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811" r:id="rId1"/>
  </p:sldMasterIdLst>
  <p:notesMasterIdLst>
    <p:notesMasterId r:id="rId50"/>
  </p:notesMasterIdLst>
  <p:handoutMasterIdLst>
    <p:handoutMasterId r:id="rId51"/>
  </p:handoutMasterIdLst>
  <p:sldIdLst>
    <p:sldId id="953" r:id="rId2"/>
    <p:sldId id="954" r:id="rId3"/>
    <p:sldId id="956" r:id="rId4"/>
    <p:sldId id="957" r:id="rId5"/>
    <p:sldId id="958" r:id="rId6"/>
    <p:sldId id="959" r:id="rId7"/>
    <p:sldId id="960" r:id="rId8"/>
    <p:sldId id="961" r:id="rId9"/>
    <p:sldId id="962" r:id="rId10"/>
    <p:sldId id="963" r:id="rId11"/>
    <p:sldId id="894" r:id="rId12"/>
    <p:sldId id="940" r:id="rId13"/>
    <p:sldId id="936" r:id="rId14"/>
    <p:sldId id="935" r:id="rId15"/>
    <p:sldId id="895" r:id="rId16"/>
    <p:sldId id="896" r:id="rId17"/>
    <p:sldId id="942" r:id="rId18"/>
    <p:sldId id="885" r:id="rId19"/>
    <p:sldId id="909" r:id="rId20"/>
    <p:sldId id="918" r:id="rId21"/>
    <p:sldId id="941" r:id="rId22"/>
    <p:sldId id="943" r:id="rId23"/>
    <p:sldId id="911" r:id="rId24"/>
    <p:sldId id="928" r:id="rId25"/>
    <p:sldId id="944" r:id="rId26"/>
    <p:sldId id="779" r:id="rId27"/>
    <p:sldId id="945" r:id="rId28"/>
    <p:sldId id="770" r:id="rId29"/>
    <p:sldId id="874" r:id="rId30"/>
    <p:sldId id="858" r:id="rId31"/>
    <p:sldId id="774" r:id="rId32"/>
    <p:sldId id="772" r:id="rId33"/>
    <p:sldId id="946" r:id="rId34"/>
    <p:sldId id="776" r:id="rId35"/>
    <p:sldId id="947" r:id="rId36"/>
    <p:sldId id="783" r:id="rId37"/>
    <p:sldId id="950" r:id="rId38"/>
    <p:sldId id="951" r:id="rId39"/>
    <p:sldId id="923" r:id="rId40"/>
    <p:sldId id="967" r:id="rId41"/>
    <p:sldId id="912" r:id="rId42"/>
    <p:sldId id="949" r:id="rId43"/>
    <p:sldId id="793" r:id="rId44"/>
    <p:sldId id="883" r:id="rId45"/>
    <p:sldId id="965" r:id="rId46"/>
    <p:sldId id="964" r:id="rId47"/>
    <p:sldId id="906" r:id="rId48"/>
    <p:sldId id="966" r:id="rId49"/>
  </p:sldIdLst>
  <p:sldSz cx="9144000" cy="6858000" type="screen4x3"/>
  <p:notesSz cx="7045325" cy="93456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F0"/>
    <a:srgbClr val="66C2E9"/>
    <a:srgbClr val="9C88B6"/>
    <a:srgbClr val="4BB56A"/>
    <a:srgbClr val="F5C959"/>
    <a:srgbClr val="99FF99"/>
    <a:srgbClr val="FF3300"/>
    <a:srgbClr val="99CCFF"/>
    <a:srgbClr val="00FFFF"/>
    <a:srgbClr val="CB0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5" autoAdjust="0"/>
    <p:restoredTop sz="72143" autoAdjust="0"/>
  </p:normalViewPr>
  <p:slideViewPr>
    <p:cSldViewPr>
      <p:cViewPr>
        <p:scale>
          <a:sx n="85" d="100"/>
          <a:sy n="85" d="100"/>
        </p:scale>
        <p:origin x="2376" y="144"/>
      </p:cViewPr>
      <p:guideLst>
        <p:guide orient="horz" pos="2160"/>
        <p:guide pos="2880"/>
      </p:guideLst>
    </p:cSldViewPr>
  </p:slideViewPr>
  <p:outlineViewPr>
    <p:cViewPr>
      <p:scale>
        <a:sx n="33" d="100"/>
        <a:sy n="33" d="100"/>
      </p:scale>
      <p:origin x="0" y="1102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17" d="100"/>
          <a:sy n="117" d="100"/>
        </p:scale>
        <p:origin x="384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974" cy="467281"/>
          </a:xfrm>
          <a:prstGeom prst="rect">
            <a:avLst/>
          </a:prstGeom>
        </p:spPr>
        <p:txBody>
          <a:bodyPr vert="horz" lIns="93654" tIns="46827" rIns="93654" bIns="46827" rtlCol="0"/>
          <a:lstStyle>
            <a:lvl1pPr algn="l">
              <a:defRPr sz="1200"/>
            </a:lvl1pPr>
          </a:lstStyle>
          <a:p>
            <a:endParaRPr lang="en-US" dirty="0"/>
          </a:p>
        </p:txBody>
      </p:sp>
      <p:sp>
        <p:nvSpPr>
          <p:cNvPr id="3" name="Date Placeholder 2"/>
          <p:cNvSpPr>
            <a:spLocks noGrp="1"/>
          </p:cNvSpPr>
          <p:nvPr>
            <p:ph type="dt" sz="quarter" idx="1"/>
          </p:nvPr>
        </p:nvSpPr>
        <p:spPr>
          <a:xfrm>
            <a:off x="3990721" y="0"/>
            <a:ext cx="3052974" cy="467281"/>
          </a:xfrm>
          <a:prstGeom prst="rect">
            <a:avLst/>
          </a:prstGeom>
        </p:spPr>
        <p:txBody>
          <a:bodyPr vert="horz" lIns="93654" tIns="46827" rIns="93654" bIns="46827" rtlCol="0"/>
          <a:lstStyle>
            <a:lvl1pPr algn="r">
              <a:defRPr sz="1200"/>
            </a:lvl1pPr>
          </a:lstStyle>
          <a:p>
            <a:fld id="{26717F41-F5D4-4555-8F47-D424E373EDAC}" type="datetimeFigureOut">
              <a:rPr lang="en-US" smtClean="0"/>
              <a:t>10/12/16</a:t>
            </a:fld>
            <a:endParaRPr lang="en-US" dirty="0"/>
          </a:p>
        </p:txBody>
      </p:sp>
      <p:sp>
        <p:nvSpPr>
          <p:cNvPr id="4" name="Footer Placeholder 3"/>
          <p:cNvSpPr>
            <a:spLocks noGrp="1"/>
          </p:cNvSpPr>
          <p:nvPr>
            <p:ph type="ftr" sz="quarter" idx="2"/>
          </p:nvPr>
        </p:nvSpPr>
        <p:spPr>
          <a:xfrm>
            <a:off x="0" y="8876710"/>
            <a:ext cx="3052974" cy="467281"/>
          </a:xfrm>
          <a:prstGeom prst="rect">
            <a:avLst/>
          </a:prstGeom>
        </p:spPr>
        <p:txBody>
          <a:bodyPr vert="horz" lIns="93654" tIns="46827" rIns="93654" bIns="468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90721" y="8876710"/>
            <a:ext cx="3052974" cy="467281"/>
          </a:xfrm>
          <a:prstGeom prst="rect">
            <a:avLst/>
          </a:prstGeom>
        </p:spPr>
        <p:txBody>
          <a:bodyPr vert="horz" lIns="93654" tIns="46827" rIns="93654" bIns="46827" rtlCol="0" anchor="b"/>
          <a:lstStyle>
            <a:lvl1pPr algn="r">
              <a:defRPr sz="1200"/>
            </a:lvl1pPr>
          </a:lstStyle>
          <a:p>
            <a:fld id="{5B9A46DD-D6EF-4F14-B4B5-342BA6D68F56}" type="slidenum">
              <a:rPr lang="en-US" smtClean="0"/>
              <a:t>‹#›</a:t>
            </a:fld>
            <a:endParaRPr lang="en-US" dirty="0"/>
          </a:p>
        </p:txBody>
      </p:sp>
    </p:spTree>
    <p:extLst>
      <p:ext uri="{BB962C8B-B14F-4D97-AF65-F5344CB8AC3E}">
        <p14:creationId xmlns:p14="http://schemas.microsoft.com/office/powerpoint/2010/main" val="2902783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974" cy="467281"/>
          </a:xfrm>
          <a:prstGeom prst="rect">
            <a:avLst/>
          </a:prstGeom>
        </p:spPr>
        <p:txBody>
          <a:bodyPr vert="horz" lIns="93654" tIns="46827" rIns="93654" bIns="46827"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90721" y="0"/>
            <a:ext cx="3052974" cy="467281"/>
          </a:xfrm>
          <a:prstGeom prst="rect">
            <a:avLst/>
          </a:prstGeom>
        </p:spPr>
        <p:txBody>
          <a:bodyPr vert="horz" lIns="93654" tIns="46827" rIns="93654" bIns="46827" rtlCol="0"/>
          <a:lstStyle>
            <a:lvl1pPr algn="r" fontAlgn="auto">
              <a:spcBef>
                <a:spcPts val="0"/>
              </a:spcBef>
              <a:spcAft>
                <a:spcPts val="0"/>
              </a:spcAft>
              <a:defRPr sz="1200">
                <a:latin typeface="+mn-lt"/>
                <a:cs typeface="+mn-cs"/>
              </a:defRPr>
            </a:lvl1pPr>
          </a:lstStyle>
          <a:p>
            <a:pPr>
              <a:defRPr/>
            </a:pPr>
            <a:fld id="{7DF62CC9-7158-4DD6-9694-545DCA1E9690}" type="datetimeFigureOut">
              <a:rPr lang="en-US"/>
              <a:pPr>
                <a:defRPr/>
              </a:pPr>
              <a:t>10/12/16</a:t>
            </a:fld>
            <a:endParaRPr lang="en-US" dirty="0"/>
          </a:p>
        </p:txBody>
      </p:sp>
      <p:sp>
        <p:nvSpPr>
          <p:cNvPr id="4" name="Slide Image Placeholder 3"/>
          <p:cNvSpPr>
            <a:spLocks noGrp="1" noRot="1" noChangeAspect="1"/>
          </p:cNvSpPr>
          <p:nvPr>
            <p:ph type="sldImg" idx="2"/>
          </p:nvPr>
        </p:nvSpPr>
        <p:spPr>
          <a:xfrm>
            <a:off x="1187450" y="701675"/>
            <a:ext cx="4672013" cy="3503613"/>
          </a:xfrm>
          <a:prstGeom prst="rect">
            <a:avLst/>
          </a:prstGeom>
          <a:noFill/>
          <a:ln w="12700">
            <a:solidFill>
              <a:prstClr val="black"/>
            </a:solidFill>
          </a:ln>
        </p:spPr>
        <p:txBody>
          <a:bodyPr vert="horz" lIns="93654" tIns="46827" rIns="93654" bIns="46827" rtlCol="0" anchor="ctr"/>
          <a:lstStyle/>
          <a:p>
            <a:pPr lvl="0"/>
            <a:endParaRPr lang="en-US" noProof="0" dirty="0" smtClean="0"/>
          </a:p>
        </p:txBody>
      </p:sp>
      <p:sp>
        <p:nvSpPr>
          <p:cNvPr id="5" name="Notes Placeholder 4"/>
          <p:cNvSpPr>
            <a:spLocks noGrp="1"/>
          </p:cNvSpPr>
          <p:nvPr>
            <p:ph type="body" sz="quarter" idx="3"/>
          </p:nvPr>
        </p:nvSpPr>
        <p:spPr>
          <a:xfrm>
            <a:off x="704533" y="4439166"/>
            <a:ext cx="5636260" cy="4205526"/>
          </a:xfrm>
          <a:prstGeom prst="rect">
            <a:avLst/>
          </a:prstGeom>
        </p:spPr>
        <p:txBody>
          <a:bodyPr vert="horz" lIns="93654" tIns="46827" rIns="93654" bIns="46827"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76710"/>
            <a:ext cx="3052974" cy="467281"/>
          </a:xfrm>
          <a:prstGeom prst="rect">
            <a:avLst/>
          </a:prstGeom>
        </p:spPr>
        <p:txBody>
          <a:bodyPr vert="horz" lIns="93654" tIns="46827" rIns="93654" bIns="46827"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90721" y="8876710"/>
            <a:ext cx="3052974" cy="467281"/>
          </a:xfrm>
          <a:prstGeom prst="rect">
            <a:avLst/>
          </a:prstGeom>
        </p:spPr>
        <p:txBody>
          <a:bodyPr vert="horz" lIns="93654" tIns="46827" rIns="93654" bIns="46827" rtlCol="0" anchor="b"/>
          <a:lstStyle>
            <a:lvl1pPr algn="r" fontAlgn="auto">
              <a:spcBef>
                <a:spcPts val="0"/>
              </a:spcBef>
              <a:spcAft>
                <a:spcPts val="0"/>
              </a:spcAft>
              <a:defRPr sz="1200">
                <a:latin typeface="+mn-lt"/>
                <a:cs typeface="+mn-cs"/>
              </a:defRPr>
            </a:lvl1pPr>
          </a:lstStyle>
          <a:p>
            <a:pPr>
              <a:defRPr/>
            </a:pPr>
            <a:fld id="{606D9E3A-9852-48D7-9DFA-D89F64E06052}" type="slidenum">
              <a:rPr lang="en-US"/>
              <a:pPr>
                <a:defRPr/>
              </a:pPr>
              <a:t>‹#›</a:t>
            </a:fld>
            <a:endParaRPr lang="en-US" dirty="0"/>
          </a:p>
        </p:txBody>
      </p:sp>
    </p:spTree>
    <p:extLst>
      <p:ext uri="{BB962C8B-B14F-4D97-AF65-F5344CB8AC3E}">
        <p14:creationId xmlns:p14="http://schemas.microsoft.com/office/powerpoint/2010/main" val="3020962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Tips for Creating Accessible Course Content</a:t>
            </a:r>
          </a:p>
          <a:p>
            <a:endParaRPr lang="en-US" baseline="0" dirty="0" smtClean="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a:t>
            </a:fld>
            <a:endParaRPr lang="en-US" dirty="0"/>
          </a:p>
        </p:txBody>
      </p:sp>
    </p:spTree>
    <p:extLst>
      <p:ext uri="{BB962C8B-B14F-4D97-AF65-F5344CB8AC3E}">
        <p14:creationId xmlns:p14="http://schemas.microsoft.com/office/powerpoint/2010/main" val="167771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2800" dirty="0" smtClean="0"/>
              <a:t>Ask yourself:</a:t>
            </a:r>
          </a:p>
          <a:p>
            <a:pPr marL="0" indent="0">
              <a:buNone/>
            </a:pPr>
            <a:endParaRPr lang="en-US" sz="2800" dirty="0" smtClean="0"/>
          </a:p>
          <a:p>
            <a:pPr marL="0" indent="0">
              <a:buNone/>
            </a:pPr>
            <a:r>
              <a:rPr lang="en-US" sz="2800" dirty="0" smtClean="0"/>
              <a:t>How can I allow for adjustment of instruction based on student feedback and needs?</a:t>
            </a:r>
          </a:p>
          <a:p>
            <a:pPr marL="0" indent="0">
              <a:buNone/>
            </a:pPr>
            <a:endParaRPr lang="en-US" dirty="0" smtClean="0"/>
          </a:p>
          <a:p>
            <a:pPr marL="0" indent="0">
              <a:buNone/>
            </a:pPr>
            <a:r>
              <a:rPr lang="en-US" dirty="0" smtClean="0"/>
              <a:t>Activities allow for adjustment based on student feedback and need.</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11</a:t>
            </a:fld>
            <a:endParaRPr lang="en-US" dirty="0"/>
          </a:p>
        </p:txBody>
      </p:sp>
    </p:spTree>
    <p:extLst>
      <p:ext uri="{BB962C8B-B14F-4D97-AF65-F5344CB8AC3E}">
        <p14:creationId xmlns:p14="http://schemas.microsoft.com/office/powerpoint/2010/main" val="152378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Tip 2: </a:t>
            </a:r>
            <a:r>
              <a:rPr lang="en-US" dirty="0" smtClean="0"/>
              <a:t>Constructive Course Alignment</a:t>
            </a:r>
          </a:p>
          <a:p>
            <a:r>
              <a:rPr lang="en-US" dirty="0" smtClean="0"/>
              <a:t>Constructive alignment in teaching links the constructivist theory of learning (where students link new material to previous knowledge and experiences, and extrapolate to future understandings) with outcomes-based teaching. Implementing constructive alignment in course design results in explicitly linking teaching and learning activities, to classroom assessments and evaluation, to course learning objectives, and ultimately to course learning outcomes. </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12</a:t>
            </a:fld>
            <a:endParaRPr lang="en-US" dirty="0"/>
          </a:p>
        </p:txBody>
      </p:sp>
    </p:spTree>
    <p:extLst>
      <p:ext uri="{BB962C8B-B14F-4D97-AF65-F5344CB8AC3E}">
        <p14:creationId xmlns:p14="http://schemas.microsoft.com/office/powerpoint/2010/main" val="66790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Constructive alignment shows the relationship between learning objectives, assessment and evaluation strategies, and teaching approaches. </a:t>
            </a:r>
            <a:r>
              <a:rPr lang="en-US" sz="1200" dirty="0" smtClean="0"/>
              <a:t>CELT’s course alignment website: http://</a:t>
            </a:r>
            <a:r>
              <a:rPr lang="en-US" sz="1200" dirty="0" err="1" smtClean="0"/>
              <a:t>bit.ly</a:t>
            </a:r>
            <a:r>
              <a:rPr lang="en-US" sz="1200" dirty="0" smtClean="0"/>
              <a:t>/</a:t>
            </a:r>
            <a:r>
              <a:rPr lang="en-US" sz="1200" dirty="0" err="1" smtClean="0"/>
              <a:t>coursealignment</a:t>
            </a:r>
            <a:endParaRPr lang="en-US" sz="1200" dirty="0" smtClean="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13</a:t>
            </a:fld>
            <a:endParaRPr lang="en-US" dirty="0"/>
          </a:p>
        </p:txBody>
      </p:sp>
    </p:spTree>
    <p:extLst>
      <p:ext uri="{BB962C8B-B14F-4D97-AF65-F5344CB8AC3E}">
        <p14:creationId xmlns:p14="http://schemas.microsoft.com/office/powerpoint/2010/main" val="1460335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the</a:t>
            </a:r>
            <a:r>
              <a:rPr lang="en-US" baseline="0" dirty="0" smtClean="0"/>
              <a:t> end in mind</a:t>
            </a:r>
          </a:p>
          <a:p>
            <a:endParaRPr lang="en-US" baseline="0" dirty="0" smtClean="0"/>
          </a:p>
          <a:p>
            <a:r>
              <a:rPr lang="en-US" dirty="0" smtClean="0"/>
              <a:t>Consider including this type of flowchart, specific to your course, in the course syllabus to help students see the connections between course assignments and learning outcomes. This is often called a graphic syllabus and also supports the concept of transparent teaching. </a:t>
            </a:r>
            <a:endParaRPr lang="en-US" baseline="0" dirty="0" smtClean="0"/>
          </a:p>
          <a:p>
            <a:endParaRPr lang="en-US" dirty="0" smtClean="0"/>
          </a:p>
          <a:p>
            <a:r>
              <a:rPr lang="en-US" dirty="0" smtClean="0"/>
              <a:t>What are the overall course learning outcomes? Another way to think of the outcomes is to consider them as “enduring understandings”. If you had the chance to ask students six months after completing your course what they learned from the course, ideally they would be related to the course learning outcomes.</a:t>
            </a:r>
          </a:p>
          <a:p>
            <a:endParaRPr lang="en-US" dirty="0" smtClean="0"/>
          </a:p>
          <a:p>
            <a:r>
              <a:rPr lang="en-US" dirty="0" smtClean="0"/>
              <a:t>This can serve as design scaffold that you can apply as you are redesigning an existing course or designing a new course from scratch. </a:t>
            </a:r>
          </a:p>
          <a:p>
            <a:endParaRPr lang="en-US" dirty="0" smtClean="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14</a:t>
            </a:fld>
            <a:endParaRPr lang="en-US" dirty="0"/>
          </a:p>
        </p:txBody>
      </p:sp>
    </p:spTree>
    <p:extLst>
      <p:ext uri="{BB962C8B-B14F-4D97-AF65-F5344CB8AC3E}">
        <p14:creationId xmlns:p14="http://schemas.microsoft.com/office/powerpoint/2010/main" val="1229009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When you are</a:t>
            </a:r>
            <a:r>
              <a:rPr lang="en-US" baseline="0" dirty="0" smtClean="0"/>
              <a:t> developing your course design – consider this:</a:t>
            </a:r>
          </a:p>
          <a:p>
            <a:pPr marL="0" indent="0">
              <a:buNone/>
            </a:pPr>
            <a:r>
              <a:rPr lang="en-US" dirty="0" smtClean="0"/>
              <a:t>What course goals, skills, concepts (if any) may be an obstacle for students with:</a:t>
            </a:r>
          </a:p>
          <a:p>
            <a:r>
              <a:rPr lang="en-US" dirty="0" smtClean="0"/>
              <a:t>Students with visual disabilities?</a:t>
            </a:r>
            <a:r>
              <a:rPr lang="en-US" baseline="0" dirty="0" smtClean="0"/>
              <a:t> </a:t>
            </a:r>
            <a:r>
              <a:rPr lang="en-US" dirty="0" smtClean="0"/>
              <a:t>auditory disabilities?</a:t>
            </a:r>
            <a:r>
              <a:rPr lang="en-US" baseline="0" dirty="0" smtClean="0"/>
              <a:t> </a:t>
            </a:r>
            <a:r>
              <a:rPr lang="en-US" dirty="0" smtClean="0"/>
              <a:t>cognitive disabilities?</a:t>
            </a:r>
            <a:r>
              <a:rPr lang="en-US" baseline="0" dirty="0" smtClean="0"/>
              <a:t> </a:t>
            </a:r>
            <a:r>
              <a:rPr lang="en-US" dirty="0" smtClean="0"/>
              <a:t>motor disabilities?</a:t>
            </a:r>
            <a:r>
              <a:rPr lang="en-US" baseline="0" dirty="0" smtClean="0"/>
              <a:t> </a:t>
            </a:r>
            <a:r>
              <a:rPr lang="en-US" dirty="0" smtClean="0"/>
              <a:t>English as a second language?</a:t>
            </a:r>
          </a:p>
          <a:p>
            <a:endParaRPr lang="en-US" dirty="0" smtClean="0"/>
          </a:p>
          <a:p>
            <a:pPr marL="0" indent="0">
              <a:buNone/>
            </a:pPr>
            <a:r>
              <a:rPr lang="en-US" sz="1200" dirty="0" smtClean="0"/>
              <a:t>Any fundamental challenges to accessibility based on course outcomes have been addressed with the college instructional designers or CELT.</a:t>
            </a:r>
          </a:p>
          <a:p>
            <a:pPr marL="0" indent="0">
              <a:buNone/>
            </a:pPr>
            <a:endParaRPr lang="en-US" sz="1200" dirty="0" smtClean="0"/>
          </a:p>
          <a:p>
            <a:pPr marL="0" indent="0">
              <a:buNone/>
            </a:pPr>
            <a:r>
              <a:rPr lang="en-US" sz="1200" dirty="0" smtClean="0"/>
              <a:t>If further consultation is needed, request a consult with web accessibility team (Digital Access).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15</a:t>
            </a:fld>
            <a:endParaRPr lang="en-US" dirty="0"/>
          </a:p>
        </p:txBody>
      </p:sp>
    </p:spTree>
    <p:extLst>
      <p:ext uri="{BB962C8B-B14F-4D97-AF65-F5344CB8AC3E}">
        <p14:creationId xmlns:p14="http://schemas.microsoft.com/office/powerpoint/2010/main" val="51260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t>Tip 3: </a:t>
            </a:r>
            <a:r>
              <a:rPr lang="en-US" sz="1200" dirty="0" smtClean="0"/>
              <a:t>Developing Assessments and Evaluation</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16</a:t>
            </a:fld>
            <a:endParaRPr lang="en-US" dirty="0"/>
          </a:p>
        </p:txBody>
      </p:sp>
    </p:spTree>
    <p:extLst>
      <p:ext uri="{BB962C8B-B14F-4D97-AF65-F5344CB8AC3E}">
        <p14:creationId xmlns:p14="http://schemas.microsoft.com/office/powerpoint/2010/main" val="590927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learning objectives are established, the next step is to create assessment and evaluation tools that will allow you to determine if students have accomplished/achieved a learning objective. This visual representation illustrates the relationship between assessment and evaluation. Using a combination of assessment (not graded) and evaluation (graded) approaches provides students a variety of opportunities to show their mastery of the course content. </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17</a:t>
            </a:fld>
            <a:endParaRPr lang="en-US" dirty="0"/>
          </a:p>
        </p:txBody>
      </p:sp>
    </p:spTree>
    <p:extLst>
      <p:ext uri="{BB962C8B-B14F-4D97-AF65-F5344CB8AC3E}">
        <p14:creationId xmlns:p14="http://schemas.microsoft.com/office/powerpoint/2010/main" val="546895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4: Use the Quality</a:t>
            </a:r>
            <a:r>
              <a:rPr lang="en-US" baseline="0" dirty="0" smtClean="0"/>
              <a:t> Matters Framework</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18</a:t>
            </a:fld>
            <a:endParaRPr lang="en-US" dirty="0"/>
          </a:p>
        </p:txBody>
      </p:sp>
    </p:spTree>
    <p:extLst>
      <p:ext uri="{BB962C8B-B14F-4D97-AF65-F5344CB8AC3E}">
        <p14:creationId xmlns:p14="http://schemas.microsoft.com/office/powerpoint/2010/main" val="46448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 Matters is a learner-centered course framework</a:t>
            </a:r>
            <a:r>
              <a:rPr lang="en-US" baseline="0" dirty="0" smtClean="0"/>
              <a:t> with a</a:t>
            </a:r>
            <a:r>
              <a:rPr lang="en-US" dirty="0" smtClean="0"/>
              <a:t> faculty peer review process that’s designed to certify the quality of online and blended courses. </a:t>
            </a:r>
          </a:p>
          <a:p>
            <a:endParaRPr lang="en-US" dirty="0" smtClean="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19</a:t>
            </a:fld>
            <a:endParaRPr lang="en-US" dirty="0"/>
          </a:p>
        </p:txBody>
      </p:sp>
    </p:spTree>
    <p:extLst>
      <p:ext uri="{BB962C8B-B14F-4D97-AF65-F5344CB8AC3E}">
        <p14:creationId xmlns:p14="http://schemas.microsoft.com/office/powerpoint/2010/main" val="132762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All</a:t>
            </a:r>
            <a:r>
              <a:rPr lang="en-US" baseline="0" dirty="0" smtClean="0"/>
              <a:t> of these 8 QM course components </a:t>
            </a:r>
            <a:r>
              <a:rPr lang="en-US" dirty="0" smtClean="0"/>
              <a:t>work together to ensure that students achieve the desired learning outcomes. When aligned, each of these components is directly tied to and supports the course learning objectives</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smtClean="0"/>
              <a:t>For more information or access to the full QM rubric visit </a:t>
            </a:r>
            <a:r>
              <a:rPr lang="en-US" dirty="0" err="1" smtClean="0"/>
              <a:t>www.qualitymatters.org</a:t>
            </a:r>
            <a:endParaRPr lang="en-US" dirty="0" smtClean="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20</a:t>
            </a:fld>
            <a:endParaRPr lang="en-US" dirty="0"/>
          </a:p>
        </p:txBody>
      </p:sp>
    </p:spTree>
    <p:extLst>
      <p:ext uri="{BB962C8B-B14F-4D97-AF65-F5344CB8AC3E}">
        <p14:creationId xmlns:p14="http://schemas.microsoft.com/office/powerpoint/2010/main" val="175633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r>
              <a:rPr lang="en-US" dirty="0" smtClean="0"/>
              <a:t>Why?</a:t>
            </a:r>
          </a:p>
          <a:p>
            <a:r>
              <a:rPr lang="en-US" dirty="0" smtClean="0"/>
              <a:t>Questions to inform course design</a:t>
            </a:r>
          </a:p>
          <a:p>
            <a:r>
              <a:rPr lang="en-US" dirty="0" smtClean="0"/>
              <a:t>The 10</a:t>
            </a:r>
            <a:r>
              <a:rPr lang="en-US" baseline="0" dirty="0" smtClean="0"/>
              <a:t> tips</a:t>
            </a:r>
          </a:p>
          <a:p>
            <a:r>
              <a:rPr lang="en-US" baseline="0" dirty="0" smtClean="0"/>
              <a:t>Next steps</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a:t>
            </a:fld>
            <a:endParaRPr lang="en-US" dirty="0"/>
          </a:p>
        </p:txBody>
      </p:sp>
    </p:spTree>
    <p:extLst>
      <p:ext uri="{BB962C8B-B14F-4D97-AF65-F5344CB8AC3E}">
        <p14:creationId xmlns:p14="http://schemas.microsoft.com/office/powerpoint/2010/main" val="1243060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a:t>
            </a:r>
            <a:r>
              <a:rPr lang="en-US" dirty="0" smtClean="0"/>
              <a:t>Meeting QM’s Standards simply is a guide for online course effective practices and does not guarantee or imply that specific country/federal/state/local accessibility</a:t>
            </a:r>
            <a:r>
              <a:rPr lang="en-US" baseline="0" dirty="0" smtClean="0"/>
              <a:t> </a:t>
            </a:r>
            <a:r>
              <a:rPr lang="en-US" dirty="0" smtClean="0"/>
              <a:t>regulations are met. </a:t>
            </a:r>
          </a:p>
          <a:p>
            <a:r>
              <a:rPr lang="en-US" dirty="0" smtClean="0"/>
              <a:t>We encourage faculty to consult with an instructional development specialist versed in accessibility to ensure that regulations are met.</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21</a:t>
            </a:fld>
            <a:endParaRPr lang="en-US" dirty="0"/>
          </a:p>
        </p:txBody>
      </p:sp>
    </p:spTree>
    <p:extLst>
      <p:ext uri="{BB962C8B-B14F-4D97-AF65-F5344CB8AC3E}">
        <p14:creationId xmlns:p14="http://schemas.microsoft.com/office/powerpoint/2010/main" val="104572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CELT has developed a 3-track framework to help faculty to engage with the QM content. Faculty can either complete the tracks sequentially or complete any given track they deem appropriate based on their current teaching and learning needs. Each track include recommended and elective components and each has a deliverable that will result in concrete course design improvements.</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22</a:t>
            </a:fld>
            <a:endParaRPr lang="en-US" dirty="0"/>
          </a:p>
        </p:txBody>
      </p:sp>
    </p:spTree>
    <p:extLst>
      <p:ext uri="{BB962C8B-B14F-4D97-AF65-F5344CB8AC3E}">
        <p14:creationId xmlns:p14="http://schemas.microsoft.com/office/powerpoint/2010/main" val="1857671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5: Use Consistent Page Titles and Headings.</a:t>
            </a:r>
            <a:r>
              <a:rPr lang="en-US" baseline="0" dirty="0" smtClean="0"/>
              <a:t> </a:t>
            </a:r>
            <a:r>
              <a:rPr lang="en-US" dirty="0" smtClean="0"/>
              <a:t>For users who rely on</a:t>
            </a:r>
            <a:r>
              <a:rPr lang="en-US" baseline="0" dirty="0" smtClean="0"/>
              <a:t> screen readers </a:t>
            </a:r>
            <a:r>
              <a:rPr lang="en-US" dirty="0" smtClean="0"/>
              <a:t>to interact with content, this step is crucial. Consistent and clear page titles help to orient visually impaired users who are unable to see the full layout of the site. </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23</a:t>
            </a:fld>
            <a:endParaRPr lang="en-US" dirty="0"/>
          </a:p>
        </p:txBody>
      </p:sp>
    </p:spTree>
    <p:extLst>
      <p:ext uri="{BB962C8B-B14F-4D97-AF65-F5344CB8AC3E}">
        <p14:creationId xmlns:p14="http://schemas.microsoft.com/office/powerpoint/2010/main" val="203533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formatted with headings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ea typeface="Calibri" charset="0"/>
                <a:cs typeface="Calibri" charset="0"/>
              </a:rPr>
              <a:t>Lack of headings, section divisions inhibit scanning and reading</a:t>
            </a:r>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24</a:t>
            </a:fld>
            <a:endParaRPr lang="en-US" dirty="0"/>
          </a:p>
        </p:txBody>
      </p:sp>
    </p:spTree>
    <p:extLst>
      <p:ext uri="{BB962C8B-B14F-4D97-AF65-F5344CB8AC3E}">
        <p14:creationId xmlns:p14="http://schemas.microsoft.com/office/powerpoint/2010/main" val="829205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Properly formatted headings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ea typeface="Calibri" charset="0"/>
                <a:cs typeface="Calibri" charset="0"/>
              </a:rPr>
              <a:t>Headings created properly in Word will transfer when exported to a PDF</a:t>
            </a:r>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25</a:t>
            </a:fld>
            <a:endParaRPr lang="en-US" dirty="0"/>
          </a:p>
        </p:txBody>
      </p:sp>
    </p:spTree>
    <p:extLst>
      <p:ext uri="{BB962C8B-B14F-4D97-AF65-F5344CB8AC3E}">
        <p14:creationId xmlns:p14="http://schemas.microsoft.com/office/powerpoint/2010/main" val="296974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image must have alt-text, which can be set in Blackboard on the Insert Image pop-up window. This alt-text should be a concise description of the information conveyed by the image</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26</a:t>
            </a:fld>
            <a:endParaRPr lang="en-US" dirty="0"/>
          </a:p>
        </p:txBody>
      </p:sp>
    </p:spTree>
    <p:extLst>
      <p:ext uri="{BB962C8B-B14F-4D97-AF65-F5344CB8AC3E}">
        <p14:creationId xmlns:p14="http://schemas.microsoft.com/office/powerpoint/2010/main" val="1025389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writing alt-text, consider the context of the image. What information is the image conveying to users? (Sometimes the answers is none, if the image is purely decorative, and this is acceptable! The alt-text can be left empty if it serves no informational purpose.) </a:t>
            </a:r>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27</a:t>
            </a:fld>
            <a:endParaRPr lang="en-US" dirty="0"/>
          </a:p>
        </p:txBody>
      </p:sp>
    </p:spTree>
    <p:extLst>
      <p:ext uri="{BB962C8B-B14F-4D97-AF65-F5344CB8AC3E}">
        <p14:creationId xmlns:p14="http://schemas.microsoft.com/office/powerpoint/2010/main" val="160686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Ensure color is not the sole means of conveying important information</a:t>
            </a:r>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28</a:t>
            </a:fld>
            <a:endParaRPr lang="en-US" dirty="0"/>
          </a:p>
        </p:txBody>
      </p:sp>
    </p:spTree>
    <p:extLst>
      <p:ext uri="{BB962C8B-B14F-4D97-AF65-F5344CB8AC3E}">
        <p14:creationId xmlns:p14="http://schemas.microsoft.com/office/powerpoint/2010/main" val="2037485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makes red team and green team example not</a:t>
            </a:r>
            <a:r>
              <a:rPr lang="en-US" baseline="0" dirty="0" smtClean="0"/>
              <a:t> accessible?</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29</a:t>
            </a:fld>
            <a:endParaRPr lang="en-US" dirty="0"/>
          </a:p>
        </p:txBody>
      </p:sp>
    </p:spTree>
    <p:extLst>
      <p:ext uri="{BB962C8B-B14F-4D97-AF65-F5344CB8AC3E}">
        <p14:creationId xmlns:p14="http://schemas.microsoft.com/office/powerpoint/2010/main" val="1430013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makes this red team and green team example </a:t>
            </a:r>
            <a:r>
              <a:rPr lang="en-US" baseline="0" dirty="0" smtClean="0"/>
              <a:t>accessible?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30</a:t>
            </a:fld>
            <a:endParaRPr lang="en-US" dirty="0"/>
          </a:p>
        </p:txBody>
      </p:sp>
    </p:spTree>
    <p:extLst>
      <p:ext uri="{BB962C8B-B14F-4D97-AF65-F5344CB8AC3E}">
        <p14:creationId xmlns:p14="http://schemas.microsoft.com/office/powerpoint/2010/main" val="212016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Be proactive, not reactive.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It’s not just about providing accommodations when requested. Waiting to react may be too late. Accessible courses and materials anticipate the possible needs of diverse learners and remove barriers or provide alternatives in advance.</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a:t>
            </a:fld>
            <a:endParaRPr lang="en-US" dirty="0"/>
          </a:p>
        </p:txBody>
      </p:sp>
    </p:spTree>
    <p:extLst>
      <p:ext uri="{BB962C8B-B14F-4D97-AF65-F5344CB8AC3E}">
        <p14:creationId xmlns:p14="http://schemas.microsoft.com/office/powerpoint/2010/main" val="230210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8: Sufficient Color Contrast</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31</a:t>
            </a:fld>
            <a:endParaRPr lang="en-US" dirty="0"/>
          </a:p>
        </p:txBody>
      </p:sp>
    </p:spTree>
    <p:extLst>
      <p:ext uri="{BB962C8B-B14F-4D97-AF65-F5344CB8AC3E}">
        <p14:creationId xmlns:p14="http://schemas.microsoft.com/office/powerpoint/2010/main" val="109727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Example: Not accessible - Insufficient Contrast</a:t>
            </a:r>
            <a:endParaRPr lang="en-US" dirty="0" smtClean="0"/>
          </a:p>
        </p:txBody>
      </p:sp>
      <p:sp>
        <p:nvSpPr>
          <p:cNvPr id="532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19768" indent="-276834" eaLnBrk="0" hangingPunct="0">
              <a:defRPr>
                <a:solidFill>
                  <a:schemeClr val="tx1"/>
                </a:solidFill>
                <a:latin typeface="Calibri" pitchFamily="34" charset="0"/>
                <a:cs typeface="Arial" charset="0"/>
              </a:defRPr>
            </a:lvl2pPr>
            <a:lvl3pPr marL="1107337" indent="-221468" eaLnBrk="0" hangingPunct="0">
              <a:defRPr>
                <a:solidFill>
                  <a:schemeClr val="tx1"/>
                </a:solidFill>
                <a:latin typeface="Calibri" pitchFamily="34" charset="0"/>
                <a:cs typeface="Arial" charset="0"/>
              </a:defRPr>
            </a:lvl3pPr>
            <a:lvl4pPr marL="1550272" indent="-221468" eaLnBrk="0" hangingPunct="0">
              <a:defRPr>
                <a:solidFill>
                  <a:schemeClr val="tx1"/>
                </a:solidFill>
                <a:latin typeface="Calibri" pitchFamily="34" charset="0"/>
                <a:cs typeface="Arial" charset="0"/>
              </a:defRPr>
            </a:lvl4pPr>
            <a:lvl5pPr marL="1993208" indent="-221468" eaLnBrk="0" hangingPunct="0">
              <a:defRPr>
                <a:solidFill>
                  <a:schemeClr val="tx1"/>
                </a:solidFill>
                <a:latin typeface="Calibri" pitchFamily="34" charset="0"/>
                <a:cs typeface="Arial" charset="0"/>
              </a:defRPr>
            </a:lvl5pPr>
            <a:lvl6pPr marL="2436142" indent="-221468" eaLnBrk="0" fontAlgn="base" hangingPunct="0">
              <a:spcBef>
                <a:spcPct val="0"/>
              </a:spcBef>
              <a:spcAft>
                <a:spcPct val="0"/>
              </a:spcAft>
              <a:defRPr>
                <a:solidFill>
                  <a:schemeClr val="tx1"/>
                </a:solidFill>
                <a:latin typeface="Calibri" pitchFamily="34" charset="0"/>
                <a:cs typeface="Arial" charset="0"/>
              </a:defRPr>
            </a:lvl6pPr>
            <a:lvl7pPr marL="2879078" indent="-221468" eaLnBrk="0" fontAlgn="base" hangingPunct="0">
              <a:spcBef>
                <a:spcPct val="0"/>
              </a:spcBef>
              <a:spcAft>
                <a:spcPct val="0"/>
              </a:spcAft>
              <a:defRPr>
                <a:solidFill>
                  <a:schemeClr val="tx1"/>
                </a:solidFill>
                <a:latin typeface="Calibri" pitchFamily="34" charset="0"/>
                <a:cs typeface="Arial" charset="0"/>
              </a:defRPr>
            </a:lvl7pPr>
            <a:lvl8pPr marL="3322012" indent="-221468" eaLnBrk="0" fontAlgn="base" hangingPunct="0">
              <a:spcBef>
                <a:spcPct val="0"/>
              </a:spcBef>
              <a:spcAft>
                <a:spcPct val="0"/>
              </a:spcAft>
              <a:defRPr>
                <a:solidFill>
                  <a:schemeClr val="tx1"/>
                </a:solidFill>
                <a:latin typeface="Calibri" pitchFamily="34" charset="0"/>
                <a:cs typeface="Arial" charset="0"/>
              </a:defRPr>
            </a:lvl8pPr>
            <a:lvl9pPr marL="3764947" indent="-221468"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309230A-8B86-4701-8EB1-5DFE78C239DD}" type="slidenum">
              <a:rPr lang="en-US" smtClean="0"/>
              <a:pPr eaLnBrk="1" hangingPunct="1"/>
              <a:t>32</a:t>
            </a:fld>
            <a:endParaRPr lang="en-US" dirty="0" smtClean="0"/>
          </a:p>
        </p:txBody>
      </p:sp>
    </p:spTree>
    <p:extLst>
      <p:ext uri="{BB962C8B-B14F-4D97-AF65-F5344CB8AC3E}">
        <p14:creationId xmlns:p14="http://schemas.microsoft.com/office/powerpoint/2010/main" val="2192471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Use a color analyzer to see if the colors you are choosing for your website or PowerPoint</a:t>
            </a:r>
            <a:r>
              <a:rPr lang="en-US" sz="1200" baseline="0" dirty="0" smtClean="0"/>
              <a:t> will pass the contrast ratio. </a:t>
            </a:r>
          </a:p>
          <a:p>
            <a:endParaRPr lang="en-US" sz="1200" baseline="0" dirty="0" smtClean="0"/>
          </a:p>
          <a:p>
            <a:r>
              <a:rPr lang="en-US" sz="1200" baseline="0" dirty="0" smtClean="0"/>
              <a:t>This </a:t>
            </a:r>
            <a:r>
              <a:rPr lang="en-US" sz="1200" dirty="0" err="1" smtClean="0"/>
              <a:t>Colour</a:t>
            </a:r>
            <a:r>
              <a:rPr lang="en-US" sz="1200" dirty="0" smtClean="0"/>
              <a:t> Contrast </a:t>
            </a:r>
            <a:r>
              <a:rPr lang="en-US" sz="1200" dirty="0" err="1" smtClean="0"/>
              <a:t>Analyser</a:t>
            </a:r>
            <a:r>
              <a:rPr lang="en-US" sz="1200" dirty="0" smtClean="0"/>
              <a:t> application, available from the </a:t>
            </a:r>
            <a:r>
              <a:rPr lang="en-US" sz="1200" dirty="0" err="1" smtClean="0"/>
              <a:t>Paciello</a:t>
            </a:r>
            <a:r>
              <a:rPr lang="en-US" sz="1200" dirty="0" smtClean="0"/>
              <a:t> Group,</a:t>
            </a:r>
            <a:r>
              <a:rPr lang="en-US" sz="900" baseline="0" dirty="0" smtClean="0"/>
              <a:t> demonstrates how this PowerPoint with the white on the red does pass with large text and would fail with normal text size. It does pass AA though – which is the minimum.</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33</a:t>
            </a:fld>
            <a:endParaRPr lang="en-US" dirty="0"/>
          </a:p>
        </p:txBody>
      </p:sp>
    </p:spTree>
    <p:extLst>
      <p:ext uri="{BB962C8B-B14F-4D97-AF65-F5344CB8AC3E}">
        <p14:creationId xmlns:p14="http://schemas.microsoft.com/office/powerpoint/2010/main" val="784083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9: Use descriptive and unique hyperlinks. This is another strategy to help screen reader users. When providing a link, the link text should describe where it is going</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34</a:t>
            </a:fld>
            <a:endParaRPr lang="en-US" dirty="0"/>
          </a:p>
        </p:txBody>
      </p:sp>
    </p:spTree>
    <p:extLst>
      <p:ext uri="{BB962C8B-B14F-4D97-AF65-F5344CB8AC3E}">
        <p14:creationId xmlns:p14="http://schemas.microsoft.com/office/powerpoint/2010/main" val="1395728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Links should make sense when read out of context. Also, the distinguishing information of the link should be at the beginning of the link.</a:t>
            </a:r>
          </a:p>
          <a:p>
            <a:endParaRPr lang="en-US" dirty="0" smtClean="0"/>
          </a:p>
          <a:p>
            <a:r>
              <a:rPr lang="en-US" dirty="0" smtClean="0"/>
              <a:t>Try reading the full URL out loud and imagine having to listen to that every time an article contained a link!</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35</a:t>
            </a:fld>
            <a:endParaRPr lang="en-US" dirty="0"/>
          </a:p>
        </p:txBody>
      </p:sp>
    </p:spTree>
    <p:extLst>
      <p:ext uri="{BB962C8B-B14F-4D97-AF65-F5344CB8AC3E}">
        <p14:creationId xmlns:p14="http://schemas.microsoft.com/office/powerpoint/2010/main" val="1593679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10: Create</a:t>
            </a:r>
            <a:r>
              <a:rPr lang="en-US" baseline="0" dirty="0" smtClean="0"/>
              <a:t> Accessible Multimedia. </a:t>
            </a:r>
            <a:r>
              <a:rPr lang="en-US" dirty="0" smtClean="0"/>
              <a:t>One of the most well-known accessibility features is video captions. However, they are only one of many items needed to make multimedia—video, audio, and audio/video recordings—accessible. </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36</a:t>
            </a:fld>
            <a:endParaRPr lang="en-US" dirty="0"/>
          </a:p>
        </p:txBody>
      </p:sp>
    </p:spTree>
    <p:extLst>
      <p:ext uri="{BB962C8B-B14F-4D97-AF65-F5344CB8AC3E}">
        <p14:creationId xmlns:p14="http://schemas.microsoft.com/office/powerpoint/2010/main" val="887330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video recordings must have captions that describe all relevant sound on screen, not just dialogue. If</a:t>
            </a:r>
            <a:r>
              <a:rPr lang="en-US" baseline="0" dirty="0" smtClean="0"/>
              <a:t> you have audio only - there should be a text transcript. If it is video only - include a video description of the key visual elements. If it is audio and video include closed captions, text transcript, and a video description.</a:t>
            </a:r>
            <a:endParaRPr lang="en-US" dirty="0" smtClean="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37</a:t>
            </a:fld>
            <a:endParaRPr lang="en-US" dirty="0"/>
          </a:p>
        </p:txBody>
      </p:sp>
    </p:spTree>
    <p:extLst>
      <p:ext uri="{BB962C8B-B14F-4D97-AF65-F5344CB8AC3E}">
        <p14:creationId xmlns:p14="http://schemas.microsoft.com/office/powerpoint/2010/main" val="1309603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making your course accessible may include</a:t>
            </a:r>
            <a:r>
              <a:rPr lang="en-US" baseline="0" dirty="0" smtClean="0"/>
              <a:t> a w</a:t>
            </a:r>
            <a:r>
              <a:rPr lang="en-US" dirty="0" smtClean="0"/>
              <a:t>alk through syllabus. A</a:t>
            </a:r>
            <a:r>
              <a:rPr lang="en-US" baseline="0" dirty="0" smtClean="0"/>
              <a:t> syllabus</a:t>
            </a:r>
            <a:r>
              <a:rPr lang="en-US" dirty="0" smtClean="0"/>
              <a:t> is a necessary task at the beginning of every class. Students need to know where to find resources, how you’ll be evaluating them, and to hear you set the tone for the learning ahead. But often it takes up a good portion of the first class – valuable time that could be spent learning.</a:t>
            </a:r>
          </a:p>
          <a:p>
            <a:endParaRPr lang="en-US" dirty="0" smtClean="0"/>
          </a:p>
          <a:p>
            <a:r>
              <a:rPr lang="en-US" dirty="0" smtClean="0"/>
              <a:t>Instead of using class time, create a video that explains your syllabus.  Your students can watch and re-watch it as many times as they need to. You can be certain that everyone hears and/or</a:t>
            </a:r>
            <a:r>
              <a:rPr lang="en-US" baseline="0" dirty="0" smtClean="0"/>
              <a:t> read</a:t>
            </a:r>
            <a:r>
              <a:rPr lang="en-US" dirty="0" smtClean="0"/>
              <a:t> the same message, even those who add the class later.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38</a:t>
            </a:fld>
            <a:endParaRPr lang="en-US" dirty="0"/>
          </a:p>
        </p:txBody>
      </p:sp>
    </p:spTree>
    <p:extLst>
      <p:ext uri="{BB962C8B-B14F-4D97-AF65-F5344CB8AC3E}">
        <p14:creationId xmlns:p14="http://schemas.microsoft.com/office/powerpoint/2010/main" val="662606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Next Steps</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39</a:t>
            </a:fld>
            <a:endParaRPr lang="en-US" dirty="0"/>
          </a:p>
        </p:txBody>
      </p:sp>
    </p:spTree>
    <p:extLst>
      <p:ext uri="{BB962C8B-B14F-4D97-AF65-F5344CB8AC3E}">
        <p14:creationId xmlns:p14="http://schemas.microsoft.com/office/powerpoint/2010/main" val="173666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Scaffold</a:t>
            </a:r>
            <a:r>
              <a:rPr lang="en-US" baseline="0" dirty="0" smtClean="0"/>
              <a:t> for Success</a:t>
            </a:r>
            <a:endParaRPr lang="en-US" dirty="0" smtClean="0"/>
          </a:p>
          <a:p>
            <a:pPr marL="0" indent="0">
              <a:buNone/>
            </a:pPr>
            <a:r>
              <a:rPr lang="en-US" sz="1200" dirty="0" smtClean="0"/>
              <a:t>Use a resource such</a:t>
            </a:r>
            <a:r>
              <a:rPr lang="en-US" sz="1200" baseline="0" dirty="0" smtClean="0"/>
              <a:t> as CELT’s </a:t>
            </a:r>
            <a:r>
              <a:rPr lang="en-US" sz="1200" dirty="0" smtClean="0"/>
              <a:t>Individual Action Plan</a:t>
            </a:r>
            <a:r>
              <a:rPr lang="en-US" sz="1200" baseline="0" dirty="0" smtClean="0"/>
              <a:t> </a:t>
            </a:r>
            <a:r>
              <a:rPr lang="en-US" sz="1200" dirty="0" smtClean="0"/>
              <a:t>Digital Accessibility: Online Course Design shown here</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40</a:t>
            </a:fld>
            <a:endParaRPr lang="en-US" dirty="0"/>
          </a:p>
        </p:txBody>
      </p:sp>
    </p:spTree>
    <p:extLst>
      <p:ext uri="{BB962C8B-B14F-4D97-AF65-F5344CB8AC3E}">
        <p14:creationId xmlns:p14="http://schemas.microsoft.com/office/powerpoint/2010/main" val="96400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to Inform Course Design</a:t>
            </a:r>
          </a:p>
          <a:p>
            <a:endParaRPr lang="en-US" dirty="0" smtClean="0"/>
          </a:p>
          <a:p>
            <a:r>
              <a:rPr lang="en-US" dirty="0" smtClean="0"/>
              <a:t>How do the course format and the course content support accessibility or limit accessibility?</a:t>
            </a:r>
          </a:p>
          <a:p>
            <a:endParaRPr lang="en-US" dirty="0" smtClean="0"/>
          </a:p>
          <a:p>
            <a:r>
              <a:rPr lang="en-US" dirty="0" smtClean="0"/>
              <a:t>What prior technology knowledge/skills will the learner need to be successful? </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5</a:t>
            </a:fld>
            <a:endParaRPr lang="en-US" dirty="0"/>
          </a:p>
        </p:txBody>
      </p:sp>
    </p:spTree>
    <p:extLst>
      <p:ext uri="{BB962C8B-B14F-4D97-AF65-F5344CB8AC3E}">
        <p14:creationId xmlns:p14="http://schemas.microsoft.com/office/powerpoint/2010/main" val="455906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Set a few achievable objectives to start.</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41</a:t>
            </a:fld>
            <a:endParaRPr lang="en-US" dirty="0"/>
          </a:p>
        </p:txBody>
      </p:sp>
    </p:spTree>
    <p:extLst>
      <p:ext uri="{BB962C8B-B14F-4D97-AF65-F5344CB8AC3E}">
        <p14:creationId xmlns:p14="http://schemas.microsoft.com/office/powerpoint/2010/main" val="1834628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your workshop folders</a:t>
            </a:r>
            <a:r>
              <a:rPr lang="en-US" baseline="0" dirty="0" smtClean="0"/>
              <a:t> you will find a Digital Accessibility Quick Guide that was developed by Engineering LAS Online and the Digital Accessibility Coordinator. This quick guide highlights many of the tips we just shared with you.</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42</a:t>
            </a:fld>
            <a:endParaRPr lang="en-US" dirty="0"/>
          </a:p>
        </p:txBody>
      </p:sp>
    </p:spTree>
    <p:extLst>
      <p:ext uri="{BB962C8B-B14F-4D97-AF65-F5344CB8AC3E}">
        <p14:creationId xmlns:p14="http://schemas.microsoft.com/office/powerpoint/2010/main" val="1756774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 the Iowa State University Digital</a:t>
            </a:r>
            <a:r>
              <a:rPr lang="en-US" baseline="0" dirty="0" smtClean="0"/>
              <a:t> Access website hosts many resources for the University community to learn how-to incorporate and implement accessibility in web design, online courses and more. You may access the website http://</a:t>
            </a:r>
            <a:r>
              <a:rPr lang="en-US" baseline="0" dirty="0" err="1" smtClean="0"/>
              <a:t>digitalaccess.iastate.edu</a:t>
            </a:r>
            <a:r>
              <a:rPr lang="en-US" baseline="0" dirty="0" smtClean="0"/>
              <a:t>/</a:t>
            </a:r>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43</a:t>
            </a:fld>
            <a:endParaRPr lang="en-US" dirty="0"/>
          </a:p>
        </p:txBody>
      </p:sp>
    </p:spTree>
    <p:extLst>
      <p:ext uri="{BB962C8B-B14F-4D97-AF65-F5344CB8AC3E}">
        <p14:creationId xmlns:p14="http://schemas.microsoft.com/office/powerpoint/2010/main" val="666068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Conclusion: It’s not just about providing accommodations when requested. Waiting to react may be too late. Accessible courses and materials anticipate the possible needs of diverse learners and remove barriers or provide alternatives in advance.</a:t>
            </a:r>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44</a:t>
            </a:fld>
            <a:endParaRPr lang="en-US" dirty="0"/>
          </a:p>
        </p:txBody>
      </p:sp>
    </p:spTree>
    <p:extLst>
      <p:ext uri="{BB962C8B-B14F-4D97-AF65-F5344CB8AC3E}">
        <p14:creationId xmlns:p14="http://schemas.microsoft.com/office/powerpoint/2010/main" val="474453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45</a:t>
            </a:fld>
            <a:endParaRPr lang="en-US" dirty="0"/>
          </a:p>
        </p:txBody>
      </p:sp>
    </p:spTree>
    <p:extLst>
      <p:ext uri="{BB962C8B-B14F-4D97-AF65-F5344CB8AC3E}">
        <p14:creationId xmlns:p14="http://schemas.microsoft.com/office/powerpoint/2010/main" val="1988776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46</a:t>
            </a:fld>
            <a:endParaRPr lang="en-US" dirty="0"/>
          </a:p>
        </p:txBody>
      </p:sp>
    </p:spTree>
    <p:extLst>
      <p:ext uri="{BB962C8B-B14F-4D97-AF65-F5344CB8AC3E}">
        <p14:creationId xmlns:p14="http://schemas.microsoft.com/office/powerpoint/2010/main" val="1725537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47</a:t>
            </a:fld>
            <a:endParaRPr lang="en-US" dirty="0"/>
          </a:p>
        </p:txBody>
      </p:sp>
    </p:spTree>
    <p:extLst>
      <p:ext uri="{BB962C8B-B14F-4D97-AF65-F5344CB8AC3E}">
        <p14:creationId xmlns:p14="http://schemas.microsoft.com/office/powerpoint/2010/main" val="72595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what you have been waiting for</a:t>
            </a:r>
            <a:r>
              <a:rPr lang="is-IS" dirty="0" smtClean="0"/>
              <a:t>…</a:t>
            </a:r>
            <a:r>
              <a:rPr lang="is-IS" baseline="0" dirty="0" smtClean="0"/>
              <a:t> </a:t>
            </a:r>
            <a:r>
              <a:rPr lang="en-US" dirty="0" smtClean="0"/>
              <a:t>10 Tips for Creating Accessible Content</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6</a:t>
            </a:fld>
            <a:endParaRPr lang="en-US" dirty="0"/>
          </a:p>
        </p:txBody>
      </p:sp>
    </p:spTree>
    <p:extLst>
      <p:ext uri="{BB962C8B-B14F-4D97-AF65-F5344CB8AC3E}">
        <p14:creationId xmlns:p14="http://schemas.microsoft.com/office/powerpoint/2010/main" val="181987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1: Plan your Online Teaching-Learning Strategy</a:t>
            </a:r>
            <a:r>
              <a:rPr lang="en-US" baseline="0" dirty="0" smtClean="0"/>
              <a:t> - what questions will you ask when designing your online course content.</a:t>
            </a:r>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7</a:t>
            </a:fld>
            <a:endParaRPr lang="en-US" dirty="0"/>
          </a:p>
        </p:txBody>
      </p:sp>
    </p:spTree>
    <p:extLst>
      <p:ext uri="{BB962C8B-B14F-4D97-AF65-F5344CB8AC3E}">
        <p14:creationId xmlns:p14="http://schemas.microsoft.com/office/powerpoint/2010/main" val="152943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Course elements (activities, assessments, etc.) follow a consistent structure/routine throughout the course.</a:t>
            </a:r>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8</a:t>
            </a:fld>
            <a:endParaRPr lang="en-US" dirty="0"/>
          </a:p>
        </p:txBody>
      </p:sp>
    </p:spTree>
    <p:extLst>
      <p:ext uri="{BB962C8B-B14F-4D97-AF65-F5344CB8AC3E}">
        <p14:creationId xmlns:p14="http://schemas.microsoft.com/office/powerpoint/2010/main" val="32574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smtClean="0"/>
              <a:t>Ask yourself:</a:t>
            </a:r>
          </a:p>
          <a:p>
            <a:pPr marL="0" indent="0">
              <a:buNone/>
            </a:pPr>
            <a:endParaRPr lang="en-US" sz="2800" dirty="0" smtClean="0"/>
          </a:p>
          <a:p>
            <a:pPr marL="0" indent="0">
              <a:buNone/>
            </a:pPr>
            <a:r>
              <a:rPr lang="en-US" sz="2800" dirty="0" smtClean="0"/>
              <a:t>How am I taking into account different learning styles?</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9</a:t>
            </a:fld>
            <a:endParaRPr lang="en-US" dirty="0"/>
          </a:p>
        </p:txBody>
      </p:sp>
    </p:spTree>
    <p:extLst>
      <p:ext uri="{BB962C8B-B14F-4D97-AF65-F5344CB8AC3E}">
        <p14:creationId xmlns:p14="http://schemas.microsoft.com/office/powerpoint/2010/main" val="713582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smtClean="0"/>
              <a:t>Ask yourself:</a:t>
            </a:r>
          </a:p>
          <a:p>
            <a:pPr marL="0" indent="0">
              <a:buNone/>
            </a:pPr>
            <a:endParaRPr lang="en-US" sz="2800" dirty="0" smtClean="0"/>
          </a:p>
          <a:p>
            <a:pPr marL="0" indent="0">
              <a:buNone/>
            </a:pPr>
            <a:r>
              <a:rPr lang="en-US" sz="2800" dirty="0" smtClean="0"/>
              <a:t>How am I ensuring students have adequate time to complete activities/assessments?</a:t>
            </a:r>
          </a:p>
          <a:p>
            <a:pPr marL="0" indent="0">
              <a:buNone/>
            </a:pPr>
            <a:endParaRPr lang="en-US" dirty="0" smtClean="0"/>
          </a:p>
          <a:p>
            <a:pPr marL="0" indent="0">
              <a:buNone/>
            </a:pPr>
            <a:r>
              <a:rPr lang="en-US" dirty="0" smtClean="0"/>
              <a:t>Students have adequate time to complete activities and assessments.</a:t>
            </a:r>
          </a:p>
          <a:p>
            <a:pPr marL="0" indent="0">
              <a:buNone/>
            </a:pPr>
            <a:endParaRPr lang="en-US" dirty="0" smtClean="0"/>
          </a:p>
          <a:p>
            <a:pPr marL="0" indent="0">
              <a:buNone/>
            </a:pPr>
            <a:r>
              <a:rPr lang="en-US" dirty="0" smtClean="0"/>
              <a:t>Consider using: Rice University’s Course</a:t>
            </a:r>
            <a:r>
              <a:rPr lang="en-US" baseline="0" dirty="0" smtClean="0"/>
              <a:t> Workload Estimator: </a:t>
            </a:r>
            <a:r>
              <a:rPr lang="en-US" dirty="0" smtClean="0"/>
              <a:t>http://</a:t>
            </a:r>
            <a:r>
              <a:rPr lang="en-US" dirty="0" err="1" smtClean="0"/>
              <a:t>cte.rice.edu</a:t>
            </a:r>
            <a:r>
              <a:rPr lang="en-US" dirty="0" smtClean="0"/>
              <a:t>/workload</a:t>
            </a:r>
          </a:p>
          <a:p>
            <a:endParaRPr lang="en-US" dirty="0"/>
          </a:p>
        </p:txBody>
      </p:sp>
      <p:sp>
        <p:nvSpPr>
          <p:cNvPr id="4" name="Slide Number Placeholder 3"/>
          <p:cNvSpPr>
            <a:spLocks noGrp="1"/>
          </p:cNvSpPr>
          <p:nvPr>
            <p:ph type="sldNum" sz="quarter" idx="10"/>
          </p:nvPr>
        </p:nvSpPr>
        <p:spPr/>
        <p:txBody>
          <a:bodyPr/>
          <a:lstStyle/>
          <a:p>
            <a:pPr>
              <a:defRPr/>
            </a:pPr>
            <a:fld id="{606D9E3A-9852-48D7-9DFA-D89F64E06052}" type="slidenum">
              <a:rPr lang="en-US" smtClean="0"/>
              <a:pPr>
                <a:defRPr/>
              </a:pPr>
              <a:t>10</a:t>
            </a:fld>
            <a:endParaRPr lang="en-US" dirty="0"/>
          </a:p>
        </p:txBody>
      </p:sp>
    </p:spTree>
    <p:extLst>
      <p:ext uri="{BB962C8B-B14F-4D97-AF65-F5344CB8AC3E}">
        <p14:creationId xmlns:p14="http://schemas.microsoft.com/office/powerpoint/2010/main" val="138548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1405354"/>
          </a:xfrm>
          <a:prstGeom prst="rect">
            <a:avLst/>
          </a:prstGeom>
          <a:solidFill>
            <a:srgbClr val="CE1126"/>
          </a:soli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ctrTitle"/>
          </p:nvPr>
        </p:nvSpPr>
        <p:spPr>
          <a:xfrm>
            <a:off x="533400" y="2514600"/>
            <a:ext cx="6629400" cy="1066800"/>
          </a:xfrm>
        </p:spPr>
        <p:txBody>
          <a:bodyPr anchor="b"/>
          <a:lstStyle>
            <a:lvl1pPr>
              <a:defRPr b="1">
                <a:solidFill>
                  <a:schemeClr val="tx1"/>
                </a:solidFill>
                <a:latin typeface="Univers 55 Roman" charset="0"/>
                <a:ea typeface="Univers 55 Roman" charset="0"/>
                <a:cs typeface="Univers 55 Roman" charset="0"/>
              </a:defRPr>
            </a:lvl1pPr>
          </a:lstStyle>
          <a:p>
            <a:r>
              <a:rPr lang="en-US" smtClean="0"/>
              <a:t>Click to edit Master title style</a:t>
            </a:r>
            <a:endParaRPr lang="en-US"/>
          </a:p>
        </p:txBody>
      </p:sp>
      <p:sp>
        <p:nvSpPr>
          <p:cNvPr id="3077" name="Rectangle 5"/>
          <p:cNvSpPr>
            <a:spLocks noGrp="1" noChangeArrowheads="1"/>
          </p:cNvSpPr>
          <p:nvPr>
            <p:ph type="subTitle" idx="1"/>
          </p:nvPr>
        </p:nvSpPr>
        <p:spPr>
          <a:xfrm>
            <a:off x="533400" y="3581400"/>
            <a:ext cx="6248400" cy="1752600"/>
          </a:xfrm>
        </p:spPr>
        <p:txBody>
          <a:bodyPr/>
          <a:lstStyle>
            <a:lvl1pPr marL="0" indent="0">
              <a:buFont typeface="Times" charset="0"/>
              <a:buNone/>
              <a:defRPr sz="2400" b="1">
                <a:latin typeface="Univers 55 Roman" charset="0"/>
                <a:ea typeface="Univers 55 Roman" charset="0"/>
                <a:cs typeface="Univers 55 Roman" charset="0"/>
              </a:defRPr>
            </a:lvl1pPr>
          </a:lstStyle>
          <a:p>
            <a:r>
              <a:rPr lang="en-US" smtClean="0"/>
              <a:t>Click to edit Master subtitle style</a:t>
            </a:r>
            <a:endParaRPr lang="en-US" dirty="0"/>
          </a:p>
        </p:txBody>
      </p:sp>
      <p:sp>
        <p:nvSpPr>
          <p:cNvPr id="3078" name="Text Box 6"/>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079" name="Text Box 7"/>
          <p:cNvSpPr txBox="1">
            <a:spLocks noChangeArrowheads="1"/>
          </p:cNvSpPr>
          <p:nvPr/>
        </p:nvSpPr>
        <p:spPr bwMode="auto">
          <a:xfrm>
            <a:off x="468313" y="762000"/>
            <a:ext cx="5339923" cy="369332"/>
          </a:xfrm>
          <a:prstGeom prst="rect">
            <a:avLst/>
          </a:prstGeom>
          <a:noFill/>
          <a:ln w="9525">
            <a:noFill/>
            <a:miter lim="800000"/>
            <a:headEnd/>
            <a:tailEnd/>
          </a:ln>
          <a:effectLst/>
        </p:spPr>
        <p:txBody>
          <a:bodyPr wrap="none">
            <a:prstTxWarp prst="textNoShape">
              <a:avLst/>
            </a:prstTxWarp>
            <a:spAutoFit/>
          </a:bodyPr>
          <a:lstStyle/>
          <a:p>
            <a:r>
              <a:rPr lang="en-US" sz="1800" dirty="0" smtClean="0">
                <a:solidFill>
                  <a:schemeClr val="bg1"/>
                </a:solidFill>
                <a:latin typeface="Univers 65 Bold" charset="0"/>
              </a:rPr>
              <a:t>Center for Excellence in Learning and Teaching</a:t>
            </a:r>
            <a:endParaRPr lang="en-US" sz="1800" baseline="0" dirty="0" smtClean="0">
              <a:solidFill>
                <a:schemeClr val="bg1"/>
              </a:solidFill>
              <a:latin typeface="Univers 65 Bold" charset="0"/>
            </a:endParaRPr>
          </a:p>
        </p:txBody>
      </p:sp>
      <p:pic>
        <p:nvPicPr>
          <p:cNvPr id="10" name="Picture 11" descr="ISU LEFT white.eps" title="Iowa State University wordmark"/>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381000"/>
            <a:ext cx="4724400" cy="388937"/>
          </a:xfrm>
          <a:prstGeom prst="rect">
            <a:avLst/>
          </a:prstGeom>
          <a:noFill/>
          <a:ln w="9525">
            <a:noFill/>
            <a:miter lim="800000"/>
            <a:headEnd/>
            <a:tailEnd/>
          </a:ln>
        </p:spPr>
      </p:pic>
    </p:spTree>
    <p:extLst>
      <p:ext uri="{BB962C8B-B14F-4D97-AF65-F5344CB8AC3E}">
        <p14:creationId xmlns:p14="http://schemas.microsoft.com/office/powerpoint/2010/main" val="399327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7989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58483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276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Univers 55 Roman" charset="0"/>
                <a:ea typeface="Univers 55 Roman" charset="0"/>
                <a:cs typeface="Univers 55 Roman"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tx1"/>
              </a:buClr>
              <a:defRPr>
                <a:solidFill>
                  <a:schemeClr val="tx1"/>
                </a:solidFill>
                <a:latin typeface="Univers 55 Roman" charset="0"/>
                <a:ea typeface="Univers 55 Roman" charset="0"/>
                <a:cs typeface="Univers 55 Roman" charset="0"/>
              </a:defRPr>
            </a:lvl1pPr>
            <a:lvl2pPr>
              <a:buClr>
                <a:schemeClr val="tx1"/>
              </a:buClr>
              <a:defRPr>
                <a:solidFill>
                  <a:schemeClr val="tx1"/>
                </a:solidFill>
                <a:latin typeface="Univers 55 Roman" charset="0"/>
                <a:ea typeface="Univers 55 Roman" charset="0"/>
                <a:cs typeface="Univers 55 Roman" charset="0"/>
              </a:defRPr>
            </a:lvl2pPr>
            <a:lvl3pPr>
              <a:buClr>
                <a:schemeClr val="tx1"/>
              </a:buClr>
              <a:defRPr>
                <a:solidFill>
                  <a:schemeClr val="tx1"/>
                </a:solidFill>
                <a:latin typeface="Univers 55 Roman" charset="0"/>
                <a:ea typeface="Univers 55 Roman" charset="0"/>
                <a:cs typeface="Univers 55 Roman" charset="0"/>
              </a:defRPr>
            </a:lvl3pPr>
            <a:lvl4pPr>
              <a:buClr>
                <a:schemeClr val="tx1"/>
              </a:buClr>
              <a:defRPr>
                <a:solidFill>
                  <a:schemeClr val="tx1"/>
                </a:solidFill>
                <a:latin typeface="Univers 55 Roman" charset="0"/>
                <a:ea typeface="Univers 55 Roman" charset="0"/>
                <a:cs typeface="Univers 55 Roman" charset="0"/>
              </a:defRPr>
            </a:lvl4pPr>
            <a:lvl5pPr>
              <a:buClr>
                <a:schemeClr val="tx1"/>
              </a:buClr>
              <a:defRPr>
                <a:solidFill>
                  <a:schemeClr val="tx1"/>
                </a:solidFill>
                <a:latin typeface="Univers 55 Roman" charset="0"/>
                <a:ea typeface="Univers 55 Roman" charset="0"/>
                <a:cs typeface="Univers 55 Roman"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575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285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143000"/>
            <a:ext cx="3733800" cy="4114800"/>
          </a:xfrm>
        </p:spPr>
        <p:txBody>
          <a:bodyPr/>
          <a:lstStyle>
            <a:lvl1pPr>
              <a:defRPr sz="2800" b="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143000"/>
            <a:ext cx="3733800" cy="4114800"/>
          </a:xfrm>
        </p:spPr>
        <p:txBody>
          <a:bodyPr/>
          <a:lstStyle>
            <a:lvl1pPr>
              <a:defRPr sz="2800" b="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54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22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506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17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786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p>
          <a:p>
            <a:r>
              <a:rPr lang="en-US" dirty="0" smtClean="0"/>
              <a:t>http://</a:t>
            </a:r>
            <a:r>
              <a:rPr lang="en-US" dirty="0" err="1" smtClean="0"/>
              <a:t>www.iastate.edu</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79154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096000"/>
            <a:ext cx="9144000" cy="762000"/>
          </a:xfrm>
          <a:prstGeom prst="rect">
            <a:avLst/>
          </a:prstGeom>
          <a:solidFill>
            <a:srgbClr val="CE1126"/>
          </a:solidFill>
          <a:ln w="9525">
            <a:no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4572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762000" y="1143000"/>
            <a:ext cx="762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5" name="Text Box 11"/>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8" name="Text Box 7"/>
          <p:cNvSpPr txBox="1">
            <a:spLocks noChangeArrowheads="1"/>
          </p:cNvSpPr>
          <p:nvPr userDrawn="1"/>
        </p:nvSpPr>
        <p:spPr bwMode="auto">
          <a:xfrm>
            <a:off x="5901349" y="6172200"/>
            <a:ext cx="2794355" cy="584775"/>
          </a:xfrm>
          <a:prstGeom prst="rect">
            <a:avLst/>
          </a:prstGeom>
          <a:noFill/>
          <a:ln w="9525">
            <a:noFill/>
            <a:miter lim="800000"/>
            <a:headEnd/>
            <a:tailEnd/>
          </a:ln>
          <a:effectLst/>
        </p:spPr>
        <p:txBody>
          <a:bodyPr wrap="none">
            <a:prstTxWarp prst="textNoShape">
              <a:avLst/>
            </a:prstTxWarp>
            <a:spAutoFit/>
          </a:bodyPr>
          <a:lstStyle/>
          <a:p>
            <a:pPr algn="r"/>
            <a:r>
              <a:rPr lang="en-US" sz="1600" dirty="0" smtClean="0">
                <a:solidFill>
                  <a:schemeClr val="bg1"/>
                </a:solidFill>
                <a:latin typeface="Univers 65 Bold" charset="0"/>
              </a:rPr>
              <a:t>10 Tips for Creating</a:t>
            </a:r>
            <a:r>
              <a:rPr lang="en-US" sz="1600" baseline="0" dirty="0" smtClean="0">
                <a:solidFill>
                  <a:schemeClr val="bg1"/>
                </a:solidFill>
                <a:latin typeface="Univers 65 Bold" charset="0"/>
              </a:rPr>
              <a:t/>
            </a:r>
            <a:br>
              <a:rPr lang="en-US" sz="1600" baseline="0" dirty="0" smtClean="0">
                <a:solidFill>
                  <a:schemeClr val="bg1"/>
                </a:solidFill>
                <a:latin typeface="Univers 65 Bold" charset="0"/>
              </a:rPr>
            </a:br>
            <a:r>
              <a:rPr lang="en-US" sz="1600" baseline="0" dirty="0" smtClean="0">
                <a:solidFill>
                  <a:schemeClr val="bg1"/>
                </a:solidFill>
                <a:latin typeface="Univers 65 Bold" charset="0"/>
              </a:rPr>
              <a:t>Accessible Course Content</a:t>
            </a:r>
            <a:endParaRPr lang="en-US" sz="1600" dirty="0" smtClean="0">
              <a:solidFill>
                <a:schemeClr val="bg1"/>
              </a:solidFill>
              <a:latin typeface="Univers 65 Bold" charset="0"/>
            </a:endParaRPr>
          </a:p>
        </p:txBody>
      </p:sp>
      <p:grpSp>
        <p:nvGrpSpPr>
          <p:cNvPr id="2" name="Group 1"/>
          <p:cNvGrpSpPr/>
          <p:nvPr/>
        </p:nvGrpSpPr>
        <p:grpSpPr>
          <a:xfrm>
            <a:off x="457200" y="6222088"/>
            <a:ext cx="4769254" cy="539061"/>
            <a:chOff x="457200" y="6248400"/>
            <a:chExt cx="4769254" cy="539061"/>
          </a:xfrm>
        </p:grpSpPr>
        <p:pic>
          <p:nvPicPr>
            <p:cNvPr id="9" name="Picture 11" descr="ISU LEFT white.eps"/>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33400" y="6248400"/>
              <a:ext cx="3200400" cy="263473"/>
            </a:xfrm>
            <a:prstGeom prst="rect">
              <a:avLst/>
            </a:prstGeom>
            <a:noFill/>
            <a:ln w="9525">
              <a:noFill/>
              <a:miter lim="800000"/>
              <a:headEnd/>
              <a:tailEnd/>
            </a:ln>
          </p:spPr>
        </p:pic>
        <p:sp>
          <p:nvSpPr>
            <p:cNvPr id="10" name="Text Box 7"/>
            <p:cNvSpPr txBox="1">
              <a:spLocks noChangeArrowheads="1"/>
            </p:cNvSpPr>
            <p:nvPr/>
          </p:nvSpPr>
          <p:spPr bwMode="auto">
            <a:xfrm>
              <a:off x="457200" y="6448907"/>
              <a:ext cx="4769254" cy="338554"/>
            </a:xfrm>
            <a:prstGeom prst="rect">
              <a:avLst/>
            </a:prstGeom>
            <a:noFill/>
            <a:ln w="9525">
              <a:noFill/>
              <a:miter lim="800000"/>
              <a:headEnd/>
              <a:tailEnd/>
            </a:ln>
            <a:effectLst/>
          </p:spPr>
          <p:txBody>
            <a:bodyPr wrap="none">
              <a:prstTxWarp prst="textNoShape">
                <a:avLst/>
              </a:prstTxWarp>
              <a:spAutoFit/>
            </a:bodyPr>
            <a:lstStyle/>
            <a:p>
              <a:pPr algn="l"/>
              <a:r>
                <a:rPr lang="en-US" sz="1600" dirty="0" smtClean="0">
                  <a:solidFill>
                    <a:schemeClr val="bg1"/>
                  </a:solidFill>
                  <a:latin typeface="Univers 65 Bold" charset="0"/>
                </a:rPr>
                <a:t>Center</a:t>
              </a:r>
              <a:r>
                <a:rPr lang="en-US" sz="1600" baseline="0" dirty="0" smtClean="0">
                  <a:solidFill>
                    <a:schemeClr val="bg1"/>
                  </a:solidFill>
                  <a:latin typeface="Univers 65 Bold" charset="0"/>
                </a:rPr>
                <a:t> for Excellence in Learning and Teaching</a:t>
              </a:r>
              <a:endParaRPr lang="en-US" sz="1600" dirty="0" smtClean="0">
                <a:solidFill>
                  <a:schemeClr val="bg1"/>
                </a:solidFill>
                <a:latin typeface="Univers 65 Bold" charset="0"/>
              </a:endParaRPr>
            </a:p>
          </p:txBody>
        </p:sp>
      </p:grpSp>
    </p:spTree>
    <p:extLst>
      <p:ext uri="{BB962C8B-B14F-4D97-AF65-F5344CB8AC3E}">
        <p14:creationId xmlns:p14="http://schemas.microsoft.com/office/powerpoint/2010/main" val="19373205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hdr="0" dt="0"/>
  <p:txStyles>
    <p:title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p:titleStyle>
    <p:bodyStyle>
      <a:lvl1pPr marL="342900" indent="-342900" algn="l" rtl="0" eaLnBrk="1" fontAlgn="base" hangingPunct="1">
        <a:spcBef>
          <a:spcPct val="20000"/>
        </a:spcBef>
        <a:spcAft>
          <a:spcPct val="0"/>
        </a:spcAft>
        <a:buClr>
          <a:schemeClr val="tx1"/>
        </a:buClr>
        <a:buSzPct val="80000"/>
        <a:buFont typeface="Times" charset="0"/>
        <a:buChar char="•"/>
        <a:defRPr sz="2600" b="0">
          <a:solidFill>
            <a:schemeClr val="tx1"/>
          </a:solidFill>
          <a:latin typeface="Univers 55 Roman" charset="0"/>
          <a:ea typeface="Univers 55 Roman" charset="0"/>
          <a:cs typeface="Univers 55 Roman" charset="0"/>
        </a:defRPr>
      </a:lvl1pPr>
      <a:lvl2pPr marL="742950" indent="-285750" algn="l" rtl="0" eaLnBrk="1" fontAlgn="base" hangingPunct="1">
        <a:spcBef>
          <a:spcPct val="20000"/>
        </a:spcBef>
        <a:spcAft>
          <a:spcPct val="0"/>
        </a:spcAft>
        <a:buClr>
          <a:schemeClr val="tx1"/>
        </a:buClr>
        <a:buSzPct val="80000"/>
        <a:buFont typeface="Times" charset="0"/>
        <a:buChar char="•"/>
        <a:defRPr sz="2600" b="0">
          <a:solidFill>
            <a:schemeClr val="tx1"/>
          </a:solidFill>
          <a:latin typeface="Univers 55 Roman" charset="0"/>
          <a:ea typeface="Univers 55 Roman" charset="0"/>
          <a:cs typeface="Univers 55 Roman" charset="0"/>
        </a:defRPr>
      </a:lvl2pPr>
      <a:lvl3pPr marL="1143000" indent="-228600" algn="l" rtl="0" eaLnBrk="1" fontAlgn="base" hangingPunct="1">
        <a:spcBef>
          <a:spcPct val="20000"/>
        </a:spcBef>
        <a:spcAft>
          <a:spcPct val="0"/>
        </a:spcAft>
        <a:buClr>
          <a:schemeClr val="tx1"/>
        </a:buClr>
        <a:buSzPct val="80000"/>
        <a:buFont typeface="Times" charset="0"/>
        <a:buChar char="•"/>
        <a:defRPr sz="2600" b="0">
          <a:solidFill>
            <a:schemeClr val="tx1"/>
          </a:solidFill>
          <a:latin typeface="Univers 55 Roman" charset="0"/>
          <a:ea typeface="Univers 55 Roman" charset="0"/>
          <a:cs typeface="Univers 55 Roman" charset="0"/>
        </a:defRPr>
      </a:lvl3pPr>
      <a:lvl4pPr marL="1600200" indent="-228600" algn="l" rtl="0" eaLnBrk="1" fontAlgn="base" hangingPunct="1">
        <a:spcBef>
          <a:spcPct val="20000"/>
        </a:spcBef>
        <a:spcAft>
          <a:spcPct val="0"/>
        </a:spcAft>
        <a:buClr>
          <a:schemeClr val="tx1"/>
        </a:buClr>
        <a:buSzPct val="80000"/>
        <a:buFont typeface="Times" charset="0"/>
        <a:buChar char="•"/>
        <a:defRPr sz="2600" b="0">
          <a:solidFill>
            <a:schemeClr val="tx1"/>
          </a:solidFill>
          <a:latin typeface="Univers 55 Roman" charset="0"/>
          <a:ea typeface="Univers 55 Roman" charset="0"/>
          <a:cs typeface="Univers 55 Roman" charset="0"/>
        </a:defRPr>
      </a:lvl4pPr>
      <a:lvl5pPr marL="2057400" indent="-228600" algn="l" rtl="0" eaLnBrk="1" fontAlgn="base" hangingPunct="1">
        <a:spcBef>
          <a:spcPct val="20000"/>
        </a:spcBef>
        <a:spcAft>
          <a:spcPct val="0"/>
        </a:spcAft>
        <a:buClr>
          <a:schemeClr val="tx1"/>
        </a:buClr>
        <a:buSzPct val="80000"/>
        <a:buFont typeface="Times" charset="0"/>
        <a:buChar char="•"/>
        <a:defRPr sz="2600" b="0">
          <a:solidFill>
            <a:schemeClr val="tx1"/>
          </a:solidFill>
          <a:latin typeface="Univers 55 Roman" charset="0"/>
          <a:ea typeface="Univers 55 Roman" charset="0"/>
          <a:cs typeface="Univers 55 Roman" charset="0"/>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4" Type="http://schemas.openxmlformats.org/officeDocument/2006/relationships/hyperlink" Target="http://creativecommons.org/licenses/by-nc-sa/4.0/" TargetMode="External"/><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qualitymatter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www.celt.iastate.edu/teaching/blackboard-best-practices/incorporating-content-into-your-cours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www.celt.iastate.edu/teaching/preparing-to-teach/basic-course-design-aligning-course-objectives-with-class-assignments-and-your-teaching-approach" TargetMode="External"/><Relationship Id="rId4" Type="http://schemas.openxmlformats.org/officeDocument/2006/relationships/hyperlink" Target="http://itle.okstate.edu/fd/online_teaching/coursestructure.html" TargetMode="External"/><Relationship Id="rId5" Type="http://schemas.openxmlformats.org/officeDocument/2006/relationships/hyperlink" Target="https://community.blackboard.com/" TargetMode="Externa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s://odee.osu.edu/udl-course-design" TargetMode="External"/><Relationship Id="rId4" Type="http://schemas.openxmlformats.org/officeDocument/2006/relationships/hyperlink" Target="http://dl.sps.northwestern.edu/blog/2015/06/1326/" TargetMode="External"/><Relationship Id="rId5" Type="http://schemas.openxmlformats.org/officeDocument/2006/relationships/hyperlink" Target="http://www.3playmedia.com/"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s://www.paciellogroup.com/resources/contrastanalyser/" TargetMode="External"/><Relationship Id="rId4" Type="http://schemas.openxmlformats.org/officeDocument/2006/relationships/hyperlink" Target="http://digitalaccess.iastate.edu/" TargetMode="External"/><Relationship Id="rId5" Type="http://schemas.openxmlformats.org/officeDocument/2006/relationships/hyperlink" Target="http://www.qualitymatters.org/" TargetMode="External"/><Relationship Id="rId6" Type="http://schemas.openxmlformats.org/officeDocument/2006/relationships/hyperlink" Target="http://cte.rice.edu/workload" TargetMode="External"/><Relationship Id="rId7" Type="http://schemas.openxmlformats.org/officeDocument/2006/relationships/hyperlink" Target="http://udloncampus.cast.org/"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hyperlink" Target="https://flic.kr/p/5uegbU" TargetMode="External"/><Relationship Id="rId4" Type="http://schemas.openxmlformats.org/officeDocument/2006/relationships/hyperlink" Target="https://flic.kr/p/fuGmBy" TargetMode="External"/><Relationship Id="rId5" Type="http://schemas.openxmlformats.org/officeDocument/2006/relationships/hyperlink" Target="https://flic.kr/p/bAjAuZ" TargetMode="External"/><Relationship Id="rId6" Type="http://schemas.openxmlformats.org/officeDocument/2006/relationships/hyperlink" Target="https://flic.kr/p/egDAjA" TargetMode="External"/><Relationship Id="rId7" Type="http://schemas.openxmlformats.org/officeDocument/2006/relationships/hyperlink" Target="https://flic.kr/p/64xnkh" TargetMode="External"/><Relationship Id="rId8" Type="http://schemas.openxmlformats.org/officeDocument/2006/relationships/hyperlink" Target="http://www.brandmarketing.iastate.edu/brand-elements/photography/" TargetMode="External"/><Relationship Id="rId1" Type="http://schemas.openxmlformats.org/officeDocument/2006/relationships/slideLayout" Target="../slideLayouts/slideLayout2.xml"/><Relationship Id="rId2" Type="http://schemas.openxmlformats.org/officeDocument/2006/relationships/hyperlink" Target="https://flic.kr/p/hwhsWk"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https://creativecommons.org/licenses/by-nc-sa/4.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828800"/>
            <a:ext cx="6172200" cy="1066800"/>
          </a:xfrm>
        </p:spPr>
        <p:txBody>
          <a:bodyPr/>
          <a:lstStyle/>
          <a:p>
            <a:r>
              <a:rPr lang="en-US" dirty="0" smtClean="0"/>
              <a:t>10 Tips for Creating Accessible Course Content</a:t>
            </a:r>
            <a:endParaRPr lang="en-US" dirty="0"/>
          </a:p>
        </p:txBody>
      </p:sp>
      <p:sp>
        <p:nvSpPr>
          <p:cNvPr id="5" name="Subtitle 4"/>
          <p:cNvSpPr>
            <a:spLocks noGrp="1"/>
          </p:cNvSpPr>
          <p:nvPr>
            <p:ph type="subTitle" idx="1"/>
          </p:nvPr>
        </p:nvSpPr>
        <p:spPr>
          <a:xfrm>
            <a:off x="533400" y="3124200"/>
            <a:ext cx="8610600" cy="2133600"/>
          </a:xfrm>
        </p:spPr>
        <p:txBody>
          <a:bodyPr/>
          <a:lstStyle/>
          <a:p>
            <a:r>
              <a:rPr lang="en-US" sz="1600" dirty="0"/>
              <a:t>Ann Marie VanDerZanden, PhD</a:t>
            </a:r>
          </a:p>
          <a:p>
            <a:r>
              <a:rPr lang="en-US" sz="1400" b="0" dirty="0"/>
              <a:t>Director, Center for Excellence in Learning and Teaching </a:t>
            </a:r>
            <a:endParaRPr lang="en-US" sz="1400" dirty="0"/>
          </a:p>
          <a:p>
            <a:r>
              <a:rPr lang="en-US" sz="1400" b="0" dirty="0"/>
              <a:t>Louis Thompson Distinguished Undergraduate Teacher</a:t>
            </a:r>
            <a:endParaRPr lang="en-US" sz="1400" dirty="0"/>
          </a:p>
          <a:p>
            <a:r>
              <a:rPr lang="en-US" sz="1400" b="0" dirty="0"/>
              <a:t>Professor of Horticulture</a:t>
            </a:r>
            <a:endParaRPr lang="en-US" sz="1400" dirty="0"/>
          </a:p>
          <a:p>
            <a:endParaRPr lang="en-US" sz="1600" b="0" i="1" dirty="0"/>
          </a:p>
          <a:p>
            <a:r>
              <a:rPr lang="en-US" sz="1600" dirty="0"/>
              <a:t>Laura Bestler, </a:t>
            </a:r>
            <a:r>
              <a:rPr lang="en-US" sz="1600" dirty="0" smtClean="0"/>
              <a:t>PhD</a:t>
            </a:r>
            <a:endParaRPr lang="en-US" sz="1600" dirty="0"/>
          </a:p>
          <a:p>
            <a:r>
              <a:rPr lang="en-US" sz="1400" b="0" dirty="0"/>
              <a:t>Program Coordinator, Center for Excellence in Learning and Teaching </a:t>
            </a:r>
            <a:endParaRPr lang="en-US" sz="1400" dirty="0"/>
          </a:p>
          <a:p>
            <a:endParaRPr lang="en-US" sz="1400" dirty="0"/>
          </a:p>
        </p:txBody>
      </p:sp>
      <p:grpSp>
        <p:nvGrpSpPr>
          <p:cNvPr id="10" name="Group 9"/>
          <p:cNvGrpSpPr/>
          <p:nvPr/>
        </p:nvGrpSpPr>
        <p:grpSpPr>
          <a:xfrm>
            <a:off x="609600" y="5562600"/>
            <a:ext cx="8077200" cy="1015663"/>
            <a:chOff x="609600" y="5562600"/>
            <a:chExt cx="8077200" cy="1015663"/>
          </a:xfrm>
        </p:grpSpPr>
        <p:sp>
          <p:nvSpPr>
            <p:cNvPr id="9" name="TextBox 8"/>
            <p:cNvSpPr txBox="1"/>
            <p:nvPr/>
          </p:nvSpPr>
          <p:spPr>
            <a:xfrm>
              <a:off x="2133600" y="5562600"/>
              <a:ext cx="6553200" cy="1015663"/>
            </a:xfrm>
            <a:prstGeom prst="rect">
              <a:avLst/>
            </a:prstGeom>
            <a:noFill/>
          </p:spPr>
          <p:txBody>
            <a:bodyPr wrap="square" rtlCol="0">
              <a:spAutoFit/>
            </a:bodyPr>
            <a:lstStyle/>
            <a:p>
              <a:r>
                <a:rPr lang="en-US" sz="1400" dirty="0"/>
                <a:t>10 Tips for Creating Accessible Course Content by Center for Excellence in Learning and Teaching (CELT), Iowa State University is licensed under a </a:t>
              </a:r>
              <a:r>
                <a:rPr lang="en-US" sz="1400" dirty="0">
                  <a:hlinkClick r:id="rId3"/>
                </a:rPr>
                <a:t>Creative Commons Attribution-</a:t>
              </a:r>
              <a:r>
                <a:rPr lang="en-US" sz="1400" dirty="0" err="1">
                  <a:hlinkClick r:id="rId3"/>
                </a:rPr>
                <a:t>NonCommercial</a:t>
              </a:r>
              <a:r>
                <a:rPr lang="en-US" sz="1400" dirty="0">
                  <a:hlinkClick r:id="rId3"/>
                </a:rPr>
                <a:t>-</a:t>
              </a:r>
              <a:r>
                <a:rPr lang="en-US" sz="1400" dirty="0" err="1">
                  <a:hlinkClick r:id="rId3"/>
                </a:rPr>
                <a:t>ShareAlike</a:t>
              </a:r>
              <a:r>
                <a:rPr lang="en-US" sz="1400" dirty="0">
                  <a:hlinkClick r:id="rId3"/>
                </a:rPr>
                <a:t> 4.0 International License</a:t>
              </a:r>
              <a:r>
                <a:rPr lang="en-US" sz="1400" dirty="0"/>
                <a:t>.</a:t>
              </a:r>
            </a:p>
            <a:p>
              <a:endParaRPr lang="en-US" dirty="0"/>
            </a:p>
          </p:txBody>
        </p:sp>
        <p:pic>
          <p:nvPicPr>
            <p:cNvPr id="13" name="Picture 12" descr="reative Commons License">
              <a:hlinkClick r:id="rId4"/>
            </p:cNvPr>
            <p:cNvPicPr/>
            <p:nvPr/>
          </p:nvPicPr>
          <p:blipFill>
            <a:blip r:embed="rId5">
              <a:extLst>
                <a:ext uri="{28A0092B-C50C-407E-A947-70E740481C1C}">
                  <a14:useLocalDpi xmlns:a14="http://schemas.microsoft.com/office/drawing/2010/main"/>
                </a:ext>
              </a:extLst>
            </a:blip>
            <a:srcRect/>
            <a:stretch>
              <a:fillRect/>
            </a:stretch>
          </p:blipFill>
          <p:spPr bwMode="auto">
            <a:xfrm>
              <a:off x="609600" y="5638800"/>
              <a:ext cx="1524000" cy="279686"/>
            </a:xfrm>
            <a:prstGeom prst="rect">
              <a:avLst/>
            </a:prstGeom>
            <a:noFill/>
            <a:ln>
              <a:noFill/>
            </a:ln>
          </p:spPr>
        </p:pic>
      </p:grpSp>
    </p:spTree>
    <p:extLst>
      <p:ext uri="{BB962C8B-B14F-4D97-AF65-F5344CB8AC3E}">
        <p14:creationId xmlns:p14="http://schemas.microsoft.com/office/powerpoint/2010/main" val="2705358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839200" cy="1295400"/>
          </a:xfrm>
        </p:spPr>
        <p:txBody>
          <a:bodyPr>
            <a:noAutofit/>
          </a:bodyPr>
          <a:lstStyle/>
          <a:p>
            <a:pPr marL="457200" lvl="1" indent="0">
              <a:buNone/>
            </a:pPr>
            <a:r>
              <a:rPr lang="en-US" sz="2800" dirty="0" smtClean="0"/>
              <a:t>Instruction and learning activities </a:t>
            </a:r>
            <a:r>
              <a:rPr lang="en-US" sz="2800" dirty="0"/>
              <a:t>allow for adjustment based on student feedback and </a:t>
            </a:r>
            <a:r>
              <a:rPr lang="en-US" sz="2800" dirty="0" smtClean="0"/>
              <a:t>need.</a:t>
            </a:r>
            <a:endParaRPr lang="en-US" sz="2800" dirty="0"/>
          </a:p>
        </p:txBody>
      </p:sp>
      <p:pic>
        <p:nvPicPr>
          <p:cNvPr id="2" name="Picture 1" descr="A clockwise cycle of three arrows and the words: build, measure and learn. Build with an illsutration of bricks is above the first arrow pointing to measure, with a ruler, with the second arrow pointing to learn with a drawing of a magnifying glass. The last arrow starts at learn and moves clockwise back to build." title="Build, Measure and Learn Cycl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1600" y="1371600"/>
            <a:ext cx="6553200" cy="4572000"/>
          </a:xfrm>
          <a:prstGeom prst="rect">
            <a:avLst/>
          </a:prstGeom>
        </p:spPr>
      </p:pic>
    </p:spTree>
    <p:extLst>
      <p:ext uri="{BB962C8B-B14F-4D97-AF65-F5344CB8AC3E}">
        <p14:creationId xmlns:p14="http://schemas.microsoft.com/office/powerpoint/2010/main" val="3803487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n students sit at a long desk facing towards the right of the picture. Many of the students have laptops open." title="Group of students sitting with laptops op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146800"/>
          </a:xfrm>
          <a:prstGeom prst="rect">
            <a:avLst/>
          </a:prstGeom>
        </p:spPr>
      </p:pic>
      <p:sp>
        <p:nvSpPr>
          <p:cNvPr id="2" name="Title 1"/>
          <p:cNvSpPr>
            <a:spLocks noGrp="1"/>
          </p:cNvSpPr>
          <p:nvPr>
            <p:ph type="title"/>
          </p:nvPr>
        </p:nvSpPr>
        <p:spPr>
          <a:xfrm>
            <a:off x="0" y="3657600"/>
            <a:ext cx="9144000" cy="1270000"/>
          </a:xfrm>
          <a:solidFill>
            <a:schemeClr val="bg1">
              <a:lumMod val="95000"/>
            </a:schemeClr>
          </a:solidFill>
        </p:spPr>
        <p:txBody>
          <a:bodyPr/>
          <a:lstStyle/>
          <a:p>
            <a:pPr marL="458788"/>
            <a:r>
              <a:rPr lang="en-US" sz="4000" dirty="0" smtClean="0"/>
              <a:t>Tip 2: </a:t>
            </a:r>
            <a:br>
              <a:rPr lang="en-US" sz="4000" dirty="0" smtClean="0"/>
            </a:br>
            <a:r>
              <a:rPr lang="en-US" sz="3600" dirty="0" smtClean="0"/>
              <a:t>Use Constructive Course Alignment</a:t>
            </a:r>
            <a:endParaRPr lang="en-US" sz="4000" dirty="0"/>
          </a:p>
        </p:txBody>
      </p:sp>
    </p:spTree>
    <p:extLst>
      <p:ext uri="{BB962C8B-B14F-4D97-AF65-F5344CB8AC3E}">
        <p14:creationId xmlns:p14="http://schemas.microsoft.com/office/powerpoint/2010/main" val="1285798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762000"/>
          </a:xfrm>
        </p:spPr>
        <p:txBody>
          <a:bodyPr>
            <a:noAutofit/>
          </a:bodyPr>
          <a:lstStyle/>
          <a:p>
            <a:r>
              <a:rPr lang="en-US" sz="4000" dirty="0"/>
              <a:t>Constructive </a:t>
            </a:r>
            <a:r>
              <a:rPr lang="en-US" sz="4000" dirty="0" smtClean="0"/>
              <a:t>Alignment</a:t>
            </a:r>
            <a:endParaRPr lang="en-US" sz="4000" dirty="0"/>
          </a:p>
        </p:txBody>
      </p:sp>
      <p:pic>
        <p:nvPicPr>
          <p:cNvPr id="5" name="Picture 4" descr="Constructive alignment diagram shows the relationship between learning objectives, assessment and evaluation strategies, and teaching approaches." title="Constructive alignment diagram"/>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600" y="1295400"/>
            <a:ext cx="4035552" cy="3828288"/>
          </a:xfrm>
          <a:prstGeom prst="rect">
            <a:avLst/>
          </a:prstGeom>
        </p:spPr>
      </p:pic>
      <p:sp>
        <p:nvSpPr>
          <p:cNvPr id="4" name="Rectangle 3"/>
          <p:cNvSpPr/>
          <p:nvPr/>
        </p:nvSpPr>
        <p:spPr>
          <a:xfrm>
            <a:off x="457200" y="5352288"/>
            <a:ext cx="8135911" cy="461665"/>
          </a:xfrm>
          <a:prstGeom prst="rect">
            <a:avLst/>
          </a:prstGeom>
        </p:spPr>
        <p:txBody>
          <a:bodyPr wrap="square">
            <a:spAutoFit/>
          </a:bodyPr>
          <a:lstStyle/>
          <a:p>
            <a:r>
              <a:rPr lang="en-US" sz="2400" dirty="0" smtClean="0"/>
              <a:t>CELT’s course alignment website: http</a:t>
            </a:r>
            <a:r>
              <a:rPr lang="en-US" sz="2400" dirty="0"/>
              <a:t>://</a:t>
            </a:r>
            <a:r>
              <a:rPr lang="en-US" sz="2400" dirty="0" err="1" smtClean="0"/>
              <a:t>bit.ly</a:t>
            </a:r>
            <a:r>
              <a:rPr lang="en-US" sz="2400" dirty="0" smtClean="0"/>
              <a:t>/</a:t>
            </a:r>
            <a:r>
              <a:rPr lang="en-US" sz="2400" dirty="0" err="1" smtClean="0"/>
              <a:t>coursealignment</a:t>
            </a:r>
            <a:endParaRPr lang="en-US" sz="2400" dirty="0"/>
          </a:p>
        </p:txBody>
      </p:sp>
    </p:spTree>
    <p:extLst>
      <p:ext uri="{BB962C8B-B14F-4D97-AF65-F5344CB8AC3E}">
        <p14:creationId xmlns:p14="http://schemas.microsoft.com/office/powerpoint/2010/main" val="645596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62000"/>
          </a:xfrm>
        </p:spPr>
        <p:txBody>
          <a:bodyPr>
            <a:noAutofit/>
          </a:bodyPr>
          <a:lstStyle/>
          <a:p>
            <a:r>
              <a:rPr lang="en-US" sz="3600" dirty="0" smtClean="0"/>
              <a:t>Connecting Outcomes to Assignments</a:t>
            </a:r>
            <a:endParaRPr lang="en-US" sz="3600" dirty="0"/>
          </a:p>
        </p:txBody>
      </p:sp>
      <p:pic>
        <p:nvPicPr>
          <p:cNvPr id="1026" name="Picture 2" descr="A visual representation of a course deisgn scaffolding with learning outcomes, learning objectives, assignments, and teaching approach." title="Connecting Outcomes to Assignmen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00200"/>
            <a:ext cx="7274719" cy="3962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1814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4350" y="457200"/>
            <a:ext cx="7772400" cy="1600200"/>
          </a:xfrm>
        </p:spPr>
        <p:txBody>
          <a:bodyPr/>
          <a:lstStyle/>
          <a:p>
            <a:r>
              <a:rPr lang="en-US" dirty="0"/>
              <a:t>What course goals, skills, concepts (if any) may be an obstacle for students with</a:t>
            </a:r>
            <a:r>
              <a:rPr lang="en-US" dirty="0" smtClean="0"/>
              <a:t>:</a:t>
            </a:r>
            <a:endParaRPr lang="en-US" dirty="0"/>
          </a:p>
        </p:txBody>
      </p:sp>
      <p:sp>
        <p:nvSpPr>
          <p:cNvPr id="3" name="Content Placeholder 2"/>
          <p:cNvSpPr>
            <a:spLocks noGrp="1"/>
          </p:cNvSpPr>
          <p:nvPr>
            <p:ph idx="1"/>
          </p:nvPr>
        </p:nvSpPr>
        <p:spPr>
          <a:xfrm>
            <a:off x="647700" y="2133600"/>
            <a:ext cx="7505700" cy="2590800"/>
          </a:xfrm>
        </p:spPr>
        <p:txBody>
          <a:bodyPr>
            <a:normAutofit/>
          </a:bodyPr>
          <a:lstStyle/>
          <a:p>
            <a:r>
              <a:rPr lang="en-US" dirty="0" smtClean="0"/>
              <a:t>visual </a:t>
            </a:r>
            <a:r>
              <a:rPr lang="en-US" dirty="0"/>
              <a:t>disabilities?</a:t>
            </a:r>
          </a:p>
          <a:p>
            <a:r>
              <a:rPr lang="en-US" dirty="0" smtClean="0"/>
              <a:t>auditory </a:t>
            </a:r>
            <a:r>
              <a:rPr lang="en-US" dirty="0"/>
              <a:t>disabilities?</a:t>
            </a:r>
          </a:p>
          <a:p>
            <a:r>
              <a:rPr lang="en-US" dirty="0" smtClean="0"/>
              <a:t>cognitive </a:t>
            </a:r>
            <a:r>
              <a:rPr lang="en-US" dirty="0"/>
              <a:t>disabilities?</a:t>
            </a:r>
          </a:p>
          <a:p>
            <a:r>
              <a:rPr lang="en-US" dirty="0" smtClean="0"/>
              <a:t>motor </a:t>
            </a:r>
            <a:r>
              <a:rPr lang="en-US" dirty="0"/>
              <a:t>disabilities?</a:t>
            </a:r>
          </a:p>
          <a:p>
            <a:r>
              <a:rPr lang="en-US" dirty="0" smtClean="0"/>
              <a:t>English </a:t>
            </a:r>
            <a:r>
              <a:rPr lang="en-US" dirty="0"/>
              <a:t>as a second language?</a:t>
            </a:r>
          </a:p>
        </p:txBody>
      </p:sp>
    </p:spTree>
    <p:extLst>
      <p:ext uri="{BB962C8B-B14F-4D97-AF65-F5344CB8AC3E}">
        <p14:creationId xmlns:p14="http://schemas.microsoft.com/office/powerpoint/2010/main" val="1734749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sits at a desk wth a laptop op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172200"/>
          </a:xfrm>
          <a:prstGeom prst="rect">
            <a:avLst/>
          </a:prstGeom>
        </p:spPr>
      </p:pic>
      <p:sp>
        <p:nvSpPr>
          <p:cNvPr id="2" name="Title 1"/>
          <p:cNvSpPr>
            <a:spLocks noGrp="1"/>
          </p:cNvSpPr>
          <p:nvPr>
            <p:ph type="title"/>
          </p:nvPr>
        </p:nvSpPr>
        <p:spPr>
          <a:xfrm>
            <a:off x="0" y="3200400"/>
            <a:ext cx="9144000" cy="2590800"/>
          </a:xfrm>
          <a:solidFill>
            <a:schemeClr val="bg1">
              <a:lumMod val="95000"/>
            </a:schemeClr>
          </a:solidFill>
        </p:spPr>
        <p:txBody>
          <a:bodyPr/>
          <a:lstStyle/>
          <a:p>
            <a:pPr marL="463550"/>
            <a:r>
              <a:rPr lang="en-US" sz="4000" dirty="0" smtClean="0"/>
              <a:t>Tip 3: </a:t>
            </a:r>
            <a:br>
              <a:rPr lang="en-US" sz="4000" dirty="0" smtClean="0"/>
            </a:br>
            <a:r>
              <a:rPr lang="en-US" sz="4000" dirty="0" smtClean="0"/>
              <a:t>Develop Assessments &amp; Evaluations to Support Course Learning Outcomes</a:t>
            </a:r>
            <a:endParaRPr lang="en-US" sz="4000" dirty="0"/>
          </a:p>
        </p:txBody>
      </p:sp>
    </p:spTree>
    <p:extLst>
      <p:ext uri="{BB962C8B-B14F-4D97-AF65-F5344CB8AC3E}">
        <p14:creationId xmlns:p14="http://schemas.microsoft.com/office/powerpoint/2010/main" val="51402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a:bodyPr>
          <a:lstStyle/>
          <a:p>
            <a:r>
              <a:rPr lang="en-US" sz="3600"/>
              <a:t>Assessment and </a:t>
            </a:r>
            <a:r>
              <a:rPr lang="en-US" sz="3600" smtClean="0"/>
              <a:t>Evaluation</a:t>
            </a:r>
            <a:endParaRPr lang="en-US" sz="3600" dirty="0"/>
          </a:p>
        </p:txBody>
      </p:sp>
      <p:grpSp>
        <p:nvGrpSpPr>
          <p:cNvPr id="6" name="Group 5" descr="Two elipses overlapped illustrate the relationship between assessment (left elipse) which includes ongoing, positive, individualized, and provides feedback. Evaluation (right elipse) includes provides closure, is judgmental, is applied against standards, and shows shortfalls. The overlapped section shows how assessment and criteria both require criteria and are evidence driven." title="Assessment and evaluation"/>
          <p:cNvGrpSpPr/>
          <p:nvPr/>
        </p:nvGrpSpPr>
        <p:grpSpPr>
          <a:xfrm>
            <a:off x="914399" y="1600200"/>
            <a:ext cx="7436935" cy="3581400"/>
            <a:chOff x="914399" y="1295400"/>
            <a:chExt cx="7436935" cy="3581400"/>
          </a:xfrm>
        </p:grpSpPr>
        <p:sp>
          <p:nvSpPr>
            <p:cNvPr id="4" name="Oval 3"/>
            <p:cNvSpPr/>
            <p:nvPr/>
          </p:nvSpPr>
          <p:spPr bwMode="auto">
            <a:xfrm>
              <a:off x="914399" y="1295400"/>
              <a:ext cx="5011776" cy="3581400"/>
            </a:xfrm>
            <a:prstGeom prst="ellipse">
              <a:avLst/>
            </a:prstGeom>
            <a:no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Rectangle 4"/>
            <p:cNvSpPr/>
            <p:nvPr/>
          </p:nvSpPr>
          <p:spPr>
            <a:xfrm>
              <a:off x="1260475" y="2082800"/>
              <a:ext cx="2205619" cy="1692771"/>
            </a:xfrm>
            <a:prstGeom prst="rect">
              <a:avLst/>
            </a:prstGeom>
          </p:spPr>
          <p:txBody>
            <a:bodyPr wrap="square">
              <a:spAutoFit/>
            </a:bodyPr>
            <a:lstStyle/>
            <a:p>
              <a:pPr lvl="0"/>
              <a:r>
                <a:rPr lang="en-US" sz="2400" b="1" dirty="0" smtClean="0">
                  <a:latin typeface="Calibri" charset="0"/>
                  <a:ea typeface="Calibri" charset="0"/>
                  <a:cs typeface="Calibri" charset="0"/>
                </a:rPr>
                <a:t>Assessment</a:t>
              </a:r>
            </a:p>
            <a:p>
              <a:pPr marL="114300" lvl="0" indent="-114300">
                <a:buFont typeface="Arial" charset="0"/>
                <a:buChar char="•"/>
              </a:pPr>
              <a:r>
                <a:rPr lang="en-US" sz="2000" dirty="0" smtClean="0">
                  <a:latin typeface="Calibri" charset="0"/>
                  <a:ea typeface="Calibri" charset="0"/>
                  <a:cs typeface="Calibri" charset="0"/>
                </a:rPr>
                <a:t>Ongoing</a:t>
              </a:r>
            </a:p>
            <a:p>
              <a:pPr marL="114300" lvl="0" indent="-114300">
                <a:buFont typeface="Arial" charset="0"/>
                <a:buChar char="•"/>
              </a:pPr>
              <a:r>
                <a:rPr lang="en-US" sz="2000" dirty="0" smtClean="0">
                  <a:latin typeface="Calibri" charset="0"/>
                  <a:ea typeface="Calibri" charset="0"/>
                  <a:cs typeface="Calibri" charset="0"/>
                </a:rPr>
                <a:t>Positive</a:t>
              </a:r>
            </a:p>
            <a:p>
              <a:pPr marL="114300" lvl="0" indent="-114300">
                <a:buFont typeface="Arial" charset="0"/>
                <a:buChar char="•"/>
              </a:pPr>
              <a:r>
                <a:rPr lang="en-US" sz="2000" dirty="0" smtClean="0">
                  <a:latin typeface="Calibri" charset="0"/>
                  <a:ea typeface="Calibri" charset="0"/>
                  <a:cs typeface="Calibri" charset="0"/>
                </a:rPr>
                <a:t>Individualized</a:t>
              </a:r>
            </a:p>
            <a:p>
              <a:pPr marL="114300" lvl="0" indent="-114300">
                <a:buFont typeface="Arial" charset="0"/>
                <a:buChar char="•"/>
              </a:pPr>
              <a:r>
                <a:rPr lang="en-US" sz="2000" dirty="0" smtClean="0">
                  <a:latin typeface="Calibri" charset="0"/>
                  <a:ea typeface="Calibri" charset="0"/>
                  <a:cs typeface="Calibri" charset="0"/>
                </a:rPr>
                <a:t>Provides </a:t>
              </a:r>
              <a:r>
                <a:rPr lang="en-US" sz="2000" dirty="0">
                  <a:latin typeface="Calibri" charset="0"/>
                  <a:ea typeface="Calibri" charset="0"/>
                  <a:cs typeface="Calibri" charset="0"/>
                </a:rPr>
                <a:t>feedback</a:t>
              </a:r>
            </a:p>
          </p:txBody>
        </p:sp>
        <p:sp>
          <p:nvSpPr>
            <p:cNvPr id="7" name="Rectangle 6"/>
            <p:cNvSpPr/>
            <p:nvPr/>
          </p:nvSpPr>
          <p:spPr>
            <a:xfrm>
              <a:off x="6046785" y="2057400"/>
              <a:ext cx="2106615" cy="2308324"/>
            </a:xfrm>
            <a:prstGeom prst="rect">
              <a:avLst/>
            </a:prstGeom>
          </p:spPr>
          <p:txBody>
            <a:bodyPr wrap="square">
              <a:spAutoFit/>
            </a:bodyPr>
            <a:lstStyle/>
            <a:p>
              <a:pPr lvl="0"/>
              <a:r>
                <a:rPr lang="en-US" sz="2400" b="1" dirty="0" smtClean="0">
                  <a:latin typeface="Calibri" charset="0"/>
                  <a:ea typeface="Calibri" charset="0"/>
                  <a:cs typeface="Calibri" charset="0"/>
                </a:rPr>
                <a:t>Evaluation</a:t>
              </a:r>
            </a:p>
            <a:p>
              <a:pPr marL="114300" lvl="0" indent="-114300">
                <a:buFont typeface="Arial" charset="0"/>
                <a:buChar char="•"/>
              </a:pPr>
              <a:r>
                <a:rPr lang="en-US" sz="2000" dirty="0" smtClean="0">
                  <a:latin typeface="Calibri" charset="0"/>
                  <a:ea typeface="Calibri" charset="0"/>
                  <a:cs typeface="Calibri" charset="0"/>
                </a:rPr>
                <a:t>Provides closure</a:t>
              </a:r>
            </a:p>
            <a:p>
              <a:pPr marL="114300" lvl="0" indent="-114300">
                <a:buFont typeface="Arial" charset="0"/>
                <a:buChar char="•"/>
              </a:pPr>
              <a:r>
                <a:rPr lang="en-US" sz="2000" dirty="0" smtClean="0">
                  <a:latin typeface="Calibri" charset="0"/>
                  <a:ea typeface="Calibri" charset="0"/>
                  <a:cs typeface="Calibri" charset="0"/>
                </a:rPr>
                <a:t>Is judgmental</a:t>
              </a:r>
            </a:p>
            <a:p>
              <a:pPr marL="114300" lvl="0" indent="-114300">
                <a:buFont typeface="Arial" charset="0"/>
                <a:buChar char="•"/>
              </a:pPr>
              <a:r>
                <a:rPr lang="en-US" sz="2000" dirty="0" smtClean="0">
                  <a:latin typeface="Calibri" charset="0"/>
                  <a:ea typeface="Calibri" charset="0"/>
                  <a:cs typeface="Calibri" charset="0"/>
                </a:rPr>
                <a:t>Is </a:t>
              </a:r>
              <a:r>
                <a:rPr lang="en-US" sz="2000" dirty="0">
                  <a:latin typeface="Calibri" charset="0"/>
                  <a:ea typeface="Calibri" charset="0"/>
                  <a:cs typeface="Calibri" charset="0"/>
                </a:rPr>
                <a:t>applied against </a:t>
              </a:r>
              <a:r>
                <a:rPr lang="en-US" sz="2000" dirty="0" smtClean="0">
                  <a:latin typeface="Calibri" charset="0"/>
                  <a:ea typeface="Calibri" charset="0"/>
                  <a:cs typeface="Calibri" charset="0"/>
                </a:rPr>
                <a:t>standards</a:t>
              </a:r>
            </a:p>
            <a:p>
              <a:pPr marL="114300" lvl="0" indent="-114300">
                <a:buFont typeface="Arial" charset="0"/>
                <a:buChar char="•"/>
              </a:pPr>
              <a:r>
                <a:rPr lang="en-US" sz="2000" dirty="0" smtClean="0">
                  <a:latin typeface="Calibri" charset="0"/>
                  <a:ea typeface="Calibri" charset="0"/>
                  <a:cs typeface="Calibri" charset="0"/>
                </a:rPr>
                <a:t>Shows </a:t>
              </a:r>
              <a:r>
                <a:rPr lang="en-US" sz="2000" dirty="0">
                  <a:latin typeface="Calibri" charset="0"/>
                  <a:ea typeface="Calibri" charset="0"/>
                  <a:cs typeface="Calibri" charset="0"/>
                </a:rPr>
                <a:t>shortfalls </a:t>
              </a:r>
            </a:p>
            <a:p>
              <a:pPr lvl="0"/>
              <a:endParaRPr lang="en-US" sz="2000" dirty="0">
                <a:latin typeface="Calibri" charset="0"/>
                <a:ea typeface="Calibri" charset="0"/>
                <a:cs typeface="Calibri" charset="0"/>
              </a:endParaRPr>
            </a:p>
          </p:txBody>
        </p:sp>
        <p:sp>
          <p:nvSpPr>
            <p:cNvPr id="8" name="Oval 7"/>
            <p:cNvSpPr/>
            <p:nvPr/>
          </p:nvSpPr>
          <p:spPr bwMode="auto">
            <a:xfrm>
              <a:off x="3339558" y="1295400"/>
              <a:ext cx="5011776" cy="3581400"/>
            </a:xfrm>
            <a:prstGeom prst="ellipse">
              <a:avLst/>
            </a:prstGeom>
            <a:no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Rectangle 8"/>
            <p:cNvSpPr/>
            <p:nvPr/>
          </p:nvSpPr>
          <p:spPr>
            <a:xfrm>
              <a:off x="3810000" y="2057400"/>
              <a:ext cx="2205618" cy="1692771"/>
            </a:xfrm>
            <a:prstGeom prst="rect">
              <a:avLst/>
            </a:prstGeom>
          </p:spPr>
          <p:txBody>
            <a:bodyPr wrap="square">
              <a:spAutoFit/>
            </a:bodyPr>
            <a:lstStyle/>
            <a:p>
              <a:pPr lvl="0"/>
              <a:r>
                <a:rPr lang="en-US" sz="2400" b="1" dirty="0" smtClean="0">
                  <a:latin typeface="Calibri" charset="0"/>
                  <a:ea typeface="Calibri" charset="0"/>
                  <a:cs typeface="Calibri" charset="0"/>
                </a:rPr>
                <a:t>Both</a:t>
              </a:r>
            </a:p>
            <a:p>
              <a:pPr marL="114300" lvl="0" indent="-114300">
                <a:buFont typeface="Arial" charset="0"/>
                <a:buChar char="•"/>
              </a:pPr>
              <a:r>
                <a:rPr lang="en-US" sz="2000" dirty="0" smtClean="0">
                  <a:latin typeface="Calibri" charset="0"/>
                  <a:ea typeface="Calibri" charset="0"/>
                  <a:cs typeface="Calibri" charset="0"/>
                </a:rPr>
                <a:t>Require criteria</a:t>
              </a:r>
            </a:p>
            <a:p>
              <a:pPr marL="114300" lvl="0" indent="-114300">
                <a:buFont typeface="Arial" charset="0"/>
                <a:buChar char="•"/>
              </a:pPr>
              <a:r>
                <a:rPr lang="en-US" sz="2000" dirty="0" smtClean="0">
                  <a:latin typeface="Calibri" charset="0"/>
                  <a:ea typeface="Calibri" charset="0"/>
                  <a:cs typeface="Calibri" charset="0"/>
                </a:rPr>
                <a:t>Are evidence driven</a:t>
              </a:r>
              <a:endParaRPr lang="en-US" sz="2000" dirty="0">
                <a:latin typeface="Calibri" charset="0"/>
                <a:ea typeface="Calibri" charset="0"/>
                <a:cs typeface="Calibri" charset="0"/>
              </a:endParaRPr>
            </a:p>
            <a:p>
              <a:pPr lvl="0"/>
              <a:endParaRPr lang="en-US" sz="2000" dirty="0">
                <a:latin typeface="Calibri" charset="0"/>
                <a:ea typeface="Calibri" charset="0"/>
                <a:cs typeface="Calibri" charset="0"/>
              </a:endParaRPr>
            </a:p>
          </p:txBody>
        </p:sp>
      </p:grpSp>
    </p:spTree>
    <p:extLst>
      <p:ext uri="{BB962C8B-B14F-4D97-AF65-F5344CB8AC3E}">
        <p14:creationId xmlns:p14="http://schemas.microsoft.com/office/powerpoint/2010/main" val="1414567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9" y="898"/>
            <a:ext cx="9144000" cy="6090614"/>
          </a:xfrm>
          <a:prstGeom prst="rect">
            <a:avLst/>
          </a:prstGeom>
        </p:spPr>
      </p:pic>
      <p:sp>
        <p:nvSpPr>
          <p:cNvPr id="2" name="Title 1"/>
          <p:cNvSpPr>
            <a:spLocks noGrp="1"/>
          </p:cNvSpPr>
          <p:nvPr>
            <p:ph type="title"/>
          </p:nvPr>
        </p:nvSpPr>
        <p:spPr>
          <a:xfrm>
            <a:off x="-30790" y="3733800"/>
            <a:ext cx="9144000" cy="2057400"/>
          </a:xfrm>
          <a:solidFill>
            <a:schemeClr val="bg1">
              <a:lumMod val="95000"/>
            </a:schemeClr>
          </a:solidFill>
        </p:spPr>
        <p:txBody>
          <a:bodyPr/>
          <a:lstStyle/>
          <a:p>
            <a:pPr marL="463550"/>
            <a:r>
              <a:rPr lang="en-US" sz="4000" dirty="0" smtClean="0"/>
              <a:t>Tip 4: </a:t>
            </a:r>
            <a:br>
              <a:rPr lang="en-US" sz="4000" dirty="0" smtClean="0"/>
            </a:br>
            <a:r>
              <a:rPr lang="en-US" sz="4000" dirty="0" smtClean="0"/>
              <a:t>Use the Quality Matters Framework </a:t>
            </a:r>
            <a:endParaRPr lang="en-US" sz="4000" dirty="0"/>
          </a:p>
        </p:txBody>
      </p:sp>
    </p:spTree>
    <p:extLst>
      <p:ext uri="{BB962C8B-B14F-4D97-AF65-F5344CB8AC3E}">
        <p14:creationId xmlns:p14="http://schemas.microsoft.com/office/powerpoint/2010/main" val="2026765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4" name="Picture 3" descr="Quality Matters rubric standards from the QM Higher Education rubric, fifth edition" title="Quality Matters QM Higher Education Rubric"/>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3867150" y="0"/>
            <a:ext cx="5264150" cy="6812429"/>
          </a:xfrm>
          <a:prstGeom prst="rect">
            <a:avLst/>
          </a:prstGeom>
        </p:spPr>
      </p:pic>
      <p:sp>
        <p:nvSpPr>
          <p:cNvPr id="3" name="Rectangle 2"/>
          <p:cNvSpPr/>
          <p:nvPr/>
        </p:nvSpPr>
        <p:spPr>
          <a:xfrm>
            <a:off x="266700" y="1633928"/>
            <a:ext cx="3600450" cy="3108543"/>
          </a:xfrm>
          <a:prstGeom prst="rect">
            <a:avLst/>
          </a:prstGeom>
        </p:spPr>
        <p:txBody>
          <a:bodyPr wrap="square">
            <a:spAutoFit/>
          </a:bodyPr>
          <a:lstStyle/>
          <a:p>
            <a:pPr marL="342900" indent="-342900">
              <a:buFont typeface="Arial" charset="0"/>
              <a:buChar char="•"/>
              <a:tabLst>
                <a:tab pos="228600" algn="l"/>
              </a:tabLst>
            </a:pPr>
            <a:r>
              <a:rPr lang="en-US" sz="2800" dirty="0" smtClean="0"/>
              <a:t>Learner-Centered Course Framework</a:t>
            </a:r>
          </a:p>
          <a:p>
            <a:pPr marL="342900" indent="-342900">
              <a:buFont typeface="Arial" charset="0"/>
              <a:buChar char="•"/>
              <a:tabLst>
                <a:tab pos="228600" algn="l"/>
              </a:tabLst>
            </a:pPr>
            <a:r>
              <a:rPr lang="en-US" sz="2800" dirty="0" smtClean="0"/>
              <a:t>Faculty Peer Review Process</a:t>
            </a:r>
          </a:p>
          <a:p>
            <a:pPr marL="342900" indent="-342900">
              <a:buFont typeface="Arial" charset="0"/>
              <a:buChar char="•"/>
              <a:tabLst>
                <a:tab pos="228600" algn="l"/>
              </a:tabLst>
            </a:pPr>
            <a:r>
              <a:rPr lang="en-US" sz="2800" dirty="0" smtClean="0"/>
              <a:t>Certifies the Quality of Online and Blended Courses</a:t>
            </a:r>
          </a:p>
        </p:txBody>
      </p:sp>
      <p:sp>
        <p:nvSpPr>
          <p:cNvPr id="2" name="Title 1"/>
          <p:cNvSpPr>
            <a:spLocks noGrp="1"/>
          </p:cNvSpPr>
          <p:nvPr>
            <p:ph type="title"/>
          </p:nvPr>
        </p:nvSpPr>
        <p:spPr>
          <a:xfrm>
            <a:off x="266700" y="304800"/>
            <a:ext cx="3733800" cy="1295400"/>
          </a:xfrm>
        </p:spPr>
        <p:txBody>
          <a:bodyPr>
            <a:noAutofit/>
          </a:bodyPr>
          <a:lstStyle/>
          <a:p>
            <a:r>
              <a:rPr lang="en-US" dirty="0" smtClean="0"/>
              <a:t>What is </a:t>
            </a:r>
            <a:br>
              <a:rPr lang="en-US" dirty="0" smtClean="0"/>
            </a:br>
            <a:r>
              <a:rPr lang="en-US" dirty="0" smtClean="0"/>
              <a:t>Quality Matters?</a:t>
            </a:r>
            <a:endParaRPr lang="en-US" dirty="0"/>
          </a:p>
        </p:txBody>
      </p:sp>
    </p:spTree>
    <p:extLst>
      <p:ext uri="{BB962C8B-B14F-4D97-AF65-F5344CB8AC3E}">
        <p14:creationId xmlns:p14="http://schemas.microsoft.com/office/powerpoint/2010/main" val="1175867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does Quality Matters help?</a:t>
            </a:r>
            <a:endParaRPr lang="en-US" dirty="0"/>
          </a:p>
        </p:txBody>
      </p:sp>
      <p:sp>
        <p:nvSpPr>
          <p:cNvPr id="5" name="Rectangle 4"/>
          <p:cNvSpPr/>
          <p:nvPr/>
        </p:nvSpPr>
        <p:spPr>
          <a:xfrm>
            <a:off x="457200" y="1468785"/>
            <a:ext cx="7772400" cy="3539430"/>
          </a:xfrm>
          <a:prstGeom prst="rect">
            <a:avLst/>
          </a:prstGeom>
        </p:spPr>
        <p:txBody>
          <a:bodyPr wrap="square">
            <a:spAutoFit/>
          </a:bodyPr>
          <a:lstStyle/>
          <a:p>
            <a:pPr marL="514350" indent="-514350">
              <a:buFont typeface="+mj-lt"/>
              <a:buAutoNum type="arabicPeriod"/>
            </a:pPr>
            <a:r>
              <a:rPr lang="en-US" sz="2800" dirty="0"/>
              <a:t>Course Overview Introductions </a:t>
            </a:r>
          </a:p>
          <a:p>
            <a:pPr marL="514350" indent="-514350">
              <a:buFont typeface="+mj-lt"/>
              <a:buAutoNum type="arabicPeriod"/>
            </a:pPr>
            <a:r>
              <a:rPr lang="en-US" sz="2800" dirty="0" smtClean="0"/>
              <a:t>Learning </a:t>
            </a:r>
            <a:r>
              <a:rPr lang="en-US" sz="2800" dirty="0"/>
              <a:t>Objectives (</a:t>
            </a:r>
            <a:r>
              <a:rPr lang="en-US" sz="2800" dirty="0" smtClean="0"/>
              <a:t>Competencies)</a:t>
            </a:r>
          </a:p>
          <a:p>
            <a:pPr marL="514350" indent="-514350">
              <a:buFont typeface="+mj-lt"/>
              <a:buAutoNum type="arabicPeriod"/>
            </a:pPr>
            <a:r>
              <a:rPr lang="en-US" sz="2800" dirty="0" smtClean="0"/>
              <a:t>Assessment </a:t>
            </a:r>
            <a:r>
              <a:rPr lang="en-US" sz="2800" dirty="0"/>
              <a:t>and Measurement </a:t>
            </a:r>
            <a:endParaRPr lang="en-US" sz="2800" dirty="0" smtClean="0"/>
          </a:p>
          <a:p>
            <a:pPr marL="514350" indent="-514350">
              <a:buFont typeface="+mj-lt"/>
              <a:buAutoNum type="arabicPeriod"/>
            </a:pPr>
            <a:r>
              <a:rPr lang="en-US" sz="2800" dirty="0" smtClean="0"/>
              <a:t>Instructional </a:t>
            </a:r>
            <a:r>
              <a:rPr lang="en-US" sz="2800" dirty="0"/>
              <a:t>Materials </a:t>
            </a:r>
            <a:endParaRPr lang="en-US" sz="2800" dirty="0" smtClean="0"/>
          </a:p>
          <a:p>
            <a:pPr marL="514350" indent="-514350">
              <a:buFont typeface="+mj-lt"/>
              <a:buAutoNum type="arabicPeriod"/>
            </a:pPr>
            <a:r>
              <a:rPr lang="en-US" sz="2800" dirty="0" smtClean="0"/>
              <a:t>Course </a:t>
            </a:r>
            <a:r>
              <a:rPr lang="en-US" sz="2800" dirty="0"/>
              <a:t>Activities and Learner </a:t>
            </a:r>
            <a:r>
              <a:rPr lang="en-US" sz="2800" dirty="0" smtClean="0"/>
              <a:t>Interaction</a:t>
            </a:r>
          </a:p>
          <a:p>
            <a:pPr marL="514350" indent="-514350">
              <a:buFont typeface="+mj-lt"/>
              <a:buAutoNum type="arabicPeriod"/>
            </a:pPr>
            <a:r>
              <a:rPr lang="en-US" sz="2800" dirty="0" smtClean="0"/>
              <a:t>Course </a:t>
            </a:r>
            <a:r>
              <a:rPr lang="en-US" sz="2800" dirty="0"/>
              <a:t>Technology </a:t>
            </a:r>
            <a:endParaRPr lang="en-US" sz="2800" dirty="0" smtClean="0"/>
          </a:p>
          <a:p>
            <a:pPr marL="514350" indent="-514350">
              <a:buFont typeface="+mj-lt"/>
              <a:buAutoNum type="arabicPeriod"/>
            </a:pPr>
            <a:r>
              <a:rPr lang="en-US" sz="2800" dirty="0" smtClean="0"/>
              <a:t>Learner </a:t>
            </a:r>
            <a:r>
              <a:rPr lang="en-US" sz="2800" dirty="0"/>
              <a:t>Support </a:t>
            </a:r>
            <a:endParaRPr lang="en-US" sz="2800" dirty="0" smtClean="0"/>
          </a:p>
          <a:p>
            <a:pPr marL="514350" indent="-514350">
              <a:buFont typeface="+mj-lt"/>
              <a:buAutoNum type="arabicPeriod"/>
            </a:pPr>
            <a:r>
              <a:rPr lang="en-US" sz="2800" dirty="0" smtClean="0"/>
              <a:t>Accessibility </a:t>
            </a:r>
            <a:r>
              <a:rPr lang="en-US" sz="2800" dirty="0"/>
              <a:t>and Usability</a:t>
            </a:r>
          </a:p>
        </p:txBody>
      </p:sp>
      <p:sp>
        <p:nvSpPr>
          <p:cNvPr id="2" name="Rectangle 1"/>
          <p:cNvSpPr/>
          <p:nvPr/>
        </p:nvSpPr>
        <p:spPr>
          <a:xfrm>
            <a:off x="609600" y="5181600"/>
            <a:ext cx="6103081" cy="369332"/>
          </a:xfrm>
          <a:prstGeom prst="rect">
            <a:avLst/>
          </a:prstGeom>
        </p:spPr>
        <p:txBody>
          <a:bodyPr wrap="none">
            <a:spAutoFit/>
          </a:bodyPr>
          <a:lstStyle/>
          <a:p>
            <a:r>
              <a:rPr lang="en-US" dirty="0" smtClean="0"/>
              <a:t>View </a:t>
            </a:r>
            <a:r>
              <a:rPr lang="en-US" dirty="0" smtClean="0">
                <a:hlinkClick r:id="rId3"/>
              </a:rPr>
              <a:t>Quality Matters</a:t>
            </a:r>
            <a:r>
              <a:rPr lang="en-US" dirty="0" smtClean="0"/>
              <a:t> website: </a:t>
            </a:r>
            <a:r>
              <a:rPr lang="en-US" dirty="0" smtClean="0">
                <a:hlinkClick r:id="rId3"/>
              </a:rPr>
              <a:t>https</a:t>
            </a:r>
            <a:r>
              <a:rPr lang="en-US" dirty="0">
                <a:hlinkClick r:id="rId3"/>
              </a:rPr>
              <a:t>://</a:t>
            </a:r>
            <a:r>
              <a:rPr lang="en-US" dirty="0" err="1">
                <a:hlinkClick r:id="rId3"/>
              </a:rPr>
              <a:t>www.qualitymatters.org</a:t>
            </a:r>
            <a:r>
              <a:rPr lang="en-US" dirty="0">
                <a:hlinkClick r:id="rId3"/>
              </a:rPr>
              <a:t>/</a:t>
            </a:r>
            <a:endParaRPr lang="en-US" dirty="0"/>
          </a:p>
        </p:txBody>
      </p:sp>
    </p:spTree>
    <p:extLst>
      <p:ext uri="{BB962C8B-B14F-4D97-AF65-F5344CB8AC3E}">
        <p14:creationId xmlns:p14="http://schemas.microsoft.com/office/powerpoint/2010/main" val="611882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normAutofit/>
          </a:bodyPr>
          <a:lstStyle/>
          <a:p>
            <a:r>
              <a:rPr lang="en-US" sz="3600" dirty="0" smtClean="0"/>
              <a:t>Presentation Overview</a:t>
            </a:r>
            <a:endParaRPr lang="en-US" sz="3600" dirty="0"/>
          </a:p>
        </p:txBody>
      </p:sp>
      <p:sp>
        <p:nvSpPr>
          <p:cNvPr id="208899" name="Rectangle 3"/>
          <p:cNvSpPr>
            <a:spLocks noGrp="1" noChangeArrowheads="1"/>
          </p:cNvSpPr>
          <p:nvPr>
            <p:ph idx="1"/>
          </p:nvPr>
        </p:nvSpPr>
        <p:spPr>
          <a:xfrm>
            <a:off x="457200" y="1298986"/>
            <a:ext cx="8382000" cy="4483100"/>
          </a:xfrm>
        </p:spPr>
        <p:txBody>
          <a:bodyPr>
            <a:noAutofit/>
          </a:bodyPr>
          <a:lstStyle/>
          <a:p>
            <a:r>
              <a:rPr lang="en-US" sz="2800" dirty="0" smtClean="0"/>
              <a:t>Why make online course content accessible?</a:t>
            </a:r>
            <a:br>
              <a:rPr lang="en-US" sz="2800" dirty="0" smtClean="0"/>
            </a:br>
            <a:endParaRPr lang="en-US" sz="2800" dirty="0" smtClean="0"/>
          </a:p>
          <a:p>
            <a:r>
              <a:rPr lang="en-US" sz="2800" dirty="0" smtClean="0"/>
              <a:t>Guiding questions to inform </a:t>
            </a:r>
            <a:r>
              <a:rPr lang="en-US" sz="2800" dirty="0"/>
              <a:t>c</a:t>
            </a:r>
            <a:r>
              <a:rPr lang="en-US" sz="2800" dirty="0" smtClean="0"/>
              <a:t>ourse design</a:t>
            </a:r>
          </a:p>
          <a:p>
            <a:endParaRPr lang="en-US" sz="2800" dirty="0" smtClean="0"/>
          </a:p>
          <a:p>
            <a:r>
              <a:rPr lang="en-US" sz="2800" dirty="0" smtClean="0"/>
              <a:t>10 tips for creating </a:t>
            </a:r>
            <a:r>
              <a:rPr lang="en-US" sz="2800" dirty="0"/>
              <a:t>a</a:t>
            </a:r>
            <a:r>
              <a:rPr lang="en-US" sz="2800" dirty="0" smtClean="0"/>
              <a:t>ccessible </a:t>
            </a:r>
            <a:r>
              <a:rPr lang="en-US" sz="2800" dirty="0"/>
              <a:t>o</a:t>
            </a:r>
            <a:r>
              <a:rPr lang="en-US" sz="2800" dirty="0" smtClean="0"/>
              <a:t>nline </a:t>
            </a:r>
            <a:r>
              <a:rPr lang="en-US" sz="2800" dirty="0"/>
              <a:t>c</a:t>
            </a:r>
            <a:r>
              <a:rPr lang="en-US" sz="2800" dirty="0" smtClean="0"/>
              <a:t>ourse content</a:t>
            </a:r>
          </a:p>
          <a:p>
            <a:endParaRPr lang="en-US" sz="2800" dirty="0"/>
          </a:p>
          <a:p>
            <a:r>
              <a:rPr lang="en-US" sz="2800" dirty="0" smtClean="0"/>
              <a:t>Next </a:t>
            </a:r>
            <a:r>
              <a:rPr lang="en-US" sz="2800" dirty="0"/>
              <a:t>s</a:t>
            </a:r>
            <a:r>
              <a:rPr lang="en-US" sz="2800" dirty="0" smtClean="0"/>
              <a:t>teps</a:t>
            </a:r>
          </a:p>
          <a:p>
            <a:pPr marL="119062" indent="0">
              <a:buNone/>
            </a:pPr>
            <a:endParaRPr lang="en-US" sz="3200" b="1" dirty="0" smtClean="0"/>
          </a:p>
          <a:p>
            <a:pPr marL="118872" indent="0">
              <a:buNone/>
            </a:pPr>
            <a:endParaRPr lang="en-US" sz="3200" b="1" dirty="0" smtClean="0"/>
          </a:p>
        </p:txBody>
      </p:sp>
    </p:spTree>
    <p:extLst>
      <p:ext uri="{BB962C8B-B14F-4D97-AF65-F5344CB8AC3E}">
        <p14:creationId xmlns:p14="http://schemas.microsoft.com/office/powerpoint/2010/main" val="2381976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295400"/>
          </a:xfrm>
        </p:spPr>
        <p:txBody>
          <a:bodyPr>
            <a:noAutofit/>
          </a:bodyPr>
          <a:lstStyle/>
          <a:p>
            <a:r>
              <a:rPr lang="en-US" dirty="0" smtClean="0"/>
              <a:t>Quality Matters </a:t>
            </a:r>
            <a:br>
              <a:rPr lang="en-US" dirty="0" smtClean="0"/>
            </a:br>
            <a:r>
              <a:rPr lang="en-US" dirty="0" smtClean="0"/>
              <a:t>Standard 8: Accessibility and Usability</a:t>
            </a:r>
            <a:endParaRPr lang="en-US" dirty="0"/>
          </a:p>
        </p:txBody>
      </p:sp>
      <p:sp>
        <p:nvSpPr>
          <p:cNvPr id="3" name="Rectangle 2"/>
          <p:cNvSpPr/>
          <p:nvPr/>
        </p:nvSpPr>
        <p:spPr>
          <a:xfrm>
            <a:off x="311834" y="1600200"/>
            <a:ext cx="8441788" cy="2677656"/>
          </a:xfrm>
          <a:prstGeom prst="rect">
            <a:avLst/>
          </a:prstGeom>
        </p:spPr>
        <p:txBody>
          <a:bodyPr wrap="square">
            <a:spAutoFit/>
          </a:bodyPr>
          <a:lstStyle/>
          <a:p>
            <a:pPr marL="460375" indent="-460375">
              <a:tabLst>
                <a:tab pos="446088" algn="l"/>
              </a:tabLst>
            </a:pPr>
            <a:r>
              <a:rPr lang="en-US" sz="2400" dirty="0" smtClean="0"/>
              <a:t>8.1 	Course </a:t>
            </a:r>
            <a:r>
              <a:rPr lang="en-US" sz="2400" dirty="0"/>
              <a:t>navigation facilitates ease of </a:t>
            </a:r>
            <a:r>
              <a:rPr lang="en-US" sz="2400" dirty="0" smtClean="0"/>
              <a:t>use.</a:t>
            </a:r>
          </a:p>
          <a:p>
            <a:pPr marL="460375" indent="-460375"/>
            <a:r>
              <a:rPr lang="en-US" sz="2400" dirty="0" smtClean="0"/>
              <a:t>8.2 	Information </a:t>
            </a:r>
            <a:r>
              <a:rPr lang="en-US" sz="2400" dirty="0"/>
              <a:t>is provided on accessibility of technologies required in the </a:t>
            </a:r>
            <a:r>
              <a:rPr lang="en-US" sz="2400" dirty="0" smtClean="0"/>
              <a:t>course.</a:t>
            </a:r>
          </a:p>
          <a:p>
            <a:pPr marL="460375" indent="-460375"/>
            <a:r>
              <a:rPr lang="en-US" sz="2400" dirty="0" smtClean="0"/>
              <a:t>8.3 	The </a:t>
            </a:r>
            <a:r>
              <a:rPr lang="en-US" sz="2400" dirty="0"/>
              <a:t>course provides alternative means of access to course materials in </a:t>
            </a:r>
            <a:r>
              <a:rPr lang="en-US" sz="2400" dirty="0" smtClean="0"/>
              <a:t>formats that </a:t>
            </a:r>
            <a:r>
              <a:rPr lang="en-US" sz="2400" dirty="0"/>
              <a:t>meet the needs of diverse learners.</a:t>
            </a:r>
          </a:p>
          <a:p>
            <a:pPr marL="460375" indent="-460375"/>
            <a:r>
              <a:rPr lang="en-US" sz="2400" dirty="0" smtClean="0"/>
              <a:t>8.4 	The </a:t>
            </a:r>
            <a:r>
              <a:rPr lang="en-US" sz="2400" dirty="0"/>
              <a:t>course design facilitates readability.</a:t>
            </a:r>
          </a:p>
          <a:p>
            <a:pPr marL="460375" indent="-460375"/>
            <a:r>
              <a:rPr lang="en-US" sz="2400" dirty="0" smtClean="0"/>
              <a:t>8.5 	Course </a:t>
            </a:r>
            <a:r>
              <a:rPr lang="en-US" sz="2400" dirty="0"/>
              <a:t>multimedia facilitate ease of use. </a:t>
            </a:r>
          </a:p>
        </p:txBody>
      </p:sp>
      <p:sp>
        <p:nvSpPr>
          <p:cNvPr id="6" name="TextBox 5"/>
          <p:cNvSpPr txBox="1"/>
          <p:nvPr/>
        </p:nvSpPr>
        <p:spPr>
          <a:xfrm>
            <a:off x="3542270" y="51239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1943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81000" y="5562600"/>
            <a:ext cx="75692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dirty="0" smtClean="0">
                <a:latin typeface="Calibri" charset="0"/>
                <a:ea typeface="Calibri" charset="0"/>
                <a:cs typeface="Calibri" charset="0"/>
              </a:rPr>
              <a:t>CELT’s QM website: http</a:t>
            </a:r>
            <a:r>
              <a:rPr lang="en-US" sz="2800" dirty="0">
                <a:latin typeface="Calibri" charset="0"/>
                <a:ea typeface="Calibri" charset="0"/>
                <a:cs typeface="Calibri" charset="0"/>
              </a:rPr>
              <a:t>://</a:t>
            </a:r>
            <a:r>
              <a:rPr lang="en-US" sz="2800" dirty="0" err="1" smtClean="0">
                <a:latin typeface="Calibri" charset="0"/>
                <a:ea typeface="Calibri" charset="0"/>
                <a:cs typeface="Calibri" charset="0"/>
              </a:rPr>
              <a:t>bit.ly</a:t>
            </a:r>
            <a:r>
              <a:rPr lang="en-US" sz="2800" dirty="0" smtClean="0">
                <a:latin typeface="Calibri" charset="0"/>
                <a:ea typeface="Calibri" charset="0"/>
                <a:cs typeface="Calibri" charset="0"/>
              </a:rPr>
              <a:t>/</a:t>
            </a:r>
            <a:r>
              <a:rPr lang="en-US" sz="2800" dirty="0" err="1" smtClean="0">
                <a:latin typeface="Calibri" charset="0"/>
                <a:ea typeface="Calibri" charset="0"/>
                <a:cs typeface="Calibri" charset="0"/>
              </a:rPr>
              <a:t>isuqmtracks</a:t>
            </a:r>
            <a:endParaRPr lang="en-US" sz="2800" dirty="0" smtClean="0">
              <a:latin typeface="Calibri" charset="0"/>
              <a:ea typeface="Calibri" charset="0"/>
              <a:cs typeface="Calibri" charset="0"/>
            </a:endParaRPr>
          </a:p>
        </p:txBody>
      </p:sp>
      <p:sp>
        <p:nvSpPr>
          <p:cNvPr id="2" name="Title 1"/>
          <p:cNvSpPr>
            <a:spLocks noGrp="1"/>
          </p:cNvSpPr>
          <p:nvPr>
            <p:ph type="title"/>
          </p:nvPr>
        </p:nvSpPr>
        <p:spPr>
          <a:xfrm>
            <a:off x="381000" y="152400"/>
            <a:ext cx="7581900" cy="838200"/>
          </a:xfrm>
        </p:spPr>
        <p:txBody>
          <a:bodyPr>
            <a:noAutofit/>
          </a:bodyPr>
          <a:lstStyle/>
          <a:p>
            <a:r>
              <a:rPr lang="en-US" dirty="0" smtClean="0"/>
              <a:t>Quality Matters at Iowa State</a:t>
            </a:r>
            <a:endParaRPr lang="en-US" dirty="0"/>
          </a:p>
        </p:txBody>
      </p:sp>
      <p:pic>
        <p:nvPicPr>
          <p:cNvPr id="4" name="Picture 3" descr="CELT's Quality Matters at Iowa State 3-Track Professional Development Framework which includes basics of teaching online, beyond basics of teaching online, and universal design for teaching online." title="CELT's Quality Matters at Iowa State 3-Track Professional Development Framework"/>
          <p:cNvPicPr>
            <a:picLocks noChangeAspect="1"/>
          </p:cNvPicPr>
          <p:nvPr/>
        </p:nvPicPr>
        <p:blipFill>
          <a:blip r:embed="rId3"/>
          <a:stretch>
            <a:fillRect/>
          </a:stretch>
        </p:blipFill>
        <p:spPr>
          <a:xfrm>
            <a:off x="533400" y="1028198"/>
            <a:ext cx="6934200" cy="4496803"/>
          </a:xfrm>
          <a:prstGeom prst="rect">
            <a:avLst/>
          </a:prstGeom>
        </p:spPr>
      </p:pic>
    </p:spTree>
    <p:extLst>
      <p:ext uri="{BB962C8B-B14F-4D97-AF65-F5344CB8AC3E}">
        <p14:creationId xmlns:p14="http://schemas.microsoft.com/office/powerpoint/2010/main" val="669003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nstructor stands in front of a class holding a mobile device tablet in front of a class of students. " title="Instructor holding a tablet in a clas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093"/>
            <a:ext cx="9144000" cy="6090614"/>
          </a:xfrm>
          <a:prstGeom prst="rect">
            <a:avLst/>
          </a:prstGeom>
        </p:spPr>
      </p:pic>
      <p:sp>
        <p:nvSpPr>
          <p:cNvPr id="6" name="Title 1"/>
          <p:cNvSpPr txBox="1">
            <a:spLocks/>
          </p:cNvSpPr>
          <p:nvPr/>
        </p:nvSpPr>
        <p:spPr bwMode="auto">
          <a:xfrm>
            <a:off x="0" y="3429000"/>
            <a:ext cx="9144000" cy="1981200"/>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marL="463550"/>
            <a:r>
              <a:rPr lang="en-US" sz="4000" kern="0" dirty="0" smtClean="0"/>
              <a:t>Tip 5: </a:t>
            </a:r>
            <a:br>
              <a:rPr lang="en-US" sz="4000" kern="0" dirty="0" smtClean="0"/>
            </a:br>
            <a:r>
              <a:rPr lang="en-US" sz="4000" dirty="0" smtClean="0"/>
              <a:t>Use </a:t>
            </a:r>
            <a:r>
              <a:rPr lang="en-US" sz="4000" dirty="0"/>
              <a:t>Consistent Page Titles and Headings</a:t>
            </a:r>
          </a:p>
        </p:txBody>
      </p:sp>
    </p:spTree>
    <p:extLst>
      <p:ext uri="{BB962C8B-B14F-4D97-AF65-F5344CB8AC3E}">
        <p14:creationId xmlns:p14="http://schemas.microsoft.com/office/powerpoint/2010/main" val="542627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quot;"/>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 name="Title 1"/>
          <p:cNvSpPr>
            <a:spLocks noGrp="1"/>
          </p:cNvSpPr>
          <p:nvPr>
            <p:ph type="title"/>
          </p:nvPr>
        </p:nvSpPr>
        <p:spPr>
          <a:xfrm>
            <a:off x="457200" y="152400"/>
            <a:ext cx="8382000" cy="1143000"/>
          </a:xfrm>
        </p:spPr>
        <p:txBody>
          <a:bodyPr>
            <a:normAutofit fontScale="90000"/>
          </a:bodyPr>
          <a:lstStyle/>
          <a:p>
            <a:r>
              <a:rPr lang="en-US" sz="3600" dirty="0" smtClean="0"/>
              <a:t>Example: Not formatted with headings</a:t>
            </a:r>
            <a:endParaRPr lang="en-US" sz="3600" dirty="0"/>
          </a:p>
        </p:txBody>
      </p:sp>
      <p:pic>
        <p:nvPicPr>
          <p:cNvPr id="10" name="Content Placeholder 5" descr="Lack of headings, section divisions inhibit scanning and reading example" title="Lack of headings example"/>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5382" r="5070" b="8170"/>
          <a:stretch/>
        </p:blipFill>
        <p:spPr>
          <a:xfrm>
            <a:off x="609600" y="1732752"/>
            <a:ext cx="7835779" cy="5125248"/>
          </a:xfrm>
        </p:spPr>
      </p:pic>
      <p:sp>
        <p:nvSpPr>
          <p:cNvPr id="8" name="TextBox 7"/>
          <p:cNvSpPr txBox="1"/>
          <p:nvPr/>
        </p:nvSpPr>
        <p:spPr>
          <a:xfrm>
            <a:off x="457200" y="1120061"/>
            <a:ext cx="7369404" cy="377024"/>
          </a:xfrm>
          <a:prstGeom prst="rect">
            <a:avLst/>
          </a:prstGeom>
          <a:solidFill>
            <a:schemeClr val="bg1"/>
          </a:solidFill>
        </p:spPr>
        <p:txBody>
          <a:bodyPr wrap="square" lIns="68579" tIns="34289" rIns="68579" bIns="34289" rtlCol="0">
            <a:spAutoFit/>
          </a:bodyPr>
          <a:lstStyle/>
          <a:p>
            <a:pPr defTabSz="685783"/>
            <a:r>
              <a:rPr lang="en-US" sz="2000" dirty="0">
                <a:latin typeface="Calibri" charset="0"/>
                <a:ea typeface="Calibri" charset="0"/>
                <a:cs typeface="Calibri" charset="0"/>
              </a:rPr>
              <a:t>Lack of headings, section divisions inhibit scanning and reading</a:t>
            </a:r>
          </a:p>
        </p:txBody>
      </p:sp>
    </p:spTree>
    <p:extLst>
      <p:ext uri="{BB962C8B-B14F-4D97-AF65-F5344CB8AC3E}">
        <p14:creationId xmlns:p14="http://schemas.microsoft.com/office/powerpoint/2010/main" val="231487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quot;"/>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 name="Title 1"/>
          <p:cNvSpPr>
            <a:spLocks noGrp="1"/>
          </p:cNvSpPr>
          <p:nvPr>
            <p:ph type="title"/>
          </p:nvPr>
        </p:nvSpPr>
        <p:spPr>
          <a:xfrm>
            <a:off x="457200" y="152400"/>
            <a:ext cx="8382000" cy="1143000"/>
          </a:xfrm>
        </p:spPr>
        <p:txBody>
          <a:bodyPr>
            <a:normAutofit fontScale="90000"/>
          </a:bodyPr>
          <a:lstStyle/>
          <a:p>
            <a:r>
              <a:rPr lang="en-US" sz="3600" dirty="0" smtClean="0"/>
              <a:t>Examples</a:t>
            </a:r>
            <a:r>
              <a:rPr lang="en-US" sz="3600" smtClean="0"/>
              <a:t>: Properly formatted </a:t>
            </a:r>
            <a:r>
              <a:rPr lang="en-US" sz="3600" dirty="0" smtClean="0"/>
              <a:t>headings</a:t>
            </a:r>
            <a:endParaRPr lang="en-US" sz="3600" dirty="0"/>
          </a:p>
        </p:txBody>
      </p:sp>
      <p:pic>
        <p:nvPicPr>
          <p:cNvPr id="6" name="Picture 5" descr="Headings created properly in Word will transfer when exported to a PDF&#10;" title="Example with headings reated properly"/>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992" y="1600200"/>
            <a:ext cx="7670912" cy="5257800"/>
          </a:xfrm>
          <a:prstGeom prst="rect">
            <a:avLst/>
          </a:prstGeom>
        </p:spPr>
      </p:pic>
      <p:sp>
        <p:nvSpPr>
          <p:cNvPr id="7" name="TextBox 6"/>
          <p:cNvSpPr txBox="1"/>
          <p:nvPr/>
        </p:nvSpPr>
        <p:spPr>
          <a:xfrm>
            <a:off x="571500" y="1092522"/>
            <a:ext cx="8001000" cy="377024"/>
          </a:xfrm>
          <a:prstGeom prst="rect">
            <a:avLst/>
          </a:prstGeom>
          <a:noFill/>
        </p:spPr>
        <p:txBody>
          <a:bodyPr wrap="square" lIns="68579" tIns="34289" rIns="68579" bIns="34289" rtlCol="0">
            <a:spAutoFit/>
          </a:bodyPr>
          <a:lstStyle/>
          <a:p>
            <a:pPr defTabSz="685783"/>
            <a:r>
              <a:rPr lang="en-US" sz="2000" dirty="0">
                <a:latin typeface="Calibri" charset="0"/>
                <a:ea typeface="Calibri" charset="0"/>
                <a:cs typeface="Calibri" charset="0"/>
              </a:rPr>
              <a:t>Headings created properly in Word will transfer when exported to a PDF</a:t>
            </a:r>
          </a:p>
        </p:txBody>
      </p:sp>
    </p:spTree>
    <p:extLst>
      <p:ext uri="{BB962C8B-B14F-4D97-AF65-F5344CB8AC3E}">
        <p14:creationId xmlns:p14="http://schemas.microsoft.com/office/powerpoint/2010/main" val="1129276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quot;&quo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
            <a:ext cx="9144000" cy="6096001"/>
          </a:xfrm>
          <a:prstGeom prst="rect">
            <a:avLst/>
          </a:prstGeom>
        </p:spPr>
      </p:pic>
      <p:sp>
        <p:nvSpPr>
          <p:cNvPr id="6" name="Title 1"/>
          <p:cNvSpPr txBox="1">
            <a:spLocks/>
          </p:cNvSpPr>
          <p:nvPr/>
        </p:nvSpPr>
        <p:spPr bwMode="auto">
          <a:xfrm>
            <a:off x="2350" y="3352800"/>
            <a:ext cx="9144000" cy="1905000"/>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marL="347663"/>
            <a:r>
              <a:rPr lang="en-US" sz="4000" kern="0" dirty="0" smtClean="0"/>
              <a:t>Tip 6: </a:t>
            </a:r>
            <a:br>
              <a:rPr lang="en-US" sz="4000" kern="0" dirty="0" smtClean="0"/>
            </a:br>
            <a:r>
              <a:rPr lang="en-US" sz="4000" dirty="0" smtClean="0"/>
              <a:t>Use </a:t>
            </a:r>
            <a:r>
              <a:rPr lang="en-US" sz="4000" dirty="0"/>
              <a:t>Alt-Text, Captions, and/or Long Descriptions on All Images</a:t>
            </a:r>
          </a:p>
        </p:txBody>
      </p:sp>
    </p:spTree>
    <p:extLst>
      <p:ext uri="{BB962C8B-B14F-4D97-AF65-F5344CB8AC3E}">
        <p14:creationId xmlns:p14="http://schemas.microsoft.com/office/powerpoint/2010/main" val="127681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28600" y="466725"/>
            <a:ext cx="8763000" cy="1143000"/>
          </a:xfrm>
        </p:spPr>
        <p:txBody>
          <a:bodyPr>
            <a:noAutofit/>
          </a:bodyPr>
          <a:lstStyle/>
          <a:p>
            <a:pPr eaLnBrk="1" fontAlgn="auto" hangingPunct="1">
              <a:spcAft>
                <a:spcPts val="0"/>
              </a:spcAft>
              <a:defRPr/>
            </a:pPr>
            <a:r>
              <a:rPr lang="en-US" sz="3600" dirty="0" smtClean="0"/>
              <a:t>Example: Alt Text for Image of Flowers</a:t>
            </a:r>
            <a:r>
              <a:rPr lang="en-US" sz="4400" dirty="0" smtClean="0"/>
              <a:t/>
            </a:r>
            <a:br>
              <a:rPr lang="en-US" sz="4400" dirty="0" smtClean="0"/>
            </a:br>
            <a:r>
              <a:rPr lang="en-US" sz="2400" b="0" dirty="0" smtClean="0"/>
              <a:t>(depends on context)</a:t>
            </a:r>
          </a:p>
        </p:txBody>
      </p:sp>
      <p:sp>
        <p:nvSpPr>
          <p:cNvPr id="3" name="Content Placeholder 2" descr="Yellow tulips blooming in the Spring"/>
          <p:cNvSpPr>
            <a:spLocks noGrp="1"/>
          </p:cNvSpPr>
          <p:nvPr>
            <p:ph sz="half" idx="1"/>
          </p:nvPr>
        </p:nvSpPr>
        <p:spPr>
          <a:xfrm>
            <a:off x="441960" y="1800224"/>
            <a:ext cx="4038600" cy="3914775"/>
          </a:xfrm>
          <a:ln>
            <a:noFill/>
          </a:ln>
        </p:spPr>
        <p:txBody>
          <a:bodyPr rtlCol="0">
            <a:normAutofit/>
          </a:bodyPr>
          <a:lstStyle/>
          <a:p>
            <a:pPr marL="575924" indent="-457200" eaLnBrk="1" fontAlgn="auto" hangingPunct="1">
              <a:spcBef>
                <a:spcPts val="0"/>
              </a:spcBef>
              <a:spcAft>
                <a:spcPts val="0"/>
              </a:spcAft>
              <a:buFont typeface="+mj-lt"/>
              <a:buAutoNum type="arabicPeriod"/>
              <a:defRPr/>
            </a:pPr>
            <a:r>
              <a:rPr lang="en-US" sz="2400" b="1" dirty="0" smtClean="0"/>
              <a:t>Story about tulips</a:t>
            </a:r>
            <a:r>
              <a:rPr lang="en-US" sz="2400" dirty="0"/>
              <a:t/>
            </a:r>
            <a:br>
              <a:rPr lang="en-US" sz="2400" dirty="0"/>
            </a:br>
            <a:r>
              <a:rPr lang="en-US" sz="1600" b="0" dirty="0" smtClean="0"/>
              <a:t>alt </a:t>
            </a:r>
            <a:r>
              <a:rPr lang="en-US" sz="1600" b="0" dirty="0"/>
              <a:t>= </a:t>
            </a:r>
            <a:r>
              <a:rPr lang="en-US" sz="1600" b="0" dirty="0" smtClean="0"/>
              <a:t>“Yellow </a:t>
            </a:r>
            <a:r>
              <a:rPr lang="en-US" sz="1600" b="0" dirty="0"/>
              <a:t>tulips blooming in 	    </a:t>
            </a:r>
            <a:r>
              <a:rPr lang="en-US" sz="1600" b="0" dirty="0" smtClean="0"/>
              <a:t>the Spring”</a:t>
            </a:r>
            <a:r>
              <a:rPr lang="en-US" sz="1600" b="1" dirty="0" smtClean="0"/>
              <a:t/>
            </a:r>
            <a:br>
              <a:rPr lang="en-US" sz="1600" b="1" dirty="0" smtClean="0"/>
            </a:br>
            <a:r>
              <a:rPr lang="en-US" sz="1600" b="1" dirty="0" smtClean="0"/>
              <a:t/>
            </a:r>
            <a:br>
              <a:rPr lang="en-US" sz="1600" b="1" dirty="0" smtClean="0"/>
            </a:br>
            <a:endParaRPr lang="en-US" sz="1600" dirty="0"/>
          </a:p>
          <a:p>
            <a:pPr marL="575924" indent="-457200" eaLnBrk="1" fontAlgn="auto" hangingPunct="1">
              <a:spcBef>
                <a:spcPts val="0"/>
              </a:spcBef>
              <a:spcAft>
                <a:spcPts val="0"/>
              </a:spcAft>
              <a:buFont typeface="+mj-lt"/>
              <a:buAutoNum type="arabicPeriod"/>
              <a:defRPr/>
            </a:pPr>
            <a:r>
              <a:rPr lang="en-US" sz="2400" b="1" dirty="0" smtClean="0"/>
              <a:t>Horticulture Class</a:t>
            </a:r>
            <a:br>
              <a:rPr lang="en-US" sz="2400" b="1" dirty="0" smtClean="0"/>
            </a:br>
            <a:r>
              <a:rPr lang="en-US" sz="1600" b="0" dirty="0" smtClean="0"/>
              <a:t>alt=“</a:t>
            </a:r>
            <a:r>
              <a:rPr lang="en-US" sz="1600" b="0" dirty="0" err="1" smtClean="0"/>
              <a:t>Tulipa</a:t>
            </a:r>
            <a:r>
              <a:rPr lang="en-US" sz="1600" b="0" dirty="0" smtClean="0"/>
              <a:t> </a:t>
            </a:r>
            <a:r>
              <a:rPr lang="en-US" sz="1600" b="0" dirty="0" err="1" smtClean="0"/>
              <a:t>gesneriana</a:t>
            </a:r>
            <a:r>
              <a:rPr lang="en-US" sz="1600" b="0" dirty="0" smtClean="0"/>
              <a:t>”</a:t>
            </a:r>
            <a:r>
              <a:rPr lang="en-US" sz="1600" b="1" dirty="0" smtClean="0"/>
              <a:t/>
            </a:r>
            <a:br>
              <a:rPr lang="en-US" sz="1600" b="1" dirty="0" smtClean="0"/>
            </a:br>
            <a:endParaRPr lang="en-US" sz="1600" b="1" dirty="0" smtClean="0"/>
          </a:p>
          <a:p>
            <a:pPr marL="575924" indent="-457200" eaLnBrk="1" fontAlgn="auto" hangingPunct="1">
              <a:spcBef>
                <a:spcPts val="0"/>
              </a:spcBef>
              <a:spcAft>
                <a:spcPts val="0"/>
              </a:spcAft>
              <a:buFont typeface="+mj-lt"/>
              <a:buAutoNum type="arabicPeriod"/>
              <a:defRPr/>
            </a:pPr>
            <a:endParaRPr lang="en-US" sz="2400" b="1" dirty="0" smtClean="0"/>
          </a:p>
          <a:p>
            <a:pPr marL="575924" indent="-457200" eaLnBrk="1" fontAlgn="auto" hangingPunct="1">
              <a:spcBef>
                <a:spcPts val="0"/>
              </a:spcBef>
              <a:spcAft>
                <a:spcPts val="0"/>
              </a:spcAft>
              <a:buFont typeface="+mj-lt"/>
              <a:buAutoNum type="arabicPeriod"/>
              <a:defRPr/>
            </a:pPr>
            <a:r>
              <a:rPr lang="en-US" sz="2400" b="1" dirty="0" smtClean="0"/>
              <a:t>Decorative Image</a:t>
            </a:r>
            <a:r>
              <a:rPr lang="en-US" sz="2400" dirty="0"/>
              <a:t/>
            </a:r>
            <a:br>
              <a:rPr lang="en-US" sz="2400" dirty="0"/>
            </a:br>
            <a:r>
              <a:rPr lang="en-US" sz="1600" b="0" dirty="0" smtClean="0"/>
              <a:t>alt=“”</a:t>
            </a:r>
            <a:endParaRPr lang="en-US" b="0" dirty="0" smtClean="0"/>
          </a:p>
          <a:p>
            <a:pPr marL="118872" indent="0" eaLnBrk="1" fontAlgn="auto" hangingPunct="1">
              <a:spcBef>
                <a:spcPts val="0"/>
              </a:spcBef>
              <a:spcAft>
                <a:spcPts val="0"/>
              </a:spcAft>
              <a:buFont typeface="Arial" charset="0"/>
              <a:buNone/>
              <a:defRPr/>
            </a:pPr>
            <a:endParaRPr lang="en-US" dirty="0"/>
          </a:p>
        </p:txBody>
      </p:sp>
      <p:pic>
        <p:nvPicPr>
          <p:cNvPr id="26628" name="Content Placeholder 6" descr="Yellow tulips blooming in the Spring"/>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480560" y="1800224"/>
            <a:ext cx="4203701" cy="3152776"/>
          </a:xfrm>
        </p:spPr>
      </p:pic>
    </p:spTree>
    <p:extLst>
      <p:ext uri="{BB962C8B-B14F-4D97-AF65-F5344CB8AC3E}">
        <p14:creationId xmlns:p14="http://schemas.microsoft.com/office/powerpoint/2010/main" val="1586741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9" y="898"/>
            <a:ext cx="9144000" cy="6090614"/>
          </a:xfrm>
          <a:prstGeom prst="rect">
            <a:avLst/>
          </a:prstGeom>
        </p:spPr>
      </p:pic>
      <p:sp>
        <p:nvSpPr>
          <p:cNvPr id="6" name="Title 1"/>
          <p:cNvSpPr txBox="1">
            <a:spLocks/>
          </p:cNvSpPr>
          <p:nvPr/>
        </p:nvSpPr>
        <p:spPr bwMode="auto">
          <a:xfrm>
            <a:off x="0" y="4038600"/>
            <a:ext cx="9144000" cy="990600"/>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marL="347663"/>
            <a:r>
              <a:rPr lang="en-US" sz="4000" kern="0" dirty="0" smtClean="0"/>
              <a:t>Tip 7: </a:t>
            </a:r>
            <a:r>
              <a:rPr lang="en-US" sz="4000" dirty="0" smtClean="0"/>
              <a:t>Avoid Color Coding</a:t>
            </a:r>
            <a:endParaRPr lang="en-US" sz="4000" dirty="0"/>
          </a:p>
        </p:txBody>
      </p:sp>
    </p:spTree>
    <p:extLst>
      <p:ext uri="{BB962C8B-B14F-4D97-AF65-F5344CB8AC3E}">
        <p14:creationId xmlns:p14="http://schemas.microsoft.com/office/powerpoint/2010/main" val="1259070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12188"/>
            <a:ext cx="8153400" cy="1143000"/>
          </a:xfrm>
          <a:ln>
            <a:noFill/>
            <a:miter lim="800000"/>
            <a:headEnd/>
            <a:tailEnd/>
          </a:ln>
        </p:spPr>
        <p:txBody>
          <a:bodyPr>
            <a:normAutofit fontScale="90000"/>
          </a:bodyPr>
          <a:lstStyle/>
          <a:p>
            <a:pPr eaLnBrk="1" fontAlgn="auto" hangingPunct="1">
              <a:spcAft>
                <a:spcPts val="0"/>
              </a:spcAft>
              <a:defRPr/>
            </a:pPr>
            <a:r>
              <a:rPr lang="en-US" sz="3600" smtClean="0"/>
              <a:t>Example: Not </a:t>
            </a:r>
            <a:r>
              <a:rPr lang="en-US" sz="3600" dirty="0" smtClean="0"/>
              <a:t>accessible  - Color Coding </a:t>
            </a:r>
          </a:p>
        </p:txBody>
      </p:sp>
      <p:sp>
        <p:nvSpPr>
          <p:cNvPr id="3" name="Content Placeholder 2"/>
          <p:cNvSpPr>
            <a:spLocks noGrp="1"/>
          </p:cNvSpPr>
          <p:nvPr>
            <p:ph idx="1"/>
          </p:nvPr>
        </p:nvSpPr>
        <p:spPr>
          <a:xfrm>
            <a:off x="609600" y="1524000"/>
            <a:ext cx="7620000" cy="838200"/>
          </a:xfrm>
        </p:spPr>
        <p:txBody>
          <a:bodyPr rtlCol="0">
            <a:normAutofit/>
          </a:bodyPr>
          <a:lstStyle/>
          <a:p>
            <a:pPr marL="118872" indent="0" eaLnBrk="1" fontAlgn="auto" hangingPunct="1">
              <a:spcBef>
                <a:spcPts val="0"/>
              </a:spcBef>
              <a:spcAft>
                <a:spcPts val="0"/>
              </a:spcAft>
              <a:buNone/>
              <a:defRPr/>
            </a:pPr>
            <a:r>
              <a:rPr lang="en-US" sz="2400" dirty="0" smtClean="0"/>
              <a:t>Red Team and Green Team</a:t>
            </a:r>
          </a:p>
          <a:p>
            <a:pPr marL="118872" indent="0" eaLnBrk="1" fontAlgn="auto" hangingPunct="1">
              <a:spcBef>
                <a:spcPts val="0"/>
              </a:spcBef>
              <a:spcAft>
                <a:spcPts val="0"/>
              </a:spcAft>
              <a:buNone/>
              <a:defRPr/>
            </a:pPr>
            <a:r>
              <a:rPr lang="en-US" sz="2400" dirty="0" smtClean="0"/>
              <a:t>Office Hours Provided Below</a:t>
            </a:r>
            <a:endParaRPr lang="en-US" sz="2400" dirty="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a:p>
          <a:p>
            <a:pPr marL="438912" indent="-320040" eaLnBrk="1" fontAlgn="auto" hangingPunct="1">
              <a:spcBef>
                <a:spcPts val="0"/>
              </a:spcBef>
              <a:spcAft>
                <a:spcPts val="0"/>
              </a:spcAft>
              <a:buFont typeface="Wingdings 2"/>
              <a:buChar char=""/>
              <a:defRPr/>
            </a:pPr>
            <a:endParaRPr lang="en-US" dirty="0"/>
          </a:p>
        </p:txBody>
      </p:sp>
      <p:pic>
        <p:nvPicPr>
          <p:cNvPr id="2" name="Picture 1" descr="Two shaded boxes with days and times listed. Top box has Mon-Wed with 12-1pm. The bottom box is Tues-Thurs with 3-4pm." title="Two shaded boxes with tex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069" y="2362200"/>
            <a:ext cx="3514231" cy="3450625"/>
          </a:xfrm>
          <a:prstGeom prst="rect">
            <a:avLst/>
          </a:prstGeom>
        </p:spPr>
      </p:pic>
    </p:spTree>
    <p:extLst>
      <p:ext uri="{BB962C8B-B14F-4D97-AF65-F5344CB8AC3E}">
        <p14:creationId xmlns:p14="http://schemas.microsoft.com/office/powerpoint/2010/main" val="2116081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
            <a:ext cx="7772400" cy="1295400"/>
          </a:xfrm>
          <a:ln>
            <a:noFill/>
            <a:miter lim="800000"/>
            <a:headEnd/>
            <a:tailEnd/>
          </a:ln>
        </p:spPr>
        <p:txBody>
          <a:bodyPr>
            <a:noAutofit/>
          </a:bodyPr>
          <a:lstStyle/>
          <a:p>
            <a:pPr eaLnBrk="1" fontAlgn="auto" hangingPunct="1">
              <a:spcAft>
                <a:spcPts val="0"/>
              </a:spcAft>
              <a:defRPr/>
            </a:pPr>
            <a:r>
              <a:rPr lang="en-US" sz="3600" dirty="0" smtClean="0"/>
              <a:t>Example: Accessible Color Coding </a:t>
            </a:r>
            <a:br>
              <a:rPr lang="en-US" sz="3600" dirty="0" smtClean="0"/>
            </a:br>
            <a:r>
              <a:rPr lang="en-US" sz="3200" b="0" dirty="0" smtClean="0"/>
              <a:t>(Coding with descriptive words)</a:t>
            </a:r>
          </a:p>
        </p:txBody>
      </p:sp>
      <p:sp>
        <p:nvSpPr>
          <p:cNvPr id="3" name="Content Placeholder 2"/>
          <p:cNvSpPr>
            <a:spLocks noGrp="1"/>
          </p:cNvSpPr>
          <p:nvPr>
            <p:ph idx="1"/>
          </p:nvPr>
        </p:nvSpPr>
        <p:spPr>
          <a:xfrm>
            <a:off x="762000" y="1524000"/>
            <a:ext cx="7620000" cy="914400"/>
          </a:xfrm>
        </p:spPr>
        <p:txBody>
          <a:bodyPr rtlCol="0">
            <a:normAutofit/>
          </a:bodyPr>
          <a:lstStyle/>
          <a:p>
            <a:pPr marL="118872" indent="0" eaLnBrk="1" fontAlgn="auto" hangingPunct="1">
              <a:spcBef>
                <a:spcPts val="0"/>
              </a:spcBef>
              <a:spcAft>
                <a:spcPts val="0"/>
              </a:spcAft>
              <a:buNone/>
              <a:defRPr/>
            </a:pPr>
            <a:r>
              <a:rPr lang="en-US" sz="2400" dirty="0" smtClean="0"/>
              <a:t>Red Team and Green Team</a:t>
            </a:r>
          </a:p>
          <a:p>
            <a:pPr marL="118872" indent="0" eaLnBrk="1" fontAlgn="auto" hangingPunct="1">
              <a:spcBef>
                <a:spcPts val="0"/>
              </a:spcBef>
              <a:spcAft>
                <a:spcPts val="0"/>
              </a:spcAft>
              <a:buNone/>
              <a:defRPr/>
            </a:pPr>
            <a:r>
              <a:rPr lang="en-US" sz="2400" dirty="0" smtClean="0"/>
              <a:t>Office Hours Provided Below</a:t>
            </a:r>
          </a:p>
          <a:p>
            <a:pPr marL="0" indent="0" algn="ctr" eaLnBrk="1" fontAlgn="auto" hangingPunct="1">
              <a:spcBef>
                <a:spcPts val="0"/>
              </a:spcBef>
              <a:spcAft>
                <a:spcPts val="0"/>
              </a:spcAft>
              <a:buFont typeface="Wingdings 2"/>
              <a:buNone/>
              <a:defRPr/>
            </a:pPr>
            <a:endParaRPr lang="en-US" dirty="0" smtClean="0"/>
          </a:p>
          <a:p>
            <a:pPr marL="0" indent="0" algn="ctr" eaLnBrk="1" fontAlgn="auto" hangingPunct="1">
              <a:spcBef>
                <a:spcPts val="0"/>
              </a:spcBef>
              <a:spcAft>
                <a:spcPts val="0"/>
              </a:spcAft>
              <a:buFont typeface="Wingdings 2"/>
              <a:buNone/>
              <a:defRPr/>
            </a:pPr>
            <a:endParaRPr lang="en-US" dirty="0" smtClean="0"/>
          </a:p>
          <a:p>
            <a:pPr marL="0" indent="0" algn="ctr" eaLnBrk="1" fontAlgn="auto" hangingPunct="1">
              <a:spcBef>
                <a:spcPts val="0"/>
              </a:spcBef>
              <a:spcAft>
                <a:spcPts val="0"/>
              </a:spcAft>
              <a:buFont typeface="Wingdings 2"/>
              <a:buNone/>
              <a:defRPr/>
            </a:pPr>
            <a:endParaRPr lang="en-US" dirty="0" smtClean="0"/>
          </a:p>
          <a:p>
            <a:pPr marL="438912" indent="-320040" algn="ctr" eaLnBrk="1" fontAlgn="auto" hangingPunct="1">
              <a:spcBef>
                <a:spcPts val="0"/>
              </a:spcBef>
              <a:spcAft>
                <a:spcPts val="0"/>
              </a:spcAft>
              <a:buFont typeface="Wingdings 2"/>
              <a:buChar char=""/>
              <a:defRPr/>
            </a:pPr>
            <a:endParaRPr lang="en-US" dirty="0"/>
          </a:p>
        </p:txBody>
      </p:sp>
      <p:pic>
        <p:nvPicPr>
          <p:cNvPr id="4" name="Picture 3" descr="Two shaded boxes with team names, specific color, days and times listed. Top box is the color red, has text with Red Team, Mon-Wed with 12-1pm. The bottom box is green, with text Green Team, Tues-Thurs with 3-4pm." title="Two shaded boxes with team names, specific color, days and tim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5352" y="2294201"/>
            <a:ext cx="3550249" cy="3444447"/>
          </a:xfrm>
          <a:prstGeom prst="rect">
            <a:avLst/>
          </a:prstGeom>
        </p:spPr>
      </p:pic>
      <p:pic>
        <p:nvPicPr>
          <p:cNvPr id="5" name="Picture 4" descr="Two shaded boxes with team names, days and times listed. Top box has Red Team, Mon-Wed with 12-1pm. The bottom box has Green Team, Tues-Thurs with 3-4pm." title="Two shaded boxes with team names, days and times listed. "/>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3455" y="2286000"/>
            <a:ext cx="3499945" cy="3452648"/>
          </a:xfrm>
          <a:prstGeom prst="rect">
            <a:avLst/>
          </a:prstGeom>
        </p:spPr>
      </p:pic>
    </p:spTree>
    <p:extLst>
      <p:ext uri="{BB962C8B-B14F-4D97-AF65-F5344CB8AC3E}">
        <p14:creationId xmlns:p14="http://schemas.microsoft.com/office/powerpoint/2010/main" val="262015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667000"/>
            <a:ext cx="5791200" cy="3276600"/>
          </a:xfrm>
        </p:spPr>
        <p:txBody>
          <a:bodyPr/>
          <a:lstStyle/>
          <a:p>
            <a:pPr marL="0" indent="0">
              <a:buNone/>
            </a:pPr>
            <a:r>
              <a:rPr lang="en-US" sz="2400" dirty="0" smtClean="0"/>
              <a:t>Accessibility is not just about providing accommodations when requested. </a:t>
            </a:r>
          </a:p>
          <a:p>
            <a:pPr marL="0" indent="0">
              <a:buNone/>
            </a:pPr>
            <a:endParaRPr lang="en-US" sz="2400" dirty="0"/>
          </a:p>
          <a:p>
            <a:pPr marL="0" indent="0">
              <a:buNone/>
            </a:pPr>
            <a:r>
              <a:rPr lang="en-US" sz="2400" dirty="0" smtClean="0"/>
              <a:t>Accessible courses and course content anticipate the potential needs of diverse learners, and remove barriers or provide alternatives in advance.</a:t>
            </a:r>
          </a:p>
          <a:p>
            <a:endParaRPr lang="en-US" dirty="0"/>
          </a:p>
        </p:txBody>
      </p:sp>
      <p:grpSp>
        <p:nvGrpSpPr>
          <p:cNvPr id="11" name="Group 10"/>
          <p:cNvGrpSpPr/>
          <p:nvPr/>
        </p:nvGrpSpPr>
        <p:grpSpPr>
          <a:xfrm>
            <a:off x="304800" y="762000"/>
            <a:ext cx="8458200" cy="1869831"/>
            <a:chOff x="910884" y="1273126"/>
            <a:chExt cx="7080738" cy="1869831"/>
          </a:xfrm>
        </p:grpSpPr>
        <p:sp>
          <p:nvSpPr>
            <p:cNvPr id="7" name="Striped Right Arrow 6"/>
            <p:cNvSpPr/>
            <p:nvPr/>
          </p:nvSpPr>
          <p:spPr bwMode="auto">
            <a:xfrm>
              <a:off x="4486422" y="1273126"/>
              <a:ext cx="3505200" cy="1869831"/>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Striped Right Arrow 7"/>
            <p:cNvSpPr/>
            <p:nvPr/>
          </p:nvSpPr>
          <p:spPr bwMode="auto">
            <a:xfrm rot="10800000">
              <a:off x="910884" y="1273126"/>
              <a:ext cx="3505200" cy="1869831"/>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Rectangle 8"/>
            <p:cNvSpPr/>
            <p:nvPr/>
          </p:nvSpPr>
          <p:spPr>
            <a:xfrm>
              <a:off x="4943622" y="1828800"/>
              <a:ext cx="2362200" cy="707886"/>
            </a:xfrm>
            <a:prstGeom prst="rect">
              <a:avLst/>
            </a:prstGeom>
          </p:spPr>
          <p:txBody>
            <a:bodyPr wrap="square">
              <a:spAutoFit/>
            </a:bodyPr>
            <a:lstStyle/>
            <a:p>
              <a:r>
                <a:rPr lang="en-US" sz="4000" b="1" dirty="0">
                  <a:solidFill>
                    <a:schemeClr val="bg1"/>
                  </a:solidFill>
                </a:rPr>
                <a:t>Proactive</a:t>
              </a:r>
            </a:p>
          </p:txBody>
        </p:sp>
        <p:sp>
          <p:nvSpPr>
            <p:cNvPr id="10" name="Rectangle 9"/>
            <p:cNvSpPr/>
            <p:nvPr/>
          </p:nvSpPr>
          <p:spPr>
            <a:xfrm>
              <a:off x="1905000" y="1828800"/>
              <a:ext cx="2362200" cy="707886"/>
            </a:xfrm>
            <a:prstGeom prst="rect">
              <a:avLst/>
            </a:prstGeom>
          </p:spPr>
          <p:txBody>
            <a:bodyPr wrap="square">
              <a:spAutoFit/>
            </a:bodyPr>
            <a:lstStyle/>
            <a:p>
              <a:r>
                <a:rPr lang="en-US" sz="4000" b="1" dirty="0" smtClean="0">
                  <a:solidFill>
                    <a:schemeClr val="bg1"/>
                  </a:solidFill>
                </a:rPr>
                <a:t>Reactive</a:t>
              </a:r>
              <a:endParaRPr lang="en-US" sz="4000" b="1" dirty="0">
                <a:solidFill>
                  <a:schemeClr val="bg1"/>
                </a:solidFill>
              </a:endParaRPr>
            </a:p>
          </p:txBody>
        </p:sp>
      </p:grpSp>
    </p:spTree>
    <p:extLst>
      <p:ext uri="{BB962C8B-B14F-4D97-AF65-F5344CB8AC3E}">
        <p14:creationId xmlns:p14="http://schemas.microsoft.com/office/powerpoint/2010/main" val="1757180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instructor stands in front of a class holding a mobile device tablet in front of a class of students. " title="Instructor holding a tablet in a clas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093"/>
            <a:ext cx="9144000" cy="6090614"/>
          </a:xfrm>
          <a:prstGeom prst="rect">
            <a:avLst/>
          </a:prstGeom>
        </p:spPr>
      </p:pic>
      <p:sp>
        <p:nvSpPr>
          <p:cNvPr id="5" name="Title 1"/>
          <p:cNvSpPr txBox="1">
            <a:spLocks/>
          </p:cNvSpPr>
          <p:nvPr/>
        </p:nvSpPr>
        <p:spPr bwMode="auto">
          <a:xfrm>
            <a:off x="-33638" y="4419600"/>
            <a:ext cx="9177637" cy="1295400"/>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marL="347663"/>
            <a:r>
              <a:rPr lang="en-US" sz="4000" kern="0" dirty="0" smtClean="0"/>
              <a:t>Tip 8: </a:t>
            </a:r>
          </a:p>
          <a:p>
            <a:pPr marL="347663"/>
            <a:r>
              <a:rPr lang="en-US" sz="4000" dirty="0" smtClean="0"/>
              <a:t>Sufficient Color Contrast</a:t>
            </a:r>
            <a:endParaRPr lang="en-US" sz="4000" dirty="0"/>
          </a:p>
        </p:txBody>
      </p:sp>
    </p:spTree>
    <p:extLst>
      <p:ext uri="{BB962C8B-B14F-4D97-AF65-F5344CB8AC3E}">
        <p14:creationId xmlns:p14="http://schemas.microsoft.com/office/powerpoint/2010/main" val="3285533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28600" y="685800"/>
            <a:ext cx="4343400" cy="1447800"/>
          </a:xfrm>
          <a:ln>
            <a:miter lim="800000"/>
            <a:headEnd/>
            <a:tailEnd/>
          </a:ln>
        </p:spPr>
        <p:txBody>
          <a:bodyPr>
            <a:normAutofit/>
          </a:bodyPr>
          <a:lstStyle/>
          <a:p>
            <a:pPr eaLnBrk="1" fontAlgn="auto" hangingPunct="1">
              <a:spcAft>
                <a:spcPts val="0"/>
              </a:spcAft>
              <a:defRPr/>
            </a:pPr>
            <a:r>
              <a:rPr lang="en-US" sz="3200" b="0" dirty="0" smtClean="0"/>
              <a:t>Not accessible</a:t>
            </a:r>
            <a:br>
              <a:rPr lang="en-US" sz="3200" b="0" dirty="0" smtClean="0"/>
            </a:br>
            <a:r>
              <a:rPr lang="en-US" sz="3200" b="0" dirty="0" smtClean="0"/>
              <a:t>Insufficient Contrast</a:t>
            </a:r>
          </a:p>
        </p:txBody>
      </p:sp>
      <p:pic>
        <p:nvPicPr>
          <p:cNvPr id="28675" name="Content Placeholder 2" descr="Textured background of orange and brown leaves overpowers blue and green text rending it nearly unreadable" title="Welcome to Fall Ornamentals"/>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8600" y="2133600"/>
            <a:ext cx="4191000" cy="3143250"/>
          </a:xfrm>
          <a:ln>
            <a:solidFill>
              <a:schemeClr val="accent1"/>
            </a:solidFill>
            <a:miter lim="800000"/>
            <a:headEnd/>
            <a:tailEnd/>
          </a:ln>
        </p:spPr>
      </p:pic>
      <p:sp>
        <p:nvSpPr>
          <p:cNvPr id="4" name="Rectangle 3"/>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5" name="Content Placeholder 3" descr="Brown background with white writing saying, Welcome to Fall Ornamentals, John H. Doe and Susan Sanders, Specialist" title="Welcome to Fall Ornamentals "/>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4648200" y="2133600"/>
            <a:ext cx="4373880" cy="3124200"/>
          </a:xfrm>
          <a:prstGeom prst="rect">
            <a:avLst/>
          </a:prstGeom>
          <a:noFill/>
          <a:ln w="9525">
            <a:noFill/>
            <a:miter lim="800000"/>
            <a:headEnd/>
            <a:tailEnd/>
          </a:ln>
          <a:effectLst/>
        </p:spPr>
      </p:pic>
      <p:sp>
        <p:nvSpPr>
          <p:cNvPr id="6" name="Title 1"/>
          <p:cNvSpPr txBox="1">
            <a:spLocks/>
          </p:cNvSpPr>
          <p:nvPr/>
        </p:nvSpPr>
        <p:spPr bwMode="auto">
          <a:xfrm>
            <a:off x="4724400" y="685800"/>
            <a:ext cx="4419600" cy="1447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r>
              <a:rPr lang="en-US" sz="3200" b="0" dirty="0" smtClean="0"/>
              <a:t>Accessible</a:t>
            </a:r>
            <a:br>
              <a:rPr lang="en-US" sz="3200" b="0" dirty="0" smtClean="0"/>
            </a:br>
            <a:r>
              <a:rPr lang="en-US" sz="3200" b="0" dirty="0" smtClean="0"/>
              <a:t>Adequate Contrast</a:t>
            </a:r>
            <a:endParaRPr lang="en-US" sz="3200" b="0" dirty="0"/>
          </a:p>
        </p:txBody>
      </p:sp>
      <p:cxnSp>
        <p:nvCxnSpPr>
          <p:cNvPr id="3" name="Straight Connector 2"/>
          <p:cNvCxnSpPr/>
          <p:nvPr/>
        </p:nvCxnSpPr>
        <p:spPr bwMode="auto">
          <a:xfrm>
            <a:off x="4540623" y="152400"/>
            <a:ext cx="0" cy="6400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090306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526" y="252889"/>
            <a:ext cx="7772400" cy="685800"/>
          </a:xfrm>
        </p:spPr>
        <p:txBody>
          <a:bodyPr>
            <a:normAutofit/>
          </a:bodyPr>
          <a:lstStyle/>
          <a:p>
            <a:r>
              <a:rPr lang="en-US" sz="3600" dirty="0" smtClean="0"/>
              <a:t>Hint: Use a Color Analyzer</a:t>
            </a:r>
            <a:endParaRPr lang="en-US" sz="2000" b="0" dirty="0"/>
          </a:p>
        </p:txBody>
      </p:sp>
      <p:pic>
        <p:nvPicPr>
          <p:cNvPr id="5" name="Content Placeholder 4" descr="powerpoint presentation"/>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114800" y="1295400"/>
            <a:ext cx="4672726" cy="3515918"/>
          </a:xfrm>
          <a:effectLst>
            <a:outerShdw blurRad="50800" dist="38100" dir="2700000" algn="tl" rotWithShape="0">
              <a:prstClr val="black">
                <a:alpha val="40000"/>
              </a:prstClr>
            </a:outerShdw>
          </a:effectLst>
        </p:spPr>
      </p:pic>
      <p:pic>
        <p:nvPicPr>
          <p:cNvPr id="7" name="Picture 6" descr="colour screen analser demonstration"/>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400" y="1295400"/>
            <a:ext cx="3429000" cy="3515918"/>
          </a:xfrm>
          <a:prstGeom prst="rect">
            <a:avLst/>
          </a:prstGeom>
          <a:ln>
            <a:solidFill>
              <a:schemeClr val="accent1"/>
            </a:solidFill>
          </a:ln>
        </p:spPr>
      </p:pic>
      <p:sp>
        <p:nvSpPr>
          <p:cNvPr id="3" name="Rectangle 2"/>
          <p:cNvSpPr/>
          <p:nvPr/>
        </p:nvSpPr>
        <p:spPr>
          <a:xfrm>
            <a:off x="533400" y="5105400"/>
            <a:ext cx="4352247" cy="677108"/>
          </a:xfrm>
          <a:prstGeom prst="rect">
            <a:avLst/>
          </a:prstGeom>
        </p:spPr>
        <p:txBody>
          <a:bodyPr wrap="square">
            <a:spAutoFit/>
          </a:bodyPr>
          <a:lstStyle/>
          <a:p>
            <a:r>
              <a:rPr lang="en-US" sz="2400" dirty="0" err="1"/>
              <a:t>Colour</a:t>
            </a:r>
            <a:r>
              <a:rPr lang="en-US" sz="2400" dirty="0"/>
              <a:t> Contrast </a:t>
            </a:r>
            <a:r>
              <a:rPr lang="en-US" sz="2400" dirty="0" err="1"/>
              <a:t>Analyser</a:t>
            </a:r>
            <a:r>
              <a:rPr lang="en-US" sz="2400" dirty="0"/>
              <a:t> </a:t>
            </a:r>
            <a:endParaRPr lang="en-US" sz="2400" dirty="0" smtClean="0"/>
          </a:p>
          <a:p>
            <a:r>
              <a:rPr lang="en-US" sz="1400" dirty="0" smtClean="0"/>
              <a:t>available </a:t>
            </a:r>
            <a:r>
              <a:rPr lang="en-US" sz="1400" dirty="0"/>
              <a:t>from The </a:t>
            </a:r>
            <a:r>
              <a:rPr lang="en-US" sz="1400" dirty="0" err="1"/>
              <a:t>Paciello</a:t>
            </a:r>
            <a:r>
              <a:rPr lang="en-US" sz="1400" dirty="0"/>
              <a:t> Group</a:t>
            </a:r>
          </a:p>
        </p:txBody>
      </p:sp>
    </p:spTree>
    <p:extLst>
      <p:ext uri="{BB962C8B-B14F-4D97-AF65-F5344CB8AC3E}">
        <p14:creationId xmlns:p14="http://schemas.microsoft.com/office/powerpoint/2010/main" val="2293562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students sit in front of computers on a table" title="Two students at computer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96000"/>
          </a:xfrm>
          <a:prstGeom prst="rect">
            <a:avLst/>
          </a:prstGeom>
        </p:spPr>
      </p:pic>
      <p:sp>
        <p:nvSpPr>
          <p:cNvPr id="5" name="Title 1"/>
          <p:cNvSpPr txBox="1">
            <a:spLocks/>
          </p:cNvSpPr>
          <p:nvPr/>
        </p:nvSpPr>
        <p:spPr bwMode="auto">
          <a:xfrm>
            <a:off x="0" y="3657600"/>
            <a:ext cx="9144000" cy="1905000"/>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marL="347663"/>
            <a:r>
              <a:rPr lang="en-US" sz="4000" kern="0" dirty="0" smtClean="0"/>
              <a:t>Tip 9: </a:t>
            </a:r>
            <a:br>
              <a:rPr lang="en-US" sz="4000" kern="0" dirty="0" smtClean="0"/>
            </a:br>
            <a:r>
              <a:rPr lang="en-US" sz="4000" dirty="0" smtClean="0"/>
              <a:t>Use </a:t>
            </a:r>
            <a:r>
              <a:rPr lang="en-US" sz="4000" dirty="0"/>
              <a:t>Descriptive &amp; Unique </a:t>
            </a:r>
            <a:r>
              <a:rPr lang="en-US" sz="4000" dirty="0" smtClean="0"/>
              <a:t>Hyperlinks</a:t>
            </a:r>
            <a:endParaRPr lang="en-US" sz="4000" dirty="0"/>
          </a:p>
        </p:txBody>
      </p:sp>
    </p:spTree>
    <p:extLst>
      <p:ext uri="{BB962C8B-B14F-4D97-AF65-F5344CB8AC3E}">
        <p14:creationId xmlns:p14="http://schemas.microsoft.com/office/powerpoint/2010/main" val="1818550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2400"/>
            <a:ext cx="7772400" cy="838200"/>
          </a:xfrm>
        </p:spPr>
        <p:txBody>
          <a:bodyPr/>
          <a:lstStyle/>
          <a:p>
            <a:pPr eaLnBrk="1" fontAlgn="auto" hangingPunct="1">
              <a:spcAft>
                <a:spcPts val="0"/>
              </a:spcAft>
              <a:defRPr/>
            </a:pPr>
            <a:r>
              <a:rPr lang="en-US" sz="3600" dirty="0" smtClean="0"/>
              <a:t>Examples of Hyperlinks</a:t>
            </a:r>
          </a:p>
        </p:txBody>
      </p:sp>
      <p:sp>
        <p:nvSpPr>
          <p:cNvPr id="3" name="Content Placeholder 2"/>
          <p:cNvSpPr>
            <a:spLocks noGrp="1"/>
          </p:cNvSpPr>
          <p:nvPr>
            <p:ph idx="1"/>
          </p:nvPr>
        </p:nvSpPr>
        <p:spPr>
          <a:xfrm>
            <a:off x="457200" y="990600"/>
            <a:ext cx="8229600" cy="5029200"/>
          </a:xfrm>
        </p:spPr>
        <p:txBody>
          <a:bodyPr rtlCol="0" anchor="t">
            <a:noAutofit/>
          </a:bodyPr>
          <a:lstStyle/>
          <a:p>
            <a:pPr marL="0" indent="0">
              <a:buNone/>
            </a:pPr>
            <a:r>
              <a:rPr lang="en-US" sz="2400" b="1" dirty="0"/>
              <a:t>Accessible</a:t>
            </a:r>
          </a:p>
          <a:p>
            <a:pPr marL="0" indent="0">
              <a:buNone/>
            </a:pPr>
            <a:r>
              <a:rPr lang="en-US" sz="2000" dirty="0"/>
              <a:t>For information about incorporating course content in Blackboard, view </a:t>
            </a:r>
            <a:r>
              <a:rPr lang="en-US" sz="2000" dirty="0">
                <a:solidFill>
                  <a:srgbClr val="005AF0"/>
                </a:solidFill>
                <a:hlinkClick r:id="rId3"/>
              </a:rPr>
              <a:t>CELT Incorporating Content into Your Course</a:t>
            </a:r>
            <a:r>
              <a:rPr lang="en-US" sz="2000" dirty="0"/>
              <a:t> </a:t>
            </a:r>
            <a:r>
              <a:rPr lang="en-US" sz="2000" dirty="0" smtClean="0"/>
              <a:t>website</a:t>
            </a:r>
          </a:p>
          <a:p>
            <a:pPr marL="0" indent="0">
              <a:buNone/>
            </a:pPr>
            <a:endParaRPr lang="en-US" sz="2400" b="1" dirty="0" smtClean="0"/>
          </a:p>
          <a:p>
            <a:pPr marL="0" indent="0">
              <a:buNone/>
            </a:pPr>
            <a:r>
              <a:rPr lang="en-US" sz="2400" b="1" dirty="0" smtClean="0"/>
              <a:t>Not Accessible</a:t>
            </a:r>
          </a:p>
          <a:p>
            <a:pPr marL="0" indent="0">
              <a:buNone/>
            </a:pPr>
            <a:r>
              <a:rPr lang="en-US" sz="2000" dirty="0" smtClean="0"/>
              <a:t>For </a:t>
            </a:r>
            <a:r>
              <a:rPr lang="en-US" sz="2000" dirty="0"/>
              <a:t>information about </a:t>
            </a:r>
            <a:r>
              <a:rPr lang="en-US" sz="2000" dirty="0" smtClean="0"/>
              <a:t>incorporating course content in Blackboard, </a:t>
            </a:r>
            <a:r>
              <a:rPr lang="en-US" sz="2000" u="sng" dirty="0" smtClean="0">
                <a:solidFill>
                  <a:srgbClr val="005AF0"/>
                </a:solidFill>
                <a:hlinkClick r:id="rId3"/>
              </a:rPr>
              <a:t>click here</a:t>
            </a:r>
            <a:endParaRPr lang="en-US" sz="2000" u="sng" dirty="0" smtClean="0">
              <a:solidFill>
                <a:srgbClr val="005AF0"/>
              </a:solidFill>
            </a:endParaRPr>
          </a:p>
          <a:p>
            <a:pPr marL="0" indent="0">
              <a:buNone/>
            </a:pPr>
            <a:endParaRPr lang="en-US" sz="2000" u="sng" dirty="0">
              <a:solidFill>
                <a:srgbClr val="0070C0"/>
              </a:solidFill>
            </a:endParaRPr>
          </a:p>
          <a:p>
            <a:pPr marL="0" indent="0">
              <a:buNone/>
            </a:pPr>
            <a:r>
              <a:rPr lang="en-US" sz="2400" b="1" dirty="0"/>
              <a:t>Not </a:t>
            </a:r>
            <a:r>
              <a:rPr lang="en-US" sz="2400" b="1" dirty="0" smtClean="0"/>
              <a:t>Accessible</a:t>
            </a:r>
            <a:endParaRPr lang="en-US" sz="2400" b="1" dirty="0"/>
          </a:p>
          <a:p>
            <a:pPr marL="0" indent="0">
              <a:buNone/>
            </a:pPr>
            <a:r>
              <a:rPr lang="en-US" sz="2000" dirty="0"/>
              <a:t>For information about incorporating course content in Blackboard, </a:t>
            </a:r>
            <a:r>
              <a:rPr lang="en-US" sz="2000" dirty="0">
                <a:solidFill>
                  <a:srgbClr val="005AF0"/>
                </a:solidFill>
                <a:hlinkClick r:id="rId3"/>
              </a:rPr>
              <a:t>http://www.celt.iastate.edu/teaching/blackboard-best-practices/incorporating-content-into-your-course</a:t>
            </a:r>
            <a:endParaRPr lang="en-US" sz="2000" dirty="0">
              <a:solidFill>
                <a:srgbClr val="005AF0"/>
              </a:solidFill>
            </a:endParaRPr>
          </a:p>
          <a:p>
            <a:pPr marL="0" indent="0">
              <a:buNone/>
            </a:pPr>
            <a:endParaRPr lang="en-US" sz="2400" dirty="0" smtClean="0"/>
          </a:p>
          <a:p>
            <a:pPr marL="438912" indent="-320040" eaLnBrk="1" fontAlgn="auto" hangingPunct="1">
              <a:spcBef>
                <a:spcPts val="0"/>
              </a:spcBef>
              <a:spcAft>
                <a:spcPts val="0"/>
              </a:spcAft>
              <a:buFont typeface="Wingdings 2"/>
              <a:buChar char=""/>
              <a:defRPr/>
            </a:pPr>
            <a:endParaRPr lang="en-US" sz="2400" dirty="0" smtClean="0"/>
          </a:p>
          <a:p>
            <a:pPr marL="438912" indent="-320040" eaLnBrk="1" fontAlgn="auto" hangingPunct="1">
              <a:spcBef>
                <a:spcPts val="0"/>
              </a:spcBef>
              <a:spcAft>
                <a:spcPts val="0"/>
              </a:spcAft>
              <a:buFont typeface="Wingdings 2"/>
              <a:buChar char=""/>
              <a:defRPr/>
            </a:pPr>
            <a:endParaRPr lang="en-US" sz="2400" dirty="0"/>
          </a:p>
          <a:p>
            <a:pPr marL="438912" indent="-320040" eaLnBrk="1" fontAlgn="auto" hangingPunct="1">
              <a:spcBef>
                <a:spcPts val="0"/>
              </a:spcBef>
              <a:spcAft>
                <a:spcPts val="0"/>
              </a:spcAft>
              <a:buFont typeface="Wingdings 2"/>
              <a:buChar char=""/>
              <a:defRPr/>
            </a:pPr>
            <a:endParaRPr lang="en-US" sz="2400" dirty="0" smtClean="0"/>
          </a:p>
          <a:p>
            <a:pPr marL="438912" indent="-320040" eaLnBrk="1" fontAlgn="auto" hangingPunct="1">
              <a:spcBef>
                <a:spcPts val="0"/>
              </a:spcBef>
              <a:spcAft>
                <a:spcPts val="0"/>
              </a:spcAft>
              <a:buFont typeface="Wingdings 2"/>
              <a:buChar char=""/>
              <a:defRPr/>
            </a:pPr>
            <a:endParaRPr lang="en-US" sz="2400" dirty="0"/>
          </a:p>
          <a:p>
            <a:pPr marL="438912" indent="-320040" eaLnBrk="1" fontAlgn="auto" hangingPunct="1">
              <a:spcBef>
                <a:spcPts val="0"/>
              </a:spcBef>
              <a:spcAft>
                <a:spcPts val="0"/>
              </a:spcAft>
              <a:buFont typeface="Wingdings 2"/>
              <a:buChar char=""/>
              <a:defRPr/>
            </a:pPr>
            <a:endParaRPr lang="en-US" sz="2400" dirty="0" smtClean="0"/>
          </a:p>
          <a:p>
            <a:pPr marL="438912" indent="-320040" eaLnBrk="1" fontAlgn="auto" hangingPunct="1">
              <a:spcBef>
                <a:spcPts val="0"/>
              </a:spcBef>
              <a:spcAft>
                <a:spcPts val="0"/>
              </a:spcAft>
              <a:buFont typeface="Wingdings 2"/>
              <a:buChar char=""/>
              <a:defRPr/>
            </a:pPr>
            <a:endParaRPr lang="en-US" sz="1100" b="1" dirty="0" smtClean="0"/>
          </a:p>
          <a:p>
            <a:pPr marL="438912" indent="-320040" eaLnBrk="1" fontAlgn="auto" hangingPunct="1">
              <a:spcBef>
                <a:spcPts val="0"/>
              </a:spcBef>
              <a:spcAft>
                <a:spcPts val="0"/>
              </a:spcAft>
              <a:buFont typeface="Wingdings 2"/>
              <a:buChar char=""/>
              <a:defRPr/>
            </a:pPr>
            <a:endParaRPr lang="en-US" sz="1100" b="1" dirty="0"/>
          </a:p>
          <a:p>
            <a:pPr marL="438912" indent="-320040" eaLnBrk="1" fontAlgn="auto" hangingPunct="1">
              <a:spcBef>
                <a:spcPts val="0"/>
              </a:spcBef>
              <a:spcAft>
                <a:spcPts val="0"/>
              </a:spcAft>
              <a:buFont typeface="Wingdings 2"/>
              <a:buChar char=""/>
              <a:defRPr/>
            </a:pPr>
            <a:endParaRPr lang="en-US" sz="1100" b="1" dirty="0" smtClean="0"/>
          </a:p>
          <a:p>
            <a:pPr marL="0" indent="0" algn="ctr" eaLnBrk="1" fontAlgn="auto" hangingPunct="1">
              <a:spcBef>
                <a:spcPts val="0"/>
              </a:spcBef>
              <a:spcAft>
                <a:spcPts val="0"/>
              </a:spcAft>
              <a:buFont typeface="Arial" charset="0"/>
              <a:buNone/>
              <a:defRPr/>
            </a:pPr>
            <a:endParaRPr lang="en-US" sz="1200" b="1" dirty="0"/>
          </a:p>
        </p:txBody>
      </p:sp>
    </p:spTree>
    <p:extLst>
      <p:ext uri="{BB962C8B-B14F-4D97-AF65-F5344CB8AC3E}">
        <p14:creationId xmlns:p14="http://schemas.microsoft.com/office/powerpoint/2010/main" val="262941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Four students sitting on a lobby bench talking with looking at two laptops"/>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144000" cy="6096000"/>
          </a:xfrm>
        </p:spPr>
      </p:pic>
      <p:sp>
        <p:nvSpPr>
          <p:cNvPr id="5" name="Title 1"/>
          <p:cNvSpPr txBox="1">
            <a:spLocks/>
          </p:cNvSpPr>
          <p:nvPr/>
        </p:nvSpPr>
        <p:spPr bwMode="auto">
          <a:xfrm>
            <a:off x="0" y="4343400"/>
            <a:ext cx="9165772" cy="1295400"/>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marL="347663"/>
            <a:r>
              <a:rPr lang="en-US" sz="4000" kern="0" dirty="0" smtClean="0"/>
              <a:t>Tip 10: </a:t>
            </a:r>
          </a:p>
          <a:p>
            <a:pPr marL="347663"/>
            <a:r>
              <a:rPr lang="en-US" sz="4000" dirty="0" smtClean="0"/>
              <a:t>Create </a:t>
            </a:r>
            <a:r>
              <a:rPr lang="en-US" sz="4000" dirty="0"/>
              <a:t>Accessible </a:t>
            </a:r>
            <a:r>
              <a:rPr lang="en-US" sz="4000" dirty="0" smtClean="0"/>
              <a:t>Multimedia</a:t>
            </a:r>
            <a:endParaRPr lang="en-US" sz="4000" dirty="0"/>
          </a:p>
        </p:txBody>
      </p:sp>
    </p:spTree>
    <p:extLst>
      <p:ext uri="{BB962C8B-B14F-4D97-AF65-F5344CB8AC3E}">
        <p14:creationId xmlns:p14="http://schemas.microsoft.com/office/powerpoint/2010/main" val="13189274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7470820" cy="4854575"/>
          </a:xfrm>
        </p:spPr>
        <p:txBody>
          <a:bodyPr>
            <a:normAutofit/>
          </a:bodyPr>
          <a:lstStyle/>
          <a:p>
            <a:pPr marL="0" indent="0">
              <a:buNone/>
            </a:pPr>
            <a:r>
              <a:rPr lang="en-US" sz="2800" b="1" dirty="0" smtClean="0"/>
              <a:t>Audio only</a:t>
            </a:r>
          </a:p>
          <a:p>
            <a:r>
              <a:rPr lang="en-US" sz="2000" dirty="0" smtClean="0"/>
              <a:t>Text Transcript (of spoken word)</a:t>
            </a:r>
          </a:p>
          <a:p>
            <a:pPr marL="457200" lvl="1" indent="0">
              <a:buNone/>
            </a:pPr>
            <a:endParaRPr lang="en-US" dirty="0" smtClean="0"/>
          </a:p>
          <a:p>
            <a:pPr marL="0" indent="0">
              <a:buNone/>
            </a:pPr>
            <a:r>
              <a:rPr lang="en-US" sz="2800" b="1" dirty="0" smtClean="0"/>
              <a:t>Video only</a:t>
            </a:r>
          </a:p>
          <a:p>
            <a:r>
              <a:rPr lang="en-US" sz="2000" dirty="0" smtClean="0"/>
              <a:t>Video Description (of key visual elements)</a:t>
            </a:r>
          </a:p>
          <a:p>
            <a:pPr marL="0" indent="0">
              <a:buNone/>
            </a:pPr>
            <a:endParaRPr lang="en-US" sz="3200" dirty="0" smtClean="0"/>
          </a:p>
          <a:p>
            <a:pPr marL="0" indent="0">
              <a:buNone/>
            </a:pPr>
            <a:r>
              <a:rPr lang="en-US" sz="2600" b="1" dirty="0" smtClean="0"/>
              <a:t>Audio and Video</a:t>
            </a:r>
          </a:p>
          <a:p>
            <a:r>
              <a:rPr lang="en-US" sz="2000" dirty="0" smtClean="0"/>
              <a:t>Closed Captions</a:t>
            </a:r>
          </a:p>
          <a:p>
            <a:r>
              <a:rPr lang="en-US" sz="2000" dirty="0" smtClean="0"/>
              <a:t>Text Transcript</a:t>
            </a:r>
          </a:p>
          <a:p>
            <a:r>
              <a:rPr lang="en-US" sz="2000" dirty="0" smtClean="0"/>
              <a:t>Video Description</a:t>
            </a:r>
            <a:endParaRPr lang="en-US" sz="3000" b="1" dirty="0" smtClean="0"/>
          </a:p>
          <a:p>
            <a:pPr lvl="1"/>
            <a:endParaRPr lang="en-US" sz="2000" b="1" dirty="0" smtClean="0"/>
          </a:p>
          <a:p>
            <a:pPr marL="457200" lvl="1" indent="0">
              <a:buNone/>
            </a:pPr>
            <a:endParaRPr lang="en-US" sz="2000" b="1" dirty="0"/>
          </a:p>
        </p:txBody>
      </p:sp>
    </p:spTree>
    <p:extLst>
      <p:ext uri="{BB962C8B-B14F-4D97-AF65-F5344CB8AC3E}">
        <p14:creationId xmlns:p14="http://schemas.microsoft.com/office/powerpoint/2010/main" val="4118533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 Syllabus Overview</a:t>
            </a:r>
            <a:endParaRPr lang="en-US" dirty="0"/>
          </a:p>
        </p:txBody>
      </p:sp>
      <p:sp>
        <p:nvSpPr>
          <p:cNvPr id="3" name="Content Placeholder 2"/>
          <p:cNvSpPr>
            <a:spLocks noGrp="1"/>
          </p:cNvSpPr>
          <p:nvPr>
            <p:ph idx="1"/>
          </p:nvPr>
        </p:nvSpPr>
        <p:spPr>
          <a:xfrm>
            <a:off x="573741" y="1295400"/>
            <a:ext cx="7620000" cy="3200400"/>
          </a:xfrm>
        </p:spPr>
        <p:txBody>
          <a:bodyPr/>
          <a:lstStyle/>
          <a:p>
            <a:r>
              <a:rPr lang="en-US" dirty="0" smtClean="0"/>
              <a:t>Walk through your syllabus in a video (</a:t>
            </a:r>
            <a:r>
              <a:rPr lang="en-US" dirty="0" err="1" smtClean="0"/>
              <a:t>Panopto</a:t>
            </a:r>
            <a:r>
              <a:rPr lang="en-US" dirty="0" smtClean="0"/>
              <a:t>)</a:t>
            </a:r>
          </a:p>
          <a:p>
            <a:r>
              <a:rPr lang="en-US" dirty="0" smtClean="0"/>
              <a:t>Create a script for the video</a:t>
            </a:r>
          </a:p>
          <a:p>
            <a:r>
              <a:rPr lang="en-US" dirty="0" smtClean="0"/>
              <a:t>Caption the video using the script (YouTube)</a:t>
            </a:r>
          </a:p>
          <a:p>
            <a:r>
              <a:rPr lang="en-US" dirty="0" smtClean="0"/>
              <a:t>Post the video in your Blackboard course</a:t>
            </a:r>
          </a:p>
          <a:p>
            <a:r>
              <a:rPr lang="en-US" dirty="0" smtClean="0"/>
              <a:t>Post syllabus as an </a:t>
            </a:r>
            <a:r>
              <a:rPr lang="en-US" dirty="0"/>
              <a:t>accessible </a:t>
            </a:r>
            <a:r>
              <a:rPr lang="en-US" dirty="0" smtClean="0"/>
              <a:t>PDF</a:t>
            </a:r>
          </a:p>
          <a:p>
            <a:pPr marL="0" indent="0">
              <a:buNone/>
            </a:pPr>
            <a:endParaRPr lang="en-US" dirty="0"/>
          </a:p>
        </p:txBody>
      </p:sp>
    </p:spTree>
    <p:extLst>
      <p:ext uri="{BB962C8B-B14F-4D97-AF65-F5344CB8AC3E}">
        <p14:creationId xmlns:p14="http://schemas.microsoft.com/office/powerpoint/2010/main" val="1509294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96000"/>
          </a:xfrm>
          <a:prstGeom prst="rect">
            <a:avLst/>
          </a:prstGeom>
        </p:spPr>
      </p:pic>
      <p:sp>
        <p:nvSpPr>
          <p:cNvPr id="5" name="Title 1"/>
          <p:cNvSpPr txBox="1">
            <a:spLocks/>
          </p:cNvSpPr>
          <p:nvPr/>
        </p:nvSpPr>
        <p:spPr bwMode="auto">
          <a:xfrm>
            <a:off x="-27792" y="1437042"/>
            <a:ext cx="9171791" cy="1077558"/>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marL="347663"/>
            <a:r>
              <a:rPr lang="en-US" sz="4000" kern="0" smtClean="0"/>
              <a:t>Next Steps</a:t>
            </a:r>
            <a:endParaRPr lang="en-US" sz="4000" dirty="0"/>
          </a:p>
        </p:txBody>
      </p:sp>
    </p:spTree>
    <p:extLst>
      <p:ext uri="{BB962C8B-B14F-4D97-AF65-F5344CB8AC3E}">
        <p14:creationId xmlns:p14="http://schemas.microsoft.com/office/powerpoint/2010/main" val="780704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806" y="304800"/>
            <a:ext cx="3675994" cy="1143000"/>
          </a:xfrm>
        </p:spPr>
        <p:txBody>
          <a:bodyPr>
            <a:noAutofit/>
          </a:bodyPr>
          <a:lstStyle/>
          <a:p>
            <a:r>
              <a:rPr lang="en-US" sz="3600" dirty="0" smtClean="0"/>
              <a:t>Scaffold for Success</a:t>
            </a:r>
            <a:endParaRPr lang="en-US" sz="3600" dirty="0"/>
          </a:p>
        </p:txBody>
      </p:sp>
      <p:sp>
        <p:nvSpPr>
          <p:cNvPr id="5" name="Rectangle 4"/>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4" name="Picture 3" descr="Individual Action Plan Digital Accessibility: Online Course Design&#10;" title="Individual Action Plan Digital Accessibility: Online Course Design"/>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962400" y="228599"/>
            <a:ext cx="4876800" cy="632460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Rectangle 5"/>
          <p:cNvSpPr/>
          <p:nvPr/>
        </p:nvSpPr>
        <p:spPr>
          <a:xfrm>
            <a:off x="448798" y="1723869"/>
            <a:ext cx="3208801" cy="1015663"/>
          </a:xfrm>
          <a:prstGeom prst="rect">
            <a:avLst/>
          </a:prstGeom>
        </p:spPr>
        <p:txBody>
          <a:bodyPr wrap="square">
            <a:spAutoFit/>
          </a:bodyPr>
          <a:lstStyle/>
          <a:p>
            <a:pPr marL="0" indent="0">
              <a:buNone/>
            </a:pPr>
            <a:r>
              <a:rPr lang="en-US" sz="2000" smtClean="0"/>
              <a:t>CELT’s Individual </a:t>
            </a:r>
            <a:r>
              <a:rPr lang="en-US" sz="2000" dirty="0"/>
              <a:t>Action Plan</a:t>
            </a:r>
            <a:br>
              <a:rPr lang="en-US" sz="2000" dirty="0"/>
            </a:br>
            <a:r>
              <a:rPr lang="en-US" sz="2000" dirty="0"/>
              <a:t>Digital Accessibility: Online Course Design</a:t>
            </a:r>
          </a:p>
        </p:txBody>
      </p:sp>
    </p:spTree>
    <p:extLst>
      <p:ext uri="{BB962C8B-B14F-4D97-AF65-F5344CB8AC3E}">
        <p14:creationId xmlns:p14="http://schemas.microsoft.com/office/powerpoint/2010/main" val="791101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dirty="0" smtClean="0"/>
              <a:t>Questions to Inform Course Design</a:t>
            </a:r>
            <a:endParaRPr lang="en-US" sz="3600" dirty="0"/>
          </a:p>
        </p:txBody>
      </p:sp>
      <p:sp>
        <p:nvSpPr>
          <p:cNvPr id="3" name="Content Placeholder 2"/>
          <p:cNvSpPr>
            <a:spLocks noGrp="1"/>
          </p:cNvSpPr>
          <p:nvPr>
            <p:ph idx="1"/>
          </p:nvPr>
        </p:nvSpPr>
        <p:spPr>
          <a:xfrm>
            <a:off x="533400" y="1447800"/>
            <a:ext cx="8153400" cy="4267200"/>
          </a:xfrm>
        </p:spPr>
        <p:txBody>
          <a:bodyPr>
            <a:normAutofit/>
          </a:bodyPr>
          <a:lstStyle/>
          <a:p>
            <a:r>
              <a:rPr lang="en-US" dirty="0" smtClean="0"/>
              <a:t>How do </a:t>
            </a:r>
            <a:r>
              <a:rPr lang="en-US" dirty="0"/>
              <a:t>the </a:t>
            </a:r>
            <a:r>
              <a:rPr lang="en-US" dirty="0" smtClean="0"/>
              <a:t>course format and the course content support accessibility or limit accessibility?</a:t>
            </a:r>
          </a:p>
          <a:p>
            <a:endParaRPr lang="en-US" dirty="0" smtClean="0"/>
          </a:p>
          <a:p>
            <a:r>
              <a:rPr lang="en-US" dirty="0" smtClean="0"/>
              <a:t>What </a:t>
            </a:r>
            <a:r>
              <a:rPr lang="en-US" dirty="0"/>
              <a:t>prior </a:t>
            </a:r>
            <a:r>
              <a:rPr lang="en-US" dirty="0" smtClean="0"/>
              <a:t>technology knowledge</a:t>
            </a:r>
            <a:r>
              <a:rPr lang="en-US" dirty="0"/>
              <a:t>/skills </a:t>
            </a:r>
            <a:r>
              <a:rPr lang="en-US" dirty="0" smtClean="0"/>
              <a:t>will the learner need to be successful? </a:t>
            </a:r>
          </a:p>
        </p:txBody>
      </p:sp>
    </p:spTree>
    <p:extLst>
      <p:ext uri="{BB962C8B-B14F-4D97-AF65-F5344CB8AC3E}">
        <p14:creationId xmlns:p14="http://schemas.microsoft.com/office/powerpoint/2010/main" val="3536323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806" y="304800"/>
            <a:ext cx="3675994" cy="1143000"/>
          </a:xfrm>
        </p:spPr>
        <p:txBody>
          <a:bodyPr>
            <a:noAutofit/>
          </a:bodyPr>
          <a:lstStyle/>
          <a:p>
            <a:r>
              <a:rPr lang="en-US" sz="3600" dirty="0" smtClean="0"/>
              <a:t>Scaffold for Success</a:t>
            </a:r>
            <a:endParaRPr lang="en-US" sz="3600" dirty="0"/>
          </a:p>
        </p:txBody>
      </p:sp>
      <p:sp>
        <p:nvSpPr>
          <p:cNvPr id="5" name="Rectangle 4"/>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4" name="Picture 3" title="Individual Action Plan Digital Accessibility: Online Course Desig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2400" y="235323"/>
            <a:ext cx="4876800" cy="6311152"/>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Rectangle 5"/>
          <p:cNvSpPr/>
          <p:nvPr/>
        </p:nvSpPr>
        <p:spPr>
          <a:xfrm>
            <a:off x="448799" y="1723869"/>
            <a:ext cx="3062646" cy="707886"/>
          </a:xfrm>
          <a:prstGeom prst="rect">
            <a:avLst/>
          </a:prstGeom>
        </p:spPr>
        <p:txBody>
          <a:bodyPr wrap="square">
            <a:spAutoFit/>
          </a:bodyPr>
          <a:lstStyle/>
          <a:p>
            <a:pPr marL="0" indent="0">
              <a:buNone/>
            </a:pPr>
            <a:r>
              <a:rPr lang="en-US" sz="2000" dirty="0"/>
              <a:t>Set a few achievable objectives to start</a:t>
            </a:r>
            <a:r>
              <a:rPr lang="en-US" sz="2000" dirty="0" smtClean="0"/>
              <a:t>.</a:t>
            </a:r>
            <a:endParaRPr lang="en-US" sz="2000" dirty="0"/>
          </a:p>
        </p:txBody>
      </p:sp>
    </p:spTree>
    <p:extLst>
      <p:ext uri="{BB962C8B-B14F-4D97-AF65-F5344CB8AC3E}">
        <p14:creationId xmlns:p14="http://schemas.microsoft.com/office/powerpoint/2010/main" val="21213993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quot;&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1600" y="76200"/>
            <a:ext cx="3834955" cy="5938221"/>
          </a:xfrm>
          <a:prstGeom prst="rect">
            <a:avLst/>
          </a:prstGeom>
        </p:spPr>
      </p:pic>
      <p:sp>
        <p:nvSpPr>
          <p:cNvPr id="6" name="Content Placeholder 2"/>
          <p:cNvSpPr>
            <a:spLocks noGrp="1"/>
          </p:cNvSpPr>
          <p:nvPr>
            <p:ph sz="half" idx="1"/>
          </p:nvPr>
        </p:nvSpPr>
        <p:spPr>
          <a:xfrm>
            <a:off x="304800" y="381000"/>
            <a:ext cx="4572000" cy="2743200"/>
          </a:xfrm>
        </p:spPr>
        <p:txBody>
          <a:bodyPr>
            <a:noAutofit/>
          </a:bodyPr>
          <a:lstStyle/>
          <a:p>
            <a:pPr marL="119062" indent="0">
              <a:buNone/>
            </a:pPr>
            <a:r>
              <a:rPr lang="en-US" sz="4400" dirty="0" smtClean="0"/>
              <a:t>Digital Accessibility Quick Guide</a:t>
            </a:r>
          </a:p>
          <a:p>
            <a:pPr marL="119062" indent="0">
              <a:buNone/>
            </a:pPr>
            <a:endParaRPr lang="en-US" sz="4400" dirty="0"/>
          </a:p>
        </p:txBody>
      </p:sp>
    </p:spTree>
    <p:extLst>
      <p:ext uri="{BB962C8B-B14F-4D97-AF65-F5344CB8AC3E}">
        <p14:creationId xmlns:p14="http://schemas.microsoft.com/office/powerpoint/2010/main" val="685863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5867400"/>
            <a:ext cx="7315200" cy="533400"/>
          </a:xfrm>
          <a:solidFill>
            <a:schemeClr val="bg1"/>
          </a:solidFill>
        </p:spPr>
        <p:txBody>
          <a:bodyPr>
            <a:noAutofit/>
          </a:bodyPr>
          <a:lstStyle/>
          <a:p>
            <a:pPr fontAlgn="auto">
              <a:spcAft>
                <a:spcPts val="0"/>
              </a:spcAft>
              <a:defRPr/>
            </a:pPr>
            <a:r>
              <a:rPr lang="en-US" sz="2800" b="0" dirty="0"/>
              <a:t>http://</a:t>
            </a:r>
            <a:r>
              <a:rPr lang="en-US" sz="2800" b="0" dirty="0" err="1"/>
              <a:t>digitalaccess.iastate.edu</a:t>
            </a:r>
            <a:r>
              <a:rPr lang="en-US" sz="2800" b="0" dirty="0"/>
              <a:t>/</a:t>
            </a:r>
            <a:endParaRPr lang="en-US" sz="1800" b="0" dirty="0" smtClean="0"/>
          </a:p>
        </p:txBody>
      </p:sp>
      <p:sp>
        <p:nvSpPr>
          <p:cNvPr id="5" name="Rectangle 4" descr="&quot;&quot;"/>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4" name="Picture 3" title="Iowa State University's Digital Access websit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286" y="1143000"/>
            <a:ext cx="7777427" cy="5452548"/>
          </a:xfrm>
          <a:prstGeom prst="rect">
            <a:avLst/>
          </a:prstGeom>
        </p:spPr>
      </p:pic>
      <p:sp>
        <p:nvSpPr>
          <p:cNvPr id="6" name="Title 1"/>
          <p:cNvSpPr txBox="1">
            <a:spLocks/>
          </p:cNvSpPr>
          <p:nvPr/>
        </p:nvSpPr>
        <p:spPr bwMode="auto">
          <a:xfrm>
            <a:off x="457200" y="1524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500" b="1">
                <a:solidFill>
                  <a:schemeClr val="tx1"/>
                </a:solidFill>
                <a:latin typeface="Univers 55 Roman" charset="0"/>
                <a:ea typeface="Univers 55 Roman" charset="0"/>
                <a:cs typeface="Univers 55 Roman" charset="0"/>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a:lstStyle>
          <a:p>
            <a:pPr fontAlgn="auto">
              <a:spcAft>
                <a:spcPts val="0"/>
              </a:spcAft>
              <a:defRPr/>
            </a:pPr>
            <a:r>
              <a:rPr lang="en-US" sz="3600" kern="0" dirty="0" smtClean="0"/>
              <a:t>ISU’s Digital Access website</a:t>
            </a:r>
          </a:p>
        </p:txBody>
      </p:sp>
    </p:spTree>
    <p:extLst>
      <p:ext uri="{BB962C8B-B14F-4D97-AF65-F5344CB8AC3E}">
        <p14:creationId xmlns:p14="http://schemas.microsoft.com/office/powerpoint/2010/main" val="74406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819400"/>
            <a:ext cx="8077200" cy="1752600"/>
          </a:xfrm>
        </p:spPr>
        <p:txBody>
          <a:bodyPr>
            <a:normAutofit/>
          </a:bodyPr>
          <a:lstStyle/>
          <a:p>
            <a:pPr algn="ctr"/>
            <a:r>
              <a:rPr lang="en-US" sz="4000" dirty="0" smtClean="0"/>
              <a:t>What Questions Do You Have?</a:t>
            </a:r>
            <a:br>
              <a:rPr lang="en-US" sz="4000" dirty="0" smtClean="0"/>
            </a:br>
            <a:endParaRPr lang="en-US" sz="2800" i="1" dirty="0"/>
          </a:p>
        </p:txBody>
      </p:sp>
    </p:spTree>
    <p:extLst>
      <p:ext uri="{BB962C8B-B14F-4D97-AF65-F5344CB8AC3E}">
        <p14:creationId xmlns:p14="http://schemas.microsoft.com/office/powerpoint/2010/main" val="18789588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685800"/>
          </a:xfrm>
        </p:spPr>
        <p:txBody>
          <a:bodyPr>
            <a:normAutofit/>
          </a:bodyPr>
          <a:lstStyle/>
          <a:p>
            <a:r>
              <a:rPr lang="en-US" sz="3600" dirty="0" smtClean="0"/>
              <a:t>This presentation adapted from:</a:t>
            </a:r>
            <a:endParaRPr lang="en-US" sz="3600" dirty="0"/>
          </a:p>
        </p:txBody>
      </p:sp>
      <p:sp>
        <p:nvSpPr>
          <p:cNvPr id="3" name="Content Placeholder 2"/>
          <p:cNvSpPr>
            <a:spLocks noGrp="1"/>
          </p:cNvSpPr>
          <p:nvPr>
            <p:ph idx="1"/>
          </p:nvPr>
        </p:nvSpPr>
        <p:spPr>
          <a:xfrm>
            <a:off x="457200" y="1143000"/>
            <a:ext cx="8077200" cy="4038600"/>
          </a:xfrm>
        </p:spPr>
        <p:txBody>
          <a:bodyPr>
            <a:noAutofit/>
          </a:bodyPr>
          <a:lstStyle/>
          <a:p>
            <a:pPr marL="0" indent="0" fontAlgn="auto">
              <a:spcAft>
                <a:spcPts val="0"/>
              </a:spcAft>
              <a:buClr>
                <a:schemeClr val="tx2">
                  <a:lumMod val="75000"/>
                </a:schemeClr>
              </a:buClr>
              <a:buNone/>
              <a:defRPr/>
            </a:pPr>
            <a:r>
              <a:rPr lang="en-US" sz="1800" dirty="0" smtClean="0">
                <a:ea typeface="Verdana" pitchFamily="34" charset="0"/>
                <a:cs typeface="Verdana" pitchFamily="34" charset="0"/>
              </a:rPr>
              <a:t>Center </a:t>
            </a:r>
            <a:r>
              <a:rPr lang="en-US" sz="1800" dirty="0">
                <a:ea typeface="Verdana" pitchFamily="34" charset="0"/>
                <a:cs typeface="Verdana" pitchFamily="34" charset="0"/>
              </a:rPr>
              <a:t>for Excellence in Learning and Teaching (CELT). (n/d). Basic course design: Aligning course objectives with class assignments and your teaching approach. Iowa State University. Retrieved from </a:t>
            </a:r>
            <a:r>
              <a:rPr lang="en-US" sz="1800" dirty="0">
                <a:ea typeface="Verdana" pitchFamily="34" charset="0"/>
                <a:cs typeface="Verdana" pitchFamily="34" charset="0"/>
                <a:hlinkClick r:id="rId3"/>
              </a:rPr>
              <a:t>http://</a:t>
            </a:r>
            <a:r>
              <a:rPr lang="en-US" sz="1800" dirty="0" smtClean="0">
                <a:ea typeface="Verdana" pitchFamily="34" charset="0"/>
                <a:cs typeface="Verdana" pitchFamily="34" charset="0"/>
                <a:hlinkClick r:id="rId3"/>
              </a:rPr>
              <a:t>www.celt.iastate.edu</a:t>
            </a:r>
            <a:endParaRPr lang="en-US" sz="1800" dirty="0" smtClean="0"/>
          </a:p>
          <a:p>
            <a:pPr marL="0" indent="0" fontAlgn="auto">
              <a:spcAft>
                <a:spcPts val="0"/>
              </a:spcAft>
              <a:buClr>
                <a:schemeClr val="tx2">
                  <a:lumMod val="75000"/>
                </a:schemeClr>
              </a:buClr>
              <a:buNone/>
              <a:defRPr/>
            </a:pPr>
            <a:endParaRPr lang="en-US" sz="1800" dirty="0" smtClean="0"/>
          </a:p>
          <a:p>
            <a:pPr marL="0" indent="0" fontAlgn="auto">
              <a:spcAft>
                <a:spcPts val="0"/>
              </a:spcAft>
              <a:buClr>
                <a:schemeClr val="tx2">
                  <a:lumMod val="75000"/>
                </a:schemeClr>
              </a:buClr>
              <a:buNone/>
              <a:defRPr/>
            </a:pPr>
            <a:r>
              <a:rPr lang="en-US" sz="1800" dirty="0" smtClean="0"/>
              <a:t>Institute for Teaching and Learning Excellence. (n/d). Course structure examples</a:t>
            </a:r>
            <a:r>
              <a:rPr lang="en-US" sz="1800" dirty="0"/>
              <a:t>. </a:t>
            </a:r>
            <a:r>
              <a:rPr lang="en-US" sz="1800" dirty="0" smtClean="0"/>
              <a:t>Oklahoma State University. Retrieved </a:t>
            </a:r>
            <a:r>
              <a:rPr lang="en-US" sz="1800" dirty="0"/>
              <a:t>from </a:t>
            </a:r>
            <a:r>
              <a:rPr lang="en-US" sz="1800" dirty="0">
                <a:hlinkClick r:id="rId4"/>
              </a:rPr>
              <a:t>http://</a:t>
            </a:r>
            <a:r>
              <a:rPr lang="en-US" sz="1800" dirty="0" smtClean="0">
                <a:hlinkClick r:id="rId4"/>
              </a:rPr>
              <a:t>itle.okstate.edu/fd/online_teaching/coursestructure.html</a:t>
            </a:r>
            <a:endParaRPr lang="en-US" sz="1800" dirty="0" smtClean="0"/>
          </a:p>
          <a:p>
            <a:pPr marL="0" indent="0" fontAlgn="auto">
              <a:spcAft>
                <a:spcPts val="0"/>
              </a:spcAft>
              <a:buClr>
                <a:schemeClr val="tx2">
                  <a:lumMod val="75000"/>
                </a:schemeClr>
              </a:buClr>
              <a:buNone/>
              <a:defRPr/>
            </a:pPr>
            <a:endParaRPr lang="en-US" sz="1800" dirty="0"/>
          </a:p>
          <a:p>
            <a:pPr marL="0" indent="0" fontAlgn="auto">
              <a:spcAft>
                <a:spcPts val="0"/>
              </a:spcAft>
              <a:buClr>
                <a:schemeClr val="tx2">
                  <a:lumMod val="75000"/>
                </a:schemeClr>
              </a:buClr>
              <a:buNone/>
              <a:defRPr/>
            </a:pPr>
            <a:r>
              <a:rPr lang="en-US" sz="1800" dirty="0" smtClean="0"/>
              <a:t>Kaplan</a:t>
            </a:r>
            <a:r>
              <a:rPr lang="en-US" sz="1800" dirty="0"/>
              <a:t>, P., Howard, L., &amp; Rainwater, B. (2016, September 21). BITS – Make news with accessibility awareness: Strategies to help faculty get started. Presented at the Higher Ed Blackboard Innovation Teaching Series (BITS). Retrieved from </a:t>
            </a:r>
            <a:r>
              <a:rPr lang="en-US" sz="1800" dirty="0">
                <a:hlinkClick r:id="rId5"/>
              </a:rPr>
              <a:t>https://community.blackboard.com</a:t>
            </a:r>
            <a:r>
              <a:rPr lang="en-US" sz="1800" dirty="0" smtClean="0">
                <a:hlinkClick r:id="rId5"/>
              </a:rPr>
              <a:t>/</a:t>
            </a:r>
            <a:endParaRPr lang="en-US" sz="1800" dirty="0" smtClean="0"/>
          </a:p>
        </p:txBody>
      </p:sp>
    </p:spTree>
    <p:extLst>
      <p:ext uri="{BB962C8B-B14F-4D97-AF65-F5344CB8AC3E}">
        <p14:creationId xmlns:p14="http://schemas.microsoft.com/office/powerpoint/2010/main" val="1533911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685800"/>
          </a:xfrm>
        </p:spPr>
        <p:txBody>
          <a:bodyPr>
            <a:normAutofit/>
          </a:bodyPr>
          <a:lstStyle/>
          <a:p>
            <a:r>
              <a:rPr lang="en-US" sz="3600" dirty="0" smtClean="0"/>
              <a:t>This presentation adapted from:</a:t>
            </a:r>
            <a:endParaRPr lang="en-US" sz="3600" dirty="0"/>
          </a:p>
        </p:txBody>
      </p:sp>
      <p:sp>
        <p:nvSpPr>
          <p:cNvPr id="3" name="Content Placeholder 2"/>
          <p:cNvSpPr>
            <a:spLocks noGrp="1"/>
          </p:cNvSpPr>
          <p:nvPr>
            <p:ph idx="1"/>
          </p:nvPr>
        </p:nvSpPr>
        <p:spPr>
          <a:xfrm>
            <a:off x="457200" y="1143000"/>
            <a:ext cx="8229600" cy="4572000"/>
          </a:xfrm>
        </p:spPr>
        <p:txBody>
          <a:bodyPr>
            <a:noAutofit/>
          </a:bodyPr>
          <a:lstStyle/>
          <a:p>
            <a:pPr marL="0" indent="0" fontAlgn="auto">
              <a:spcAft>
                <a:spcPts val="0"/>
              </a:spcAft>
              <a:buClr>
                <a:schemeClr val="tx2">
                  <a:lumMod val="75000"/>
                </a:schemeClr>
              </a:buClr>
              <a:buNone/>
              <a:defRPr/>
            </a:pPr>
            <a:r>
              <a:rPr lang="en-US" sz="1800" dirty="0" smtClean="0">
                <a:ea typeface="Verdana" pitchFamily="34" charset="0"/>
                <a:cs typeface="Verdana" pitchFamily="34" charset="0"/>
              </a:rPr>
              <a:t>Office </a:t>
            </a:r>
            <a:r>
              <a:rPr lang="en-US" sz="1800" dirty="0">
                <a:ea typeface="Verdana" pitchFamily="34" charset="0"/>
                <a:cs typeface="Verdana" pitchFamily="34" charset="0"/>
              </a:rPr>
              <a:t>of Distance Education and eLearning. (n/d). UDL in Course Design. The Ohio State University. Retrieved from </a:t>
            </a:r>
            <a:r>
              <a:rPr lang="en-US" sz="1800" dirty="0">
                <a:ea typeface="Verdana" pitchFamily="34" charset="0"/>
                <a:cs typeface="Verdana" pitchFamily="34" charset="0"/>
                <a:hlinkClick r:id="rId3"/>
              </a:rPr>
              <a:t>https://</a:t>
            </a:r>
            <a:r>
              <a:rPr lang="en-US" sz="1800" dirty="0" err="1" smtClean="0">
                <a:ea typeface="Verdana" pitchFamily="34" charset="0"/>
                <a:cs typeface="Verdana" pitchFamily="34" charset="0"/>
                <a:hlinkClick r:id="rId3"/>
              </a:rPr>
              <a:t>odee.osu.edu</a:t>
            </a:r>
            <a:r>
              <a:rPr lang="en-US" sz="1800" dirty="0" smtClean="0">
                <a:ea typeface="Verdana" pitchFamily="34" charset="0"/>
                <a:cs typeface="Verdana" pitchFamily="34" charset="0"/>
                <a:hlinkClick r:id="rId3"/>
              </a:rPr>
              <a:t>/</a:t>
            </a:r>
            <a:r>
              <a:rPr lang="en-US" sz="1800" dirty="0" err="1" smtClean="0">
                <a:ea typeface="Verdana" pitchFamily="34" charset="0"/>
                <a:cs typeface="Verdana" pitchFamily="34" charset="0"/>
                <a:hlinkClick r:id="rId3"/>
              </a:rPr>
              <a:t>udl</a:t>
            </a:r>
            <a:r>
              <a:rPr lang="en-US" sz="1800" dirty="0" smtClean="0">
                <a:ea typeface="Verdana" pitchFamily="34" charset="0"/>
                <a:cs typeface="Verdana" pitchFamily="34" charset="0"/>
                <a:hlinkClick r:id="rId3"/>
              </a:rPr>
              <a:t>-course-design</a:t>
            </a:r>
            <a:endParaRPr lang="en-US" sz="1800" dirty="0"/>
          </a:p>
          <a:p>
            <a:pPr marL="0" indent="0" eaLnBrk="1" fontAlgn="auto" hangingPunct="1">
              <a:spcAft>
                <a:spcPts val="0"/>
              </a:spcAft>
              <a:buClr>
                <a:schemeClr val="tx2">
                  <a:lumMod val="75000"/>
                </a:schemeClr>
              </a:buClr>
              <a:buFont typeface="Wingdings" pitchFamily="2" charset="2"/>
              <a:buNone/>
              <a:defRPr/>
            </a:pPr>
            <a:endParaRPr lang="en-US" sz="1800" dirty="0" smtClean="0">
              <a:ea typeface="Verdana" pitchFamily="34" charset="0"/>
              <a:cs typeface="Verdana" pitchFamily="34" charset="0"/>
            </a:endParaRPr>
          </a:p>
          <a:p>
            <a:pPr marL="0" indent="0" fontAlgn="auto">
              <a:spcAft>
                <a:spcPts val="0"/>
              </a:spcAft>
              <a:buClr>
                <a:schemeClr val="tx2">
                  <a:lumMod val="75000"/>
                </a:schemeClr>
              </a:buClr>
              <a:buNone/>
              <a:defRPr/>
            </a:pPr>
            <a:r>
              <a:rPr lang="en-US" sz="1800" dirty="0" err="1">
                <a:ea typeface="Verdana" pitchFamily="34" charset="0"/>
                <a:cs typeface="Verdana" pitchFamily="34" charset="0"/>
              </a:rPr>
              <a:t>Sherer</a:t>
            </a:r>
            <a:r>
              <a:rPr lang="en-US" sz="1800" dirty="0">
                <a:ea typeface="Verdana" pitchFamily="34" charset="0"/>
                <a:cs typeface="Verdana" pitchFamily="34" charset="0"/>
              </a:rPr>
              <a:t>, C. (2015, June 15). 10 steps to make your course accessible with WCAG 2.0, part </a:t>
            </a:r>
            <a:r>
              <a:rPr lang="en-US" sz="1800" dirty="0" smtClean="0">
                <a:ea typeface="Verdana" pitchFamily="34" charset="0"/>
                <a:cs typeface="Verdana" pitchFamily="34" charset="0"/>
              </a:rPr>
              <a:t>I. Blog </a:t>
            </a:r>
            <a:r>
              <a:rPr lang="en-US" sz="1800" dirty="0">
                <a:ea typeface="Verdana" pitchFamily="34" charset="0"/>
                <a:cs typeface="Verdana" pitchFamily="34" charset="0"/>
              </a:rPr>
              <a:t>post retrieved </a:t>
            </a:r>
            <a:r>
              <a:rPr lang="en-US" sz="1800" dirty="0" smtClean="0">
                <a:ea typeface="Verdana" pitchFamily="34" charset="0"/>
                <a:cs typeface="Verdana" pitchFamily="34" charset="0"/>
              </a:rPr>
              <a:t>from </a:t>
            </a:r>
            <a:r>
              <a:rPr lang="en-US" sz="1800" dirty="0" smtClean="0">
                <a:ea typeface="Verdana" pitchFamily="34" charset="0"/>
                <a:cs typeface="Verdana" pitchFamily="34" charset="0"/>
                <a:hlinkClick r:id="rId4"/>
              </a:rPr>
              <a:t>http</a:t>
            </a:r>
            <a:r>
              <a:rPr lang="en-US" sz="1800" dirty="0">
                <a:ea typeface="Verdana" pitchFamily="34" charset="0"/>
                <a:cs typeface="Verdana" pitchFamily="34" charset="0"/>
                <a:hlinkClick r:id="rId4"/>
              </a:rPr>
              <a:t>://dl.sps.northwestern.edu/blog/2015/06/1326/</a:t>
            </a:r>
            <a:endParaRPr lang="en-US" sz="1800" dirty="0">
              <a:ea typeface="Verdana" pitchFamily="34" charset="0"/>
              <a:cs typeface="Verdana" pitchFamily="34" charset="0"/>
            </a:endParaRPr>
          </a:p>
          <a:p>
            <a:pPr marL="0" indent="0" eaLnBrk="1" fontAlgn="auto" hangingPunct="1">
              <a:spcAft>
                <a:spcPts val="0"/>
              </a:spcAft>
              <a:buClr>
                <a:schemeClr val="tx2">
                  <a:lumMod val="75000"/>
                </a:schemeClr>
              </a:buClr>
              <a:buFont typeface="Wingdings" pitchFamily="2" charset="2"/>
              <a:buNone/>
              <a:defRPr/>
            </a:pPr>
            <a:endParaRPr lang="en-US" sz="1800" dirty="0" smtClean="0">
              <a:ea typeface="Verdana" pitchFamily="34" charset="0"/>
              <a:cs typeface="Verdana" pitchFamily="34" charset="0"/>
            </a:endParaRPr>
          </a:p>
          <a:p>
            <a:pPr marL="0" indent="0" eaLnBrk="1" fontAlgn="auto" hangingPunct="1">
              <a:spcAft>
                <a:spcPts val="0"/>
              </a:spcAft>
              <a:buClr>
                <a:schemeClr val="tx2">
                  <a:lumMod val="75000"/>
                </a:schemeClr>
              </a:buClr>
              <a:buFont typeface="Wingdings" pitchFamily="2" charset="2"/>
              <a:buNone/>
              <a:defRPr/>
            </a:pPr>
            <a:r>
              <a:rPr lang="en-US" sz="1800" dirty="0" smtClean="0">
                <a:ea typeface="Verdana" pitchFamily="34" charset="0"/>
                <a:cs typeface="Verdana" pitchFamily="34" charset="0"/>
              </a:rPr>
              <a:t>Sylvia, J., &amp; Bond, L. (2015, October 8). 10 </a:t>
            </a:r>
            <a:r>
              <a:rPr lang="en-US" sz="1800" dirty="0">
                <a:ea typeface="Verdana" pitchFamily="34" charset="0"/>
                <a:cs typeface="Verdana" pitchFamily="34" charset="0"/>
              </a:rPr>
              <a:t>t</a:t>
            </a:r>
            <a:r>
              <a:rPr lang="en-US" sz="1800" dirty="0" smtClean="0">
                <a:ea typeface="Verdana" pitchFamily="34" charset="0"/>
                <a:cs typeface="Verdana" pitchFamily="34" charset="0"/>
              </a:rPr>
              <a:t>ips </a:t>
            </a:r>
            <a:r>
              <a:rPr lang="en-US" sz="1800" dirty="0">
                <a:ea typeface="Verdana" pitchFamily="34" charset="0"/>
                <a:cs typeface="Verdana" pitchFamily="34" charset="0"/>
              </a:rPr>
              <a:t>for </a:t>
            </a:r>
            <a:r>
              <a:rPr lang="en-US" sz="1800" dirty="0" smtClean="0">
                <a:ea typeface="Verdana" pitchFamily="34" charset="0"/>
                <a:cs typeface="Verdana" pitchFamily="34" charset="0"/>
              </a:rPr>
              <a:t>creating </a:t>
            </a:r>
            <a:r>
              <a:rPr lang="en-US" sz="1800" dirty="0">
                <a:ea typeface="Verdana" pitchFamily="34" charset="0"/>
                <a:cs typeface="Verdana" pitchFamily="34" charset="0"/>
              </a:rPr>
              <a:t>a</a:t>
            </a:r>
            <a:r>
              <a:rPr lang="en-US" sz="1800" dirty="0" smtClean="0">
                <a:ea typeface="Verdana" pitchFamily="34" charset="0"/>
                <a:cs typeface="Verdana" pitchFamily="34" charset="0"/>
              </a:rPr>
              <a:t>ccessible </a:t>
            </a:r>
            <a:r>
              <a:rPr lang="en-US" sz="1800" dirty="0">
                <a:ea typeface="Verdana" pitchFamily="34" charset="0"/>
                <a:cs typeface="Verdana" pitchFamily="34" charset="0"/>
              </a:rPr>
              <a:t>o</a:t>
            </a:r>
            <a:r>
              <a:rPr lang="en-US" sz="1800" dirty="0" smtClean="0">
                <a:ea typeface="Verdana" pitchFamily="34" charset="0"/>
                <a:cs typeface="Verdana" pitchFamily="34" charset="0"/>
              </a:rPr>
              <a:t>nline </a:t>
            </a:r>
            <a:r>
              <a:rPr lang="en-US" sz="1800" dirty="0">
                <a:ea typeface="Verdana" pitchFamily="34" charset="0"/>
                <a:cs typeface="Verdana" pitchFamily="34" charset="0"/>
              </a:rPr>
              <a:t>c</a:t>
            </a:r>
            <a:r>
              <a:rPr lang="en-US" sz="1800" dirty="0" smtClean="0">
                <a:ea typeface="Verdana" pitchFamily="34" charset="0"/>
                <a:cs typeface="Verdana" pitchFamily="34" charset="0"/>
              </a:rPr>
              <a:t>ourse content. Webinar presented for Online Learning Learning Consortium and 3Play Media, online. </a:t>
            </a:r>
            <a:r>
              <a:rPr lang="en-US" sz="1800" dirty="0">
                <a:ea typeface="Verdana" pitchFamily="34" charset="0"/>
                <a:cs typeface="Verdana" pitchFamily="34" charset="0"/>
              </a:rPr>
              <a:t>Retrieved from </a:t>
            </a:r>
            <a:r>
              <a:rPr lang="en-US" sz="1800" dirty="0">
                <a:ea typeface="Verdana" pitchFamily="34" charset="0"/>
                <a:cs typeface="Verdana" pitchFamily="34" charset="0"/>
                <a:hlinkClick r:id="rId5"/>
              </a:rPr>
              <a:t>http://www.3playmedia.com</a:t>
            </a:r>
            <a:r>
              <a:rPr lang="en-US" sz="1800" dirty="0" smtClean="0">
                <a:ea typeface="Verdana" pitchFamily="34" charset="0"/>
                <a:cs typeface="Verdana" pitchFamily="34" charset="0"/>
                <a:hlinkClick r:id="rId5"/>
              </a:rPr>
              <a:t>/</a:t>
            </a:r>
            <a:endParaRPr lang="en-US" sz="1800" dirty="0">
              <a:ea typeface="Verdana" pitchFamily="34" charset="0"/>
              <a:cs typeface="Verdana" pitchFamily="34" charset="0"/>
            </a:endParaRPr>
          </a:p>
          <a:p>
            <a:pPr marL="0" indent="0" fontAlgn="auto">
              <a:spcAft>
                <a:spcPts val="0"/>
              </a:spcAft>
              <a:buClr>
                <a:schemeClr val="tx2">
                  <a:lumMod val="75000"/>
                </a:schemeClr>
              </a:buClr>
              <a:buNone/>
              <a:defRPr/>
            </a:pPr>
            <a:endParaRPr lang="en-US" sz="1800" dirty="0">
              <a:ea typeface="Verdana" pitchFamily="34" charset="0"/>
              <a:cs typeface="Verdana" pitchFamily="34" charset="0"/>
            </a:endParaRPr>
          </a:p>
        </p:txBody>
      </p:sp>
    </p:spTree>
    <p:extLst>
      <p:ext uri="{BB962C8B-B14F-4D97-AF65-F5344CB8AC3E}">
        <p14:creationId xmlns:p14="http://schemas.microsoft.com/office/powerpoint/2010/main" val="5174562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1"/>
            <a:ext cx="7772400" cy="685800"/>
          </a:xfrm>
        </p:spPr>
        <p:txBody>
          <a:bodyPr>
            <a:normAutofit/>
          </a:bodyPr>
          <a:lstStyle/>
          <a:p>
            <a:r>
              <a:rPr lang="en-US" sz="3600" dirty="0" smtClean="0"/>
              <a:t>Tools cited:</a:t>
            </a:r>
            <a:endParaRPr lang="en-US" sz="3600" dirty="0"/>
          </a:p>
        </p:txBody>
      </p:sp>
      <p:sp>
        <p:nvSpPr>
          <p:cNvPr id="3" name="Content Placeholder 2"/>
          <p:cNvSpPr>
            <a:spLocks noGrp="1"/>
          </p:cNvSpPr>
          <p:nvPr>
            <p:ph idx="1"/>
          </p:nvPr>
        </p:nvSpPr>
        <p:spPr>
          <a:xfrm>
            <a:off x="450954" y="1295400"/>
            <a:ext cx="8534400" cy="4267200"/>
          </a:xfrm>
        </p:spPr>
        <p:txBody>
          <a:bodyPr>
            <a:noAutofit/>
          </a:bodyPr>
          <a:lstStyle/>
          <a:p>
            <a:pPr marL="0" indent="0" fontAlgn="auto">
              <a:spcAft>
                <a:spcPts val="0"/>
              </a:spcAft>
              <a:buClr>
                <a:schemeClr val="tx2">
                  <a:lumMod val="75000"/>
                </a:schemeClr>
              </a:buClr>
              <a:buNone/>
              <a:defRPr/>
            </a:pPr>
            <a:r>
              <a:rPr lang="en-US" sz="1800" dirty="0" err="1" smtClean="0"/>
              <a:t>Colour</a:t>
            </a:r>
            <a:r>
              <a:rPr lang="en-US" sz="1800" dirty="0" smtClean="0"/>
              <a:t> </a:t>
            </a:r>
            <a:r>
              <a:rPr lang="en-US" sz="1800" dirty="0"/>
              <a:t>Contrast </a:t>
            </a:r>
            <a:r>
              <a:rPr lang="en-US" sz="1800" dirty="0" err="1"/>
              <a:t>Analyser</a:t>
            </a:r>
            <a:r>
              <a:rPr lang="en-US" sz="1800" dirty="0"/>
              <a:t> (</a:t>
            </a:r>
            <a:r>
              <a:rPr lang="en-US" sz="1800" dirty="0" smtClean="0"/>
              <a:t>CCA)</a:t>
            </a:r>
            <a:r>
              <a:rPr lang="en-US" sz="1800" dirty="0"/>
              <a:t> </a:t>
            </a:r>
            <a:r>
              <a:rPr lang="en-US" sz="1800" dirty="0" smtClean="0"/>
              <a:t>from </a:t>
            </a:r>
            <a:r>
              <a:rPr lang="en-US" sz="1800" dirty="0" err="1" smtClean="0"/>
              <a:t>Paciello</a:t>
            </a:r>
            <a:r>
              <a:rPr lang="en-US" sz="1800" dirty="0" smtClean="0"/>
              <a:t> Group website: </a:t>
            </a:r>
            <a:r>
              <a:rPr lang="en-US" sz="1800" dirty="0" smtClean="0">
                <a:hlinkClick r:id="rId3"/>
              </a:rPr>
              <a:t>https</a:t>
            </a:r>
            <a:r>
              <a:rPr lang="en-US" sz="1800" dirty="0">
                <a:hlinkClick r:id="rId3"/>
              </a:rPr>
              <a:t>://www.paciellogroup.com/resources/contrastanalyser</a:t>
            </a:r>
            <a:r>
              <a:rPr lang="en-US" sz="1800" dirty="0" smtClean="0">
                <a:hlinkClick r:id="rId3"/>
              </a:rPr>
              <a:t>/</a:t>
            </a:r>
            <a:endParaRPr lang="en-US" sz="1800" dirty="0" smtClean="0"/>
          </a:p>
          <a:p>
            <a:pPr marL="0" indent="0" fontAlgn="auto">
              <a:spcAft>
                <a:spcPts val="0"/>
              </a:spcAft>
              <a:buClr>
                <a:schemeClr val="tx2">
                  <a:lumMod val="75000"/>
                </a:schemeClr>
              </a:buClr>
              <a:buNone/>
              <a:defRPr/>
            </a:pPr>
            <a:endParaRPr lang="en-US" sz="1800" dirty="0" smtClean="0">
              <a:ea typeface="Verdana" pitchFamily="34" charset="0"/>
              <a:cs typeface="Verdana" pitchFamily="34" charset="0"/>
            </a:endParaRPr>
          </a:p>
          <a:p>
            <a:pPr marL="0" indent="0" fontAlgn="auto">
              <a:spcAft>
                <a:spcPts val="0"/>
              </a:spcAft>
              <a:buClr>
                <a:schemeClr val="tx2">
                  <a:lumMod val="75000"/>
                </a:schemeClr>
              </a:buClr>
              <a:buNone/>
              <a:defRPr/>
            </a:pPr>
            <a:r>
              <a:rPr lang="en-US" sz="1800" dirty="0" smtClean="0">
                <a:ea typeface="Verdana" pitchFamily="34" charset="0"/>
                <a:cs typeface="Verdana" pitchFamily="34" charset="0"/>
              </a:rPr>
              <a:t>Iowa State University’s Digital Access website: </a:t>
            </a:r>
            <a:r>
              <a:rPr lang="en-US" sz="1800" dirty="0" smtClean="0">
                <a:hlinkClick r:id="rId4"/>
              </a:rPr>
              <a:t>http</a:t>
            </a:r>
            <a:r>
              <a:rPr lang="en-US" sz="1800" dirty="0">
                <a:hlinkClick r:id="rId4"/>
              </a:rPr>
              <a:t>://digitalaccess.iastate.edu/</a:t>
            </a:r>
            <a:endParaRPr lang="en-US" sz="1800" dirty="0"/>
          </a:p>
          <a:p>
            <a:pPr marL="0" indent="0" fontAlgn="auto">
              <a:spcAft>
                <a:spcPts val="0"/>
              </a:spcAft>
              <a:buClr>
                <a:schemeClr val="tx2">
                  <a:lumMod val="75000"/>
                </a:schemeClr>
              </a:buClr>
              <a:buNone/>
              <a:defRPr/>
            </a:pPr>
            <a:endParaRPr lang="en-US" sz="1800" dirty="0" smtClean="0">
              <a:ea typeface="Verdana" pitchFamily="34" charset="0"/>
              <a:cs typeface="Verdana" pitchFamily="34" charset="0"/>
            </a:endParaRPr>
          </a:p>
          <a:p>
            <a:pPr marL="0" indent="0" fontAlgn="auto">
              <a:spcAft>
                <a:spcPts val="0"/>
              </a:spcAft>
              <a:buClr>
                <a:schemeClr val="tx2">
                  <a:lumMod val="75000"/>
                </a:schemeClr>
              </a:buClr>
              <a:buNone/>
              <a:defRPr/>
            </a:pPr>
            <a:r>
              <a:rPr lang="en-US" sz="1800" dirty="0" smtClean="0">
                <a:ea typeface="Verdana" pitchFamily="34" charset="0"/>
                <a:cs typeface="Verdana" pitchFamily="34" charset="0"/>
              </a:rPr>
              <a:t>Quality </a:t>
            </a:r>
            <a:r>
              <a:rPr lang="en-US" sz="1800" dirty="0">
                <a:ea typeface="Verdana" pitchFamily="34" charset="0"/>
                <a:cs typeface="Verdana" pitchFamily="34" charset="0"/>
              </a:rPr>
              <a:t>Matters rubric standards from the QM Higher Education rubric, fifth </a:t>
            </a:r>
            <a:r>
              <a:rPr lang="en-US" sz="1800" dirty="0" smtClean="0">
                <a:ea typeface="Verdana" pitchFamily="34" charset="0"/>
                <a:cs typeface="Verdana" pitchFamily="34" charset="0"/>
              </a:rPr>
              <a:t>edition from Quality Matters website: </a:t>
            </a:r>
            <a:r>
              <a:rPr lang="en-US" sz="1800" dirty="0" smtClean="0">
                <a:ea typeface="Verdana" pitchFamily="34" charset="0"/>
                <a:cs typeface="Verdana" pitchFamily="34" charset="0"/>
                <a:hlinkClick r:id="rId5"/>
              </a:rPr>
              <a:t>http://www.qualitymatters.org</a:t>
            </a:r>
            <a:endParaRPr lang="en-US" sz="1800" dirty="0" smtClean="0">
              <a:ea typeface="Verdana" pitchFamily="34" charset="0"/>
              <a:cs typeface="Verdana" pitchFamily="34" charset="0"/>
            </a:endParaRPr>
          </a:p>
          <a:p>
            <a:pPr marL="0" indent="0" fontAlgn="auto">
              <a:spcAft>
                <a:spcPts val="0"/>
              </a:spcAft>
              <a:buClr>
                <a:schemeClr val="tx2">
                  <a:lumMod val="75000"/>
                </a:schemeClr>
              </a:buClr>
              <a:buNone/>
              <a:defRPr/>
            </a:pPr>
            <a:endParaRPr lang="en-US" sz="1800" dirty="0">
              <a:ea typeface="Verdana" pitchFamily="34" charset="0"/>
              <a:cs typeface="Verdana" pitchFamily="34" charset="0"/>
            </a:endParaRPr>
          </a:p>
          <a:p>
            <a:pPr marL="0" indent="0" fontAlgn="auto">
              <a:spcAft>
                <a:spcPts val="0"/>
              </a:spcAft>
              <a:buClr>
                <a:schemeClr val="tx2">
                  <a:lumMod val="75000"/>
                </a:schemeClr>
              </a:buClr>
              <a:buNone/>
              <a:defRPr/>
            </a:pPr>
            <a:r>
              <a:rPr lang="en-US" sz="1800" dirty="0"/>
              <a:t>Rice University’s Course Workload </a:t>
            </a:r>
            <a:r>
              <a:rPr lang="en-US" sz="1800" dirty="0" smtClean="0"/>
              <a:t>Estimator website: </a:t>
            </a:r>
            <a:r>
              <a:rPr lang="en-US" sz="1800" dirty="0">
                <a:hlinkClick r:id="rId6"/>
              </a:rPr>
              <a:t>http://</a:t>
            </a:r>
            <a:r>
              <a:rPr lang="en-US" sz="1800" dirty="0" smtClean="0">
                <a:hlinkClick r:id="rId6"/>
              </a:rPr>
              <a:t>cte.rice.edu/workload</a:t>
            </a:r>
            <a:endParaRPr lang="en-US" sz="1800" dirty="0" smtClean="0"/>
          </a:p>
          <a:p>
            <a:pPr marL="0" indent="0" fontAlgn="auto">
              <a:spcAft>
                <a:spcPts val="0"/>
              </a:spcAft>
              <a:buClr>
                <a:schemeClr val="tx2">
                  <a:lumMod val="75000"/>
                </a:schemeClr>
              </a:buClr>
              <a:buNone/>
              <a:defRPr/>
            </a:pPr>
            <a:endParaRPr lang="en-US" sz="1800" dirty="0"/>
          </a:p>
          <a:p>
            <a:pPr marL="0" indent="0" fontAlgn="auto">
              <a:spcAft>
                <a:spcPts val="0"/>
              </a:spcAft>
              <a:buClr>
                <a:schemeClr val="tx2">
                  <a:lumMod val="75000"/>
                </a:schemeClr>
              </a:buClr>
              <a:buNone/>
              <a:defRPr/>
            </a:pPr>
            <a:r>
              <a:rPr lang="en-US" sz="1800" dirty="0" smtClean="0"/>
              <a:t>Universal Design </a:t>
            </a:r>
            <a:r>
              <a:rPr lang="en-US" sz="1800" dirty="0"/>
              <a:t>on Campus website: </a:t>
            </a:r>
            <a:r>
              <a:rPr lang="en-US" sz="1800" dirty="0">
                <a:hlinkClick r:id="rId7"/>
              </a:rPr>
              <a:t>http://udloncampus.cast.org/</a:t>
            </a:r>
            <a:endParaRPr lang="en-US" sz="1800" dirty="0"/>
          </a:p>
          <a:p>
            <a:pPr marL="0" indent="0" fontAlgn="auto">
              <a:spcAft>
                <a:spcPts val="0"/>
              </a:spcAft>
              <a:buClr>
                <a:schemeClr val="tx2">
                  <a:lumMod val="75000"/>
                </a:schemeClr>
              </a:buClr>
              <a:buNone/>
              <a:defRPr/>
            </a:pPr>
            <a:endParaRPr lang="en-US" sz="1200" dirty="0">
              <a:ea typeface="Verdana" pitchFamily="34" charset="0"/>
              <a:cs typeface="Verdana" pitchFamily="34" charset="0"/>
            </a:endParaRPr>
          </a:p>
        </p:txBody>
      </p:sp>
    </p:spTree>
    <p:extLst>
      <p:ext uri="{BB962C8B-B14F-4D97-AF65-F5344CB8AC3E}">
        <p14:creationId xmlns:p14="http://schemas.microsoft.com/office/powerpoint/2010/main" val="7311612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Photo Credits with Links</a:t>
            </a:r>
            <a:endParaRPr lang="en-US" sz="3600" dirty="0"/>
          </a:p>
        </p:txBody>
      </p:sp>
      <p:sp>
        <p:nvSpPr>
          <p:cNvPr id="3" name="Content Placeholder 2"/>
          <p:cNvSpPr>
            <a:spLocks noGrp="1"/>
          </p:cNvSpPr>
          <p:nvPr>
            <p:ph idx="1"/>
          </p:nvPr>
        </p:nvSpPr>
        <p:spPr>
          <a:xfrm>
            <a:off x="381000" y="1143000"/>
            <a:ext cx="8153400" cy="4724400"/>
          </a:xfrm>
        </p:spPr>
        <p:txBody>
          <a:bodyPr>
            <a:normAutofit/>
          </a:bodyPr>
          <a:lstStyle/>
          <a:p>
            <a:pPr marL="119062" indent="0">
              <a:buNone/>
            </a:pPr>
            <a:r>
              <a:rPr lang="en-US" sz="1800" dirty="0" smtClean="0"/>
              <a:t>Illinois Springfield. (2013). </a:t>
            </a:r>
            <a:r>
              <a:rPr lang="en-US" sz="1800" dirty="0" smtClean="0">
                <a:hlinkClick r:id="rId2"/>
              </a:rPr>
              <a:t>https</a:t>
            </a:r>
            <a:r>
              <a:rPr lang="en-US" sz="1800" dirty="0">
                <a:hlinkClick r:id="rId2"/>
              </a:rPr>
              <a:t>://</a:t>
            </a:r>
            <a:r>
              <a:rPr lang="en-US" sz="1800" dirty="0" smtClean="0">
                <a:hlinkClick r:id="rId2"/>
              </a:rPr>
              <a:t>flic.kr/p/hwhsWk</a:t>
            </a:r>
            <a:endParaRPr lang="en-US" sz="1800" dirty="0" smtClean="0"/>
          </a:p>
          <a:p>
            <a:pPr marL="119062" indent="0">
              <a:buNone/>
            </a:pPr>
            <a:endParaRPr lang="en-US" sz="1800" dirty="0" smtClean="0"/>
          </a:p>
          <a:p>
            <a:pPr marL="119062" indent="0">
              <a:buNone/>
            </a:pPr>
            <a:r>
              <a:rPr lang="en-US" sz="1800" dirty="0" smtClean="0"/>
              <a:t>Luc </a:t>
            </a:r>
            <a:r>
              <a:rPr lang="en-US" sz="1800" dirty="0" err="1" smtClean="0"/>
              <a:t>Legay</a:t>
            </a:r>
            <a:r>
              <a:rPr lang="en-US" sz="1800" dirty="0" smtClean="0"/>
              <a:t>. </a:t>
            </a:r>
            <a:r>
              <a:rPr lang="en-US" sz="1800" dirty="0"/>
              <a:t>(2008). </a:t>
            </a:r>
            <a:r>
              <a:rPr lang="en-US" sz="1800" dirty="0">
                <a:hlinkClick r:id="rId3"/>
              </a:rPr>
              <a:t>https://</a:t>
            </a:r>
            <a:r>
              <a:rPr lang="en-US" sz="1800" dirty="0" err="1" smtClean="0">
                <a:hlinkClick r:id="rId3"/>
              </a:rPr>
              <a:t>flic.kr</a:t>
            </a:r>
            <a:r>
              <a:rPr lang="en-US" sz="1800" dirty="0" smtClean="0">
                <a:hlinkClick r:id="rId3"/>
              </a:rPr>
              <a:t>/p/5uegbU</a:t>
            </a:r>
            <a:endParaRPr lang="en-US" sz="1800" dirty="0" smtClean="0"/>
          </a:p>
          <a:p>
            <a:pPr marL="119062" indent="0">
              <a:buNone/>
            </a:pPr>
            <a:endParaRPr lang="en-US" sz="1800" dirty="0" smtClean="0"/>
          </a:p>
          <a:p>
            <a:pPr marL="119062" indent="0">
              <a:buNone/>
            </a:pPr>
            <a:r>
              <a:rPr lang="en-US" sz="1800" dirty="0" smtClean="0"/>
              <a:t>Francisco Osorio. (2013</a:t>
            </a:r>
            <a:r>
              <a:rPr lang="en-US" sz="1800" dirty="0"/>
              <a:t>). </a:t>
            </a:r>
            <a:r>
              <a:rPr lang="en-US" sz="1800" dirty="0">
                <a:hlinkClick r:id="rId4"/>
              </a:rPr>
              <a:t>https://</a:t>
            </a:r>
            <a:r>
              <a:rPr lang="en-US" sz="1800" dirty="0" err="1">
                <a:hlinkClick r:id="rId4"/>
              </a:rPr>
              <a:t>flic.kr</a:t>
            </a:r>
            <a:r>
              <a:rPr lang="en-US" sz="1800" dirty="0">
                <a:hlinkClick r:id="rId4"/>
              </a:rPr>
              <a:t>/p/</a:t>
            </a:r>
            <a:r>
              <a:rPr lang="en-US" sz="1800" dirty="0" err="1">
                <a:hlinkClick r:id="rId4"/>
              </a:rPr>
              <a:t>fuGmBy</a:t>
            </a:r>
            <a:endParaRPr lang="en-US" sz="1800" dirty="0" smtClean="0"/>
          </a:p>
          <a:p>
            <a:pPr marL="119062" indent="0">
              <a:buNone/>
            </a:pPr>
            <a:endParaRPr lang="en-US" sz="1800" dirty="0" smtClean="0"/>
          </a:p>
          <a:p>
            <a:pPr marL="119062" indent="0">
              <a:buNone/>
            </a:pPr>
            <a:r>
              <a:rPr lang="en-US" sz="1800" dirty="0" smtClean="0"/>
              <a:t>Michael </a:t>
            </a:r>
            <a:r>
              <a:rPr lang="en-US" sz="1800" dirty="0" err="1" smtClean="0"/>
              <a:t>Coglan</a:t>
            </a:r>
            <a:r>
              <a:rPr lang="en-US" sz="1800" dirty="0" smtClean="0"/>
              <a:t>. </a:t>
            </a:r>
            <a:r>
              <a:rPr lang="en-US" sz="1800" dirty="0"/>
              <a:t>(2012). </a:t>
            </a:r>
            <a:r>
              <a:rPr lang="en-US" sz="1800" dirty="0">
                <a:hlinkClick r:id="rId5"/>
              </a:rPr>
              <a:t>https://</a:t>
            </a:r>
            <a:r>
              <a:rPr lang="en-US" sz="1800" dirty="0" err="1" smtClean="0">
                <a:hlinkClick r:id="rId5"/>
              </a:rPr>
              <a:t>flic.kr</a:t>
            </a:r>
            <a:r>
              <a:rPr lang="en-US" sz="1800" dirty="0" smtClean="0">
                <a:hlinkClick r:id="rId5"/>
              </a:rPr>
              <a:t>/p/</a:t>
            </a:r>
            <a:r>
              <a:rPr lang="en-US" sz="1800" dirty="0" err="1" smtClean="0">
                <a:hlinkClick r:id="rId5"/>
              </a:rPr>
              <a:t>bAjAuZ</a:t>
            </a:r>
            <a:endParaRPr lang="en-US" sz="1800" dirty="0" smtClean="0"/>
          </a:p>
          <a:p>
            <a:pPr marL="119062" indent="0">
              <a:buNone/>
            </a:pPr>
            <a:endParaRPr lang="en-US" sz="1800" dirty="0" smtClean="0"/>
          </a:p>
          <a:p>
            <a:pPr marL="119062" indent="0">
              <a:buNone/>
            </a:pPr>
            <a:r>
              <a:rPr lang="en-US" sz="1800" dirty="0" smtClean="0"/>
              <a:t>John Loo. </a:t>
            </a:r>
            <a:r>
              <a:rPr lang="en-US" sz="1800" dirty="0"/>
              <a:t>(2013). </a:t>
            </a:r>
            <a:r>
              <a:rPr lang="en-US" sz="1800" dirty="0">
                <a:hlinkClick r:id="rId6"/>
              </a:rPr>
              <a:t>https://</a:t>
            </a:r>
            <a:r>
              <a:rPr lang="en-US" sz="1800" dirty="0" err="1" smtClean="0">
                <a:hlinkClick r:id="rId6"/>
              </a:rPr>
              <a:t>flic.kr</a:t>
            </a:r>
            <a:r>
              <a:rPr lang="en-US" sz="1800" dirty="0" smtClean="0">
                <a:hlinkClick r:id="rId6"/>
              </a:rPr>
              <a:t>/p/</a:t>
            </a:r>
            <a:r>
              <a:rPr lang="en-US" sz="1800" dirty="0" err="1" smtClean="0">
                <a:hlinkClick r:id="rId6"/>
              </a:rPr>
              <a:t>egDAjA</a:t>
            </a:r>
            <a:endParaRPr lang="en-US" sz="1800" dirty="0" smtClean="0"/>
          </a:p>
          <a:p>
            <a:pPr marL="119062" indent="0">
              <a:buNone/>
            </a:pPr>
            <a:endParaRPr lang="en-US" sz="1800" dirty="0" smtClean="0"/>
          </a:p>
          <a:p>
            <a:pPr marL="119062" indent="0">
              <a:buNone/>
            </a:pPr>
            <a:r>
              <a:rPr lang="en-US" sz="1800" dirty="0" smtClean="0"/>
              <a:t>Julie Lindsay. </a:t>
            </a:r>
            <a:r>
              <a:rPr lang="en-US" sz="1800" dirty="0"/>
              <a:t>(2009). </a:t>
            </a:r>
            <a:r>
              <a:rPr lang="en-US" sz="1800" dirty="0">
                <a:hlinkClick r:id="rId7"/>
              </a:rPr>
              <a:t>https://</a:t>
            </a:r>
            <a:r>
              <a:rPr lang="en-US" sz="1800" dirty="0" err="1" smtClean="0">
                <a:hlinkClick r:id="rId7"/>
              </a:rPr>
              <a:t>flic.kr</a:t>
            </a:r>
            <a:r>
              <a:rPr lang="en-US" sz="1800" dirty="0" smtClean="0">
                <a:hlinkClick r:id="rId7"/>
              </a:rPr>
              <a:t>/p/64xnkh</a:t>
            </a:r>
            <a:endParaRPr lang="en-US" sz="1800" dirty="0" smtClean="0"/>
          </a:p>
          <a:p>
            <a:pPr marL="119062" indent="0">
              <a:buNone/>
            </a:pPr>
            <a:endParaRPr lang="en-US" sz="1800" dirty="0" smtClean="0"/>
          </a:p>
          <a:p>
            <a:pPr marL="119062" indent="0">
              <a:buNone/>
            </a:pPr>
            <a:r>
              <a:rPr lang="en-US" sz="1800" dirty="0" smtClean="0"/>
              <a:t>Office of </a:t>
            </a:r>
            <a:r>
              <a:rPr lang="en-US" sz="1800" dirty="0"/>
              <a:t>University Marketing, Iowa State University. </a:t>
            </a:r>
            <a:r>
              <a:rPr lang="en-US" sz="1800" dirty="0">
                <a:hlinkClick r:id="rId8"/>
              </a:rPr>
              <a:t>http://www.brandmarketing.iastate.edu/brand-elements/photography</a:t>
            </a:r>
            <a:r>
              <a:rPr lang="en-US" sz="1800" dirty="0" smtClean="0">
                <a:hlinkClick r:id="rId8"/>
              </a:rPr>
              <a:t>/</a:t>
            </a:r>
            <a:endParaRPr lang="en-US" sz="1800" dirty="0" smtClean="0"/>
          </a:p>
          <a:p>
            <a:pPr marL="119062" indent="0">
              <a:buNone/>
            </a:pPr>
            <a:endParaRPr lang="en-US" sz="1800" dirty="0"/>
          </a:p>
          <a:p>
            <a:pPr marL="119062" indent="0">
              <a:buNone/>
            </a:pPr>
            <a:endParaRPr lang="en-US" sz="1800" dirty="0"/>
          </a:p>
          <a:p>
            <a:pPr marL="119062" indent="0">
              <a:buNone/>
            </a:pPr>
            <a:endParaRPr lang="en-US" sz="1800" dirty="0"/>
          </a:p>
        </p:txBody>
      </p:sp>
    </p:spTree>
    <p:extLst>
      <p:ext uri="{BB962C8B-B14F-4D97-AF65-F5344CB8AC3E}">
        <p14:creationId xmlns:p14="http://schemas.microsoft.com/office/powerpoint/2010/main" val="11315709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886200"/>
            <a:ext cx="8153400" cy="2431435"/>
            <a:chOff x="533400" y="5562600"/>
            <a:chExt cx="8153400" cy="2431435"/>
          </a:xfrm>
        </p:grpSpPr>
        <p:sp>
          <p:nvSpPr>
            <p:cNvPr id="6" name="TextBox 5"/>
            <p:cNvSpPr txBox="1"/>
            <p:nvPr/>
          </p:nvSpPr>
          <p:spPr>
            <a:xfrm>
              <a:off x="2133600" y="5562600"/>
              <a:ext cx="6553200" cy="2431435"/>
            </a:xfrm>
            <a:prstGeom prst="rect">
              <a:avLst/>
            </a:prstGeom>
            <a:noFill/>
          </p:spPr>
          <p:txBody>
            <a:bodyPr wrap="square" rtlCol="0">
              <a:spAutoFit/>
            </a:bodyPr>
            <a:lstStyle/>
            <a:p>
              <a:r>
                <a:rPr lang="en-US" sz="2400" dirty="0"/>
                <a:t>10 Tips for Creating Accessible Course Content by Center for Excellence in Learning and Teaching (CELT), Iowa State University is licensed under a </a:t>
              </a:r>
              <a:r>
                <a:rPr lang="en-US" sz="2400" dirty="0">
                  <a:hlinkClick r:id="rId2"/>
                </a:rPr>
                <a:t>Creative Commons Attribution-</a:t>
              </a:r>
              <a:r>
                <a:rPr lang="en-US" sz="2400" dirty="0" err="1">
                  <a:hlinkClick r:id="rId2"/>
                </a:rPr>
                <a:t>NonCommercial</a:t>
              </a:r>
              <a:r>
                <a:rPr lang="en-US" sz="2400" dirty="0">
                  <a:hlinkClick r:id="rId2"/>
                </a:rPr>
                <a:t>-</a:t>
              </a:r>
              <a:r>
                <a:rPr lang="en-US" sz="2400" dirty="0" err="1">
                  <a:hlinkClick r:id="rId2"/>
                </a:rPr>
                <a:t>ShareAlike</a:t>
              </a:r>
              <a:r>
                <a:rPr lang="en-US" sz="2400" dirty="0">
                  <a:hlinkClick r:id="rId2"/>
                </a:rPr>
                <a:t> 4.0 International License</a:t>
              </a:r>
              <a:r>
                <a:rPr lang="en-US" sz="2400" dirty="0"/>
                <a:t>.</a:t>
              </a:r>
            </a:p>
            <a:p>
              <a:endParaRPr lang="en-US" sz="3200" dirty="0"/>
            </a:p>
          </p:txBody>
        </p:sp>
        <p:pic>
          <p:nvPicPr>
            <p:cNvPr id="7" name="Picture 6" descr="reative Commons License">
              <a:hlinkClick r:id="rId3"/>
            </p:cNvPr>
            <p:cNvPicPr/>
            <p:nvPr/>
          </p:nvPicPr>
          <p:blipFill>
            <a:blip r:embed="rId4">
              <a:extLst>
                <a:ext uri="{28A0092B-C50C-407E-A947-70E740481C1C}">
                  <a14:useLocalDpi xmlns:a14="http://schemas.microsoft.com/office/drawing/2010/main"/>
                </a:ext>
              </a:extLst>
            </a:blip>
            <a:srcRect/>
            <a:stretch>
              <a:fillRect/>
            </a:stretch>
          </p:blipFill>
          <p:spPr bwMode="auto">
            <a:xfrm>
              <a:off x="533400" y="5663914"/>
              <a:ext cx="1524000" cy="279686"/>
            </a:xfrm>
            <a:prstGeom prst="rect">
              <a:avLst/>
            </a:prstGeom>
            <a:noFill/>
            <a:ln>
              <a:noFill/>
            </a:ln>
          </p:spPr>
        </p:pic>
      </p:grpSp>
    </p:spTree>
    <p:extLst>
      <p:ext uri="{BB962C8B-B14F-4D97-AF65-F5344CB8AC3E}">
        <p14:creationId xmlns:p14="http://schemas.microsoft.com/office/powerpoint/2010/main" val="2106186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students sitting in a lecture hall. Many of the students have laptops open and they are talking to each other." title="Students sitting in a lecture hall"/>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96000"/>
          </a:xfrm>
          <a:prstGeom prst="rect">
            <a:avLst/>
          </a:prstGeom>
        </p:spPr>
      </p:pic>
      <p:sp>
        <p:nvSpPr>
          <p:cNvPr id="2" name="Title 1"/>
          <p:cNvSpPr>
            <a:spLocks noGrp="1"/>
          </p:cNvSpPr>
          <p:nvPr>
            <p:ph type="title"/>
          </p:nvPr>
        </p:nvSpPr>
        <p:spPr>
          <a:xfrm>
            <a:off x="0" y="152400"/>
            <a:ext cx="9144000" cy="2743200"/>
          </a:xfrm>
          <a:solidFill>
            <a:schemeClr val="tx1">
              <a:lumMod val="50000"/>
              <a:lumOff val="50000"/>
              <a:alpha val="46000"/>
            </a:schemeClr>
          </a:solidFill>
        </p:spPr>
        <p:txBody>
          <a:bodyPr/>
          <a:lstStyle/>
          <a:p>
            <a:pPr algn="ctr"/>
            <a:r>
              <a:rPr lang="en-US" sz="19900" dirty="0" smtClean="0">
                <a:ln w="12700">
                  <a:solidFill>
                    <a:schemeClr val="tx1"/>
                  </a:solidFill>
                </a:ln>
                <a:solidFill>
                  <a:schemeClr val="bg1"/>
                </a:solidFill>
              </a:rPr>
              <a:t>10 Tips</a:t>
            </a:r>
            <a:endParaRPr lang="en-US" sz="19900" dirty="0">
              <a:ln w="12700">
                <a:solidFill>
                  <a:schemeClr val="tx1"/>
                </a:solidFill>
              </a:ln>
              <a:solidFill>
                <a:schemeClr val="bg1"/>
              </a:solidFill>
            </a:endParaRPr>
          </a:p>
        </p:txBody>
      </p:sp>
    </p:spTree>
    <p:extLst>
      <p:ext uri="{BB962C8B-B14F-4D97-AF65-F5344CB8AC3E}">
        <p14:creationId xmlns:p14="http://schemas.microsoft.com/office/powerpoint/2010/main" val="2068731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faculty sit at tables with laptops open in a library environment." title="Group of faculty meet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357"/>
            <a:ext cx="9144000" cy="6858000"/>
          </a:xfrm>
          <a:prstGeom prst="rect">
            <a:avLst/>
          </a:prstGeom>
        </p:spPr>
      </p:pic>
      <p:sp>
        <p:nvSpPr>
          <p:cNvPr id="2" name="Title 1"/>
          <p:cNvSpPr>
            <a:spLocks noGrp="1"/>
          </p:cNvSpPr>
          <p:nvPr>
            <p:ph type="title"/>
          </p:nvPr>
        </p:nvSpPr>
        <p:spPr>
          <a:xfrm>
            <a:off x="1" y="4038600"/>
            <a:ext cx="9143999" cy="2057400"/>
          </a:xfrm>
          <a:solidFill>
            <a:schemeClr val="bg1">
              <a:lumMod val="95000"/>
            </a:schemeClr>
          </a:solidFill>
        </p:spPr>
        <p:txBody>
          <a:bodyPr/>
          <a:lstStyle/>
          <a:p>
            <a:pPr marL="231775"/>
            <a:r>
              <a:rPr lang="en-US" sz="4000" dirty="0" smtClean="0"/>
              <a:t>Tip 1: </a:t>
            </a:r>
            <a:br>
              <a:rPr lang="en-US" sz="4000" dirty="0" smtClean="0"/>
            </a:br>
            <a:r>
              <a:rPr lang="en-US" sz="4000" dirty="0" smtClean="0"/>
              <a:t>Take time to Plan an Online Teaching-Learning Strategy</a:t>
            </a:r>
            <a:endParaRPr lang="en-US" sz="4000" dirty="0"/>
          </a:p>
        </p:txBody>
      </p:sp>
    </p:spTree>
    <p:extLst>
      <p:ext uri="{BB962C8B-B14F-4D97-AF65-F5344CB8AC3E}">
        <p14:creationId xmlns:p14="http://schemas.microsoft.com/office/powerpoint/2010/main" val="3490589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descr="Course elements include modules, overview of what is included in a module which may include lecture, assignments, module quiz. Lecture components could include video and PowerPoint slides. Assignment process may include resources, online discussion, and tasks." title="Course elements "/>
          <p:cNvGrpSpPr/>
          <p:nvPr/>
        </p:nvGrpSpPr>
        <p:grpSpPr>
          <a:xfrm>
            <a:off x="656535" y="1524000"/>
            <a:ext cx="8030265" cy="4462205"/>
            <a:chOff x="762001" y="2246425"/>
            <a:chExt cx="6180263" cy="3434208"/>
          </a:xfrm>
        </p:grpSpPr>
        <p:sp>
          <p:nvSpPr>
            <p:cNvPr id="2" name="TextBox 1"/>
            <p:cNvSpPr txBox="1"/>
            <p:nvPr/>
          </p:nvSpPr>
          <p:spPr>
            <a:xfrm>
              <a:off x="762001" y="2246425"/>
              <a:ext cx="1524000" cy="461665"/>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square" rtlCol="0" anchor="ctr">
              <a:spAutoFit/>
            </a:bodyPr>
            <a:lstStyle/>
            <a:p>
              <a:pPr algn="ctr"/>
              <a:r>
                <a:rPr lang="en-US" sz="2400" b="1" smtClean="0"/>
                <a:t>Module 1</a:t>
              </a:r>
              <a:endParaRPr lang="en-US" sz="2400" b="1"/>
            </a:p>
          </p:txBody>
        </p:sp>
        <p:sp>
          <p:nvSpPr>
            <p:cNvPr id="5" name="TextBox 4"/>
            <p:cNvSpPr txBox="1"/>
            <p:nvPr/>
          </p:nvSpPr>
          <p:spPr>
            <a:xfrm>
              <a:off x="768554" y="4069400"/>
              <a:ext cx="1524000" cy="461665"/>
            </a:xfrm>
            <a:prstGeom prst="rect">
              <a:avLst/>
            </a:prstGeom>
            <a:noFill/>
            <a:ln>
              <a:solidFill>
                <a:schemeClr val="tx1"/>
              </a:solidFill>
            </a:ln>
          </p:spPr>
          <p:txBody>
            <a:bodyPr wrap="square" rtlCol="0" anchor="ctr">
              <a:spAutoFit/>
            </a:bodyPr>
            <a:lstStyle/>
            <a:p>
              <a:pPr algn="ctr"/>
              <a:r>
                <a:rPr lang="en-US" sz="2400" b="1" dirty="0" smtClean="0"/>
                <a:t>Module 2</a:t>
              </a:r>
              <a:endParaRPr lang="en-US" sz="2400" b="1" dirty="0"/>
            </a:p>
          </p:txBody>
        </p:sp>
        <p:sp>
          <p:nvSpPr>
            <p:cNvPr id="6" name="TextBox 5"/>
            <p:cNvSpPr txBox="1"/>
            <p:nvPr/>
          </p:nvSpPr>
          <p:spPr>
            <a:xfrm>
              <a:off x="762001" y="5141735"/>
              <a:ext cx="1524000" cy="461665"/>
            </a:xfrm>
            <a:prstGeom prst="rect">
              <a:avLst/>
            </a:prstGeom>
            <a:noFill/>
            <a:ln>
              <a:solidFill>
                <a:schemeClr val="tx1"/>
              </a:solidFill>
            </a:ln>
          </p:spPr>
          <p:txBody>
            <a:bodyPr wrap="square" rtlCol="0" anchor="ctr">
              <a:spAutoFit/>
            </a:bodyPr>
            <a:lstStyle/>
            <a:p>
              <a:pPr algn="ctr"/>
              <a:r>
                <a:rPr lang="en-US" sz="2400" b="1" dirty="0" smtClean="0"/>
                <a:t>Module 3</a:t>
              </a:r>
              <a:endParaRPr lang="en-US" sz="2400" b="1" dirty="0"/>
            </a:p>
          </p:txBody>
        </p:sp>
        <p:cxnSp>
          <p:nvCxnSpPr>
            <p:cNvPr id="42" name="Straight Arrow Connector 41"/>
            <p:cNvCxnSpPr>
              <a:stCxn id="2" idx="2"/>
              <a:endCxn id="5" idx="0"/>
            </p:cNvCxnSpPr>
            <p:nvPr/>
          </p:nvCxnSpPr>
          <p:spPr bwMode="auto">
            <a:xfrm>
              <a:off x="1524002" y="2708090"/>
              <a:ext cx="6553" cy="13613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4" name="Straight Arrow Connector 53"/>
            <p:cNvCxnSpPr>
              <a:stCxn id="5" idx="2"/>
            </p:cNvCxnSpPr>
            <p:nvPr/>
          </p:nvCxnSpPr>
          <p:spPr bwMode="auto">
            <a:xfrm>
              <a:off x="1530554" y="4531065"/>
              <a:ext cx="3748" cy="619312"/>
            </a:xfrm>
            <a:prstGeom prst="straightConnector1">
              <a:avLst/>
            </a:prstGeom>
            <a:solidFill>
              <a:schemeClr val="accent1"/>
            </a:solidFill>
            <a:ln w="38100" cap="flat" cmpd="sng" algn="ctr">
              <a:solidFill>
                <a:schemeClr val="tx1"/>
              </a:solidFill>
              <a:prstDash val="sysDash"/>
              <a:round/>
              <a:headEnd type="none" w="med" len="med"/>
              <a:tailEnd type="triangle"/>
            </a:ln>
            <a:effectLst/>
          </p:spPr>
        </p:cxnSp>
        <p:grpSp>
          <p:nvGrpSpPr>
            <p:cNvPr id="68" name="Group 67"/>
            <p:cNvGrpSpPr/>
            <p:nvPr/>
          </p:nvGrpSpPr>
          <p:grpSpPr>
            <a:xfrm>
              <a:off x="2758243" y="2246425"/>
              <a:ext cx="4184021" cy="3434208"/>
              <a:chOff x="3057815" y="1517838"/>
              <a:chExt cx="4184021" cy="3434208"/>
            </a:xfrm>
          </p:grpSpPr>
          <p:sp>
            <p:nvSpPr>
              <p:cNvPr id="8" name="TextBox 7"/>
              <p:cNvSpPr txBox="1"/>
              <p:nvPr/>
            </p:nvSpPr>
            <p:spPr>
              <a:xfrm>
                <a:off x="3081468" y="2445592"/>
                <a:ext cx="1543883" cy="400110"/>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square" rtlCol="0" anchor="ctr">
                <a:spAutoFit/>
              </a:bodyPr>
              <a:lstStyle/>
              <a:p>
                <a:pPr algn="ctr"/>
                <a:r>
                  <a:rPr lang="en-US" sz="2000" b="1" dirty="0" smtClean="0"/>
                  <a:t>Lecture</a:t>
                </a:r>
                <a:endParaRPr lang="en-US" sz="2000" b="1" dirty="0"/>
              </a:p>
            </p:txBody>
          </p:sp>
          <p:sp>
            <p:nvSpPr>
              <p:cNvPr id="9" name="TextBox 8"/>
              <p:cNvSpPr txBox="1"/>
              <p:nvPr/>
            </p:nvSpPr>
            <p:spPr>
              <a:xfrm>
                <a:off x="3081469" y="3378124"/>
                <a:ext cx="1543883" cy="400110"/>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square" rtlCol="0" anchor="ctr">
                <a:spAutoFit/>
              </a:bodyPr>
              <a:lstStyle/>
              <a:p>
                <a:pPr algn="ctr"/>
                <a:r>
                  <a:rPr lang="en-US" sz="2000" b="1" dirty="0" smtClean="0"/>
                  <a:t>Assignments</a:t>
                </a:r>
                <a:endParaRPr lang="en-US" sz="2000" b="1" dirty="0"/>
              </a:p>
            </p:txBody>
          </p:sp>
          <p:sp>
            <p:nvSpPr>
              <p:cNvPr id="10" name="TextBox 9"/>
              <p:cNvSpPr txBox="1"/>
              <p:nvPr/>
            </p:nvSpPr>
            <p:spPr>
              <a:xfrm>
                <a:off x="3057815" y="4310134"/>
                <a:ext cx="1561367" cy="400110"/>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square" rtlCol="0" anchor="ctr">
                <a:spAutoFit/>
              </a:bodyPr>
              <a:lstStyle/>
              <a:p>
                <a:pPr algn="ctr"/>
                <a:r>
                  <a:rPr lang="en-US" sz="2000" b="1" dirty="0" smtClean="0"/>
                  <a:t>Module Quiz</a:t>
                </a:r>
                <a:endParaRPr lang="en-US" sz="2000" b="1" dirty="0"/>
              </a:p>
            </p:txBody>
          </p:sp>
          <p:grpSp>
            <p:nvGrpSpPr>
              <p:cNvPr id="22" name="Group 21"/>
              <p:cNvGrpSpPr/>
              <p:nvPr/>
            </p:nvGrpSpPr>
            <p:grpSpPr>
              <a:xfrm>
                <a:off x="5440762" y="1517838"/>
                <a:ext cx="1066800" cy="533400"/>
                <a:chOff x="7758659" y="1348902"/>
                <a:chExt cx="1066800" cy="533400"/>
              </a:xfrm>
            </p:grpSpPr>
            <p:sp>
              <p:nvSpPr>
                <p:cNvPr id="12" name="Oval 11"/>
                <p:cNvSpPr/>
                <p:nvPr/>
              </p:nvSpPr>
              <p:spPr bwMode="auto">
                <a:xfrm>
                  <a:off x="7758659" y="1348902"/>
                  <a:ext cx="106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13" name="TextBox 12"/>
                <p:cNvSpPr txBox="1"/>
                <p:nvPr/>
              </p:nvSpPr>
              <p:spPr>
                <a:xfrm>
                  <a:off x="7834859" y="1446325"/>
                  <a:ext cx="914400" cy="338554"/>
                </a:xfrm>
                <a:prstGeom prst="rect">
                  <a:avLst/>
                </a:prstGeom>
                <a:noFill/>
                <a:ln>
                  <a:noFill/>
                </a:ln>
              </p:spPr>
              <p:txBody>
                <a:bodyPr wrap="square" rtlCol="0" anchor="ctr">
                  <a:spAutoFit/>
                </a:bodyPr>
                <a:lstStyle/>
                <a:p>
                  <a:pPr algn="ctr"/>
                  <a:r>
                    <a:rPr lang="en-US" sz="1600" b="1" dirty="0" smtClean="0"/>
                    <a:t>video</a:t>
                  </a:r>
                  <a:endParaRPr lang="en-US" sz="1600" b="1" dirty="0"/>
                </a:p>
              </p:txBody>
            </p:sp>
          </p:grpSp>
          <p:grpSp>
            <p:nvGrpSpPr>
              <p:cNvPr id="23" name="Group 22"/>
              <p:cNvGrpSpPr/>
              <p:nvPr/>
            </p:nvGrpSpPr>
            <p:grpSpPr>
              <a:xfrm>
                <a:off x="5745559" y="2219016"/>
                <a:ext cx="1371605" cy="642835"/>
                <a:chOff x="7834859" y="1954038"/>
                <a:chExt cx="1080545" cy="584775"/>
              </a:xfrm>
            </p:grpSpPr>
            <p:sp>
              <p:nvSpPr>
                <p:cNvPr id="14" name="Oval 13"/>
                <p:cNvSpPr/>
                <p:nvPr/>
              </p:nvSpPr>
              <p:spPr bwMode="auto">
                <a:xfrm>
                  <a:off x="7834859" y="1979725"/>
                  <a:ext cx="106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15" name="TextBox 14"/>
                <p:cNvSpPr txBox="1"/>
                <p:nvPr/>
              </p:nvSpPr>
              <p:spPr>
                <a:xfrm>
                  <a:off x="7848603" y="1954038"/>
                  <a:ext cx="1066801" cy="584775"/>
                </a:xfrm>
                <a:prstGeom prst="rect">
                  <a:avLst/>
                </a:prstGeom>
                <a:noFill/>
                <a:ln>
                  <a:noFill/>
                </a:ln>
              </p:spPr>
              <p:txBody>
                <a:bodyPr wrap="square" rtlCol="0" anchor="ctr">
                  <a:spAutoFit/>
                </a:bodyPr>
                <a:lstStyle/>
                <a:p>
                  <a:pPr algn="ctr"/>
                  <a:r>
                    <a:rPr lang="en-US" sz="1600" b="1" dirty="0" smtClean="0"/>
                    <a:t>PowerPoint slides</a:t>
                  </a:r>
                  <a:endParaRPr lang="en-US" sz="1600" b="1" dirty="0"/>
                </a:p>
              </p:txBody>
            </p:sp>
          </p:grpSp>
          <p:grpSp>
            <p:nvGrpSpPr>
              <p:cNvPr id="24" name="Group 23"/>
              <p:cNvGrpSpPr/>
              <p:nvPr/>
            </p:nvGrpSpPr>
            <p:grpSpPr>
              <a:xfrm>
                <a:off x="5938107" y="3228408"/>
                <a:ext cx="1080541" cy="533400"/>
                <a:chOff x="7834859" y="2624209"/>
                <a:chExt cx="1080541" cy="533400"/>
              </a:xfrm>
            </p:grpSpPr>
            <p:sp>
              <p:nvSpPr>
                <p:cNvPr id="16" name="Oval 15"/>
                <p:cNvSpPr/>
                <p:nvPr/>
              </p:nvSpPr>
              <p:spPr bwMode="auto">
                <a:xfrm>
                  <a:off x="7834859" y="2624209"/>
                  <a:ext cx="106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17" name="TextBox 16"/>
                <p:cNvSpPr txBox="1"/>
                <p:nvPr/>
              </p:nvSpPr>
              <p:spPr>
                <a:xfrm>
                  <a:off x="7848600" y="2721632"/>
                  <a:ext cx="1066800" cy="338554"/>
                </a:xfrm>
                <a:prstGeom prst="rect">
                  <a:avLst/>
                </a:prstGeom>
                <a:noFill/>
                <a:ln>
                  <a:noFill/>
                </a:ln>
              </p:spPr>
              <p:txBody>
                <a:bodyPr wrap="square" rtlCol="0" anchor="ctr">
                  <a:spAutoFit/>
                </a:bodyPr>
                <a:lstStyle/>
                <a:p>
                  <a:pPr algn="ctr"/>
                  <a:r>
                    <a:rPr lang="en-US" sz="1600" b="1" dirty="0" smtClean="0"/>
                    <a:t>Resources</a:t>
                  </a:r>
                  <a:endParaRPr lang="en-US" sz="1600" b="1" dirty="0"/>
                </a:p>
              </p:txBody>
            </p:sp>
          </p:grpSp>
          <p:grpSp>
            <p:nvGrpSpPr>
              <p:cNvPr id="25" name="Group 24"/>
              <p:cNvGrpSpPr/>
              <p:nvPr/>
            </p:nvGrpSpPr>
            <p:grpSpPr>
              <a:xfrm>
                <a:off x="5904015" y="3770153"/>
                <a:ext cx="1337821" cy="735885"/>
                <a:chOff x="7873584" y="3236707"/>
                <a:chExt cx="1080541" cy="584775"/>
              </a:xfrm>
            </p:grpSpPr>
            <p:sp>
              <p:nvSpPr>
                <p:cNvPr id="18" name="Oval 17"/>
                <p:cNvSpPr/>
                <p:nvPr/>
              </p:nvSpPr>
              <p:spPr bwMode="auto">
                <a:xfrm>
                  <a:off x="7873584" y="3262394"/>
                  <a:ext cx="106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19" name="TextBox 18"/>
                <p:cNvSpPr txBox="1"/>
                <p:nvPr/>
              </p:nvSpPr>
              <p:spPr>
                <a:xfrm>
                  <a:off x="7887325" y="3236707"/>
                  <a:ext cx="1066800" cy="584775"/>
                </a:xfrm>
                <a:prstGeom prst="rect">
                  <a:avLst/>
                </a:prstGeom>
                <a:noFill/>
                <a:ln>
                  <a:noFill/>
                </a:ln>
              </p:spPr>
              <p:txBody>
                <a:bodyPr wrap="square" rtlCol="0" anchor="ctr">
                  <a:spAutoFit/>
                </a:bodyPr>
                <a:lstStyle/>
                <a:p>
                  <a:pPr algn="ctr"/>
                  <a:r>
                    <a:rPr lang="en-US" sz="1600" b="1" dirty="0" smtClean="0"/>
                    <a:t>online discussion</a:t>
                  </a:r>
                  <a:endParaRPr lang="en-US" sz="1600" b="1" dirty="0"/>
                </a:p>
              </p:txBody>
            </p:sp>
          </p:grpSp>
          <p:grpSp>
            <p:nvGrpSpPr>
              <p:cNvPr id="26" name="Group 25"/>
              <p:cNvGrpSpPr/>
              <p:nvPr/>
            </p:nvGrpSpPr>
            <p:grpSpPr>
              <a:xfrm>
                <a:off x="4960575" y="4418646"/>
                <a:ext cx="1080541" cy="533400"/>
                <a:chOff x="7682459" y="3959570"/>
                <a:chExt cx="1080541" cy="533400"/>
              </a:xfrm>
            </p:grpSpPr>
            <p:sp>
              <p:nvSpPr>
                <p:cNvPr id="20" name="Oval 19"/>
                <p:cNvSpPr/>
                <p:nvPr/>
              </p:nvSpPr>
              <p:spPr bwMode="auto">
                <a:xfrm>
                  <a:off x="7682459" y="3959570"/>
                  <a:ext cx="106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21" name="TextBox 20"/>
                <p:cNvSpPr txBox="1"/>
                <p:nvPr/>
              </p:nvSpPr>
              <p:spPr>
                <a:xfrm>
                  <a:off x="7696200" y="4056993"/>
                  <a:ext cx="1066800" cy="338554"/>
                </a:xfrm>
                <a:prstGeom prst="rect">
                  <a:avLst/>
                </a:prstGeom>
                <a:noFill/>
                <a:ln>
                  <a:noFill/>
                </a:ln>
              </p:spPr>
              <p:txBody>
                <a:bodyPr wrap="square" rtlCol="0" anchor="ctr">
                  <a:spAutoFit/>
                </a:bodyPr>
                <a:lstStyle/>
                <a:p>
                  <a:pPr algn="ctr"/>
                  <a:r>
                    <a:rPr lang="en-US" sz="1600" b="1" dirty="0" smtClean="0"/>
                    <a:t>task</a:t>
                  </a:r>
                  <a:endParaRPr lang="en-US" sz="1600" b="1" dirty="0"/>
                </a:p>
              </p:txBody>
            </p:sp>
          </p:grpSp>
          <p:cxnSp>
            <p:nvCxnSpPr>
              <p:cNvPr id="28" name="Straight Arrow Connector 27"/>
              <p:cNvCxnSpPr>
                <a:stCxn id="8" idx="3"/>
                <a:endCxn id="15" idx="1"/>
              </p:cNvCxnSpPr>
              <p:nvPr/>
            </p:nvCxnSpPr>
            <p:spPr bwMode="auto">
              <a:xfrm flipV="1">
                <a:off x="4625351" y="2540434"/>
                <a:ext cx="1137654" cy="105213"/>
              </a:xfrm>
              <a:prstGeom prst="straightConnector1">
                <a:avLst/>
              </a:prstGeom>
              <a:solidFill>
                <a:schemeClr val="accent1"/>
              </a:solidFill>
              <a:ln w="38100" cap="flat" cmpd="sng" algn="ctr">
                <a:solidFill>
                  <a:srgbClr val="C0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29" name="Straight Arrow Connector 28"/>
              <p:cNvCxnSpPr>
                <a:stCxn id="8" idx="3"/>
                <a:endCxn id="12" idx="2"/>
              </p:cNvCxnSpPr>
              <p:nvPr/>
            </p:nvCxnSpPr>
            <p:spPr bwMode="auto">
              <a:xfrm flipV="1">
                <a:off x="4625351" y="1784538"/>
                <a:ext cx="815411" cy="861109"/>
              </a:xfrm>
              <a:prstGeom prst="straightConnector1">
                <a:avLst/>
              </a:prstGeom>
              <a:solidFill>
                <a:schemeClr val="accent1"/>
              </a:solidFill>
              <a:ln w="38100" cap="flat" cmpd="sng" algn="ctr">
                <a:solidFill>
                  <a:srgbClr val="C0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33" name="Straight Arrow Connector 32"/>
              <p:cNvCxnSpPr>
                <a:stCxn id="9" idx="3"/>
                <a:endCxn id="17" idx="1"/>
              </p:cNvCxnSpPr>
              <p:nvPr/>
            </p:nvCxnSpPr>
            <p:spPr bwMode="auto">
              <a:xfrm flipV="1">
                <a:off x="4625352" y="3495108"/>
                <a:ext cx="1326496" cy="83071"/>
              </a:xfrm>
              <a:prstGeom prst="straightConnector1">
                <a:avLst/>
              </a:prstGeom>
              <a:solidFill>
                <a:schemeClr val="accent1"/>
              </a:solidFill>
              <a:ln w="38100" cap="flat" cmpd="sng" algn="ctr">
                <a:solidFill>
                  <a:srgbClr val="C0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36" name="Straight Arrow Connector 35"/>
              <p:cNvCxnSpPr>
                <a:stCxn id="9" idx="3"/>
                <a:endCxn id="19" idx="1"/>
              </p:cNvCxnSpPr>
              <p:nvPr/>
            </p:nvCxnSpPr>
            <p:spPr bwMode="auto">
              <a:xfrm>
                <a:off x="4625352" y="3578179"/>
                <a:ext cx="1295676" cy="559917"/>
              </a:xfrm>
              <a:prstGeom prst="straightConnector1">
                <a:avLst/>
              </a:prstGeom>
              <a:solidFill>
                <a:schemeClr val="accent1"/>
              </a:solidFill>
              <a:ln w="38100" cap="flat" cmpd="sng" algn="ctr">
                <a:solidFill>
                  <a:srgbClr val="C0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39" name="Straight Arrow Connector 38"/>
              <p:cNvCxnSpPr>
                <a:stCxn id="9" idx="3"/>
                <a:endCxn id="20" idx="0"/>
              </p:cNvCxnSpPr>
              <p:nvPr/>
            </p:nvCxnSpPr>
            <p:spPr bwMode="auto">
              <a:xfrm>
                <a:off x="4625352" y="3578179"/>
                <a:ext cx="868623" cy="840467"/>
              </a:xfrm>
              <a:prstGeom prst="straightConnector1">
                <a:avLst/>
              </a:prstGeom>
              <a:solidFill>
                <a:schemeClr val="accent1"/>
              </a:solidFill>
              <a:ln w="38100" cap="flat" cmpd="sng" algn="ctr">
                <a:solidFill>
                  <a:srgbClr val="C0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46" name="Straight Arrow Connector 45"/>
              <p:cNvCxnSpPr>
                <a:endCxn id="9" idx="0"/>
              </p:cNvCxnSpPr>
              <p:nvPr/>
            </p:nvCxnSpPr>
            <p:spPr bwMode="auto">
              <a:xfrm>
                <a:off x="3848778" y="2852875"/>
                <a:ext cx="4633" cy="525249"/>
              </a:xfrm>
              <a:prstGeom prst="straightConnector1">
                <a:avLst/>
              </a:prstGeom>
              <a:solidFill>
                <a:schemeClr val="accent1"/>
              </a:solidFill>
              <a:ln w="38100" cap="flat" cmpd="sng" algn="ctr">
                <a:solidFill>
                  <a:srgbClr val="C0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65" name="Straight Arrow Connector 64"/>
              <p:cNvCxnSpPr/>
              <p:nvPr/>
            </p:nvCxnSpPr>
            <p:spPr bwMode="auto">
              <a:xfrm>
                <a:off x="3830093" y="3785022"/>
                <a:ext cx="4633" cy="525249"/>
              </a:xfrm>
              <a:prstGeom prst="straightConnector1">
                <a:avLst/>
              </a:prstGeom>
              <a:solidFill>
                <a:schemeClr val="accent1"/>
              </a:solidFill>
              <a:ln w="38100" cap="flat" cmpd="sng" algn="ctr">
                <a:solidFill>
                  <a:srgbClr val="C00000"/>
                </a:solidFill>
                <a:prstDash val="sysDash"/>
                <a:round/>
                <a:headEnd type="none" w="med" len="med"/>
                <a:tailEnd type="triangle"/>
              </a:ln>
              <a:effectLst>
                <a:outerShdw blurRad="50800" dist="38100" dir="2700000" algn="tl" rotWithShape="0">
                  <a:prstClr val="black">
                    <a:alpha val="40000"/>
                  </a:prstClr>
                </a:outerShdw>
              </a:effectLst>
            </p:spPr>
          </p:cxnSp>
          <p:sp>
            <p:nvSpPr>
              <p:cNvPr id="66" name="TextBox 65"/>
              <p:cNvSpPr txBox="1"/>
              <p:nvPr/>
            </p:nvSpPr>
            <p:spPr>
              <a:xfrm>
                <a:off x="4572000" y="2230894"/>
                <a:ext cx="1191005" cy="211453"/>
              </a:xfrm>
              <a:prstGeom prst="rect">
                <a:avLst/>
              </a:prstGeom>
              <a:solidFill>
                <a:schemeClr val="bg1"/>
              </a:solidFill>
            </p:spPr>
            <p:txBody>
              <a:bodyPr wrap="square" tIns="0" bIns="0" rtlCol="0" anchor="ctr">
                <a:spAutoFit/>
              </a:bodyPr>
              <a:lstStyle/>
              <a:p>
                <a:pPr algn="ctr"/>
                <a:r>
                  <a:rPr lang="en-US" dirty="0" smtClean="0"/>
                  <a:t>components</a:t>
                </a:r>
                <a:endParaRPr lang="en-US" dirty="0"/>
              </a:p>
            </p:txBody>
          </p:sp>
          <p:sp>
            <p:nvSpPr>
              <p:cNvPr id="67" name="TextBox 66"/>
              <p:cNvSpPr txBox="1"/>
              <p:nvPr/>
            </p:nvSpPr>
            <p:spPr>
              <a:xfrm>
                <a:off x="4818194" y="3762883"/>
                <a:ext cx="944811" cy="213184"/>
              </a:xfrm>
              <a:prstGeom prst="rect">
                <a:avLst/>
              </a:prstGeom>
              <a:solidFill>
                <a:schemeClr val="bg1"/>
              </a:solidFill>
            </p:spPr>
            <p:txBody>
              <a:bodyPr wrap="square" tIns="0" bIns="0" rtlCol="0" anchor="ctr">
                <a:spAutoFit/>
              </a:bodyPr>
              <a:lstStyle/>
              <a:p>
                <a:pPr algn="ctr"/>
                <a:r>
                  <a:rPr lang="en-US" dirty="0" smtClean="0"/>
                  <a:t>process</a:t>
                </a:r>
                <a:endParaRPr lang="en-US" dirty="0"/>
              </a:p>
            </p:txBody>
          </p:sp>
        </p:grpSp>
        <p:sp>
          <p:nvSpPr>
            <p:cNvPr id="69" name="TextBox 68"/>
            <p:cNvSpPr txBox="1"/>
            <p:nvPr/>
          </p:nvSpPr>
          <p:spPr>
            <a:xfrm>
              <a:off x="914400" y="3326114"/>
              <a:ext cx="1234242" cy="213184"/>
            </a:xfrm>
            <a:prstGeom prst="rect">
              <a:avLst/>
            </a:prstGeom>
            <a:solidFill>
              <a:schemeClr val="bg1"/>
            </a:solidFill>
          </p:spPr>
          <p:txBody>
            <a:bodyPr wrap="square" tIns="0" bIns="0" rtlCol="0" anchor="ctr">
              <a:spAutoFit/>
            </a:bodyPr>
            <a:lstStyle/>
            <a:p>
              <a:pPr algn="ctr"/>
              <a:r>
                <a:rPr lang="en-US" smtClean="0"/>
                <a:t>goes to</a:t>
              </a:r>
              <a:endParaRPr lang="en-US" dirty="0"/>
            </a:p>
          </p:txBody>
        </p:sp>
        <p:cxnSp>
          <p:nvCxnSpPr>
            <p:cNvPr id="71" name="Elbow Connector 70"/>
            <p:cNvCxnSpPr>
              <a:stCxn id="2" idx="3"/>
              <a:endCxn id="8" idx="0"/>
            </p:cNvCxnSpPr>
            <p:nvPr/>
          </p:nvCxnSpPr>
          <p:spPr bwMode="auto">
            <a:xfrm>
              <a:off x="2286001" y="2477258"/>
              <a:ext cx="1267837" cy="696921"/>
            </a:xfrm>
            <a:prstGeom prst="bentConnector2">
              <a:avLst/>
            </a:prstGeom>
            <a:solidFill>
              <a:schemeClr val="accent1"/>
            </a:solidFill>
            <a:ln w="38100" cap="flat" cmpd="sng" algn="ctr">
              <a:solidFill>
                <a:srgbClr val="C00000"/>
              </a:solidFill>
              <a:prstDash val="solid"/>
              <a:round/>
              <a:headEnd type="none" w="med" len="med"/>
              <a:tailEnd type="triangle"/>
            </a:ln>
            <a:effectLst>
              <a:outerShdw blurRad="50800" dist="38100" dir="2700000" algn="tl" rotWithShape="0">
                <a:prstClr val="black">
                  <a:alpha val="40000"/>
                </a:prstClr>
              </a:outerShdw>
            </a:effectLst>
          </p:spPr>
        </p:cxnSp>
        <p:sp>
          <p:nvSpPr>
            <p:cNvPr id="73" name="TextBox 72"/>
            <p:cNvSpPr txBox="1"/>
            <p:nvPr/>
          </p:nvSpPr>
          <p:spPr>
            <a:xfrm>
              <a:off x="2971800" y="2619544"/>
              <a:ext cx="1234242" cy="213184"/>
            </a:xfrm>
            <a:prstGeom prst="rect">
              <a:avLst/>
            </a:prstGeom>
            <a:solidFill>
              <a:schemeClr val="bg1"/>
            </a:solidFill>
          </p:spPr>
          <p:txBody>
            <a:bodyPr wrap="square" tIns="0" bIns="0" rtlCol="0" anchor="ctr">
              <a:spAutoFit/>
            </a:bodyPr>
            <a:lstStyle/>
            <a:p>
              <a:pPr algn="ctr"/>
              <a:r>
                <a:rPr lang="en-US" smtClean="0"/>
                <a:t>overview</a:t>
              </a:r>
              <a:endParaRPr lang="en-US" dirty="0"/>
            </a:p>
          </p:txBody>
        </p:sp>
      </p:grpSp>
      <p:sp>
        <p:nvSpPr>
          <p:cNvPr id="44" name="Content Placeholder 2"/>
          <p:cNvSpPr>
            <a:spLocks noGrp="1"/>
          </p:cNvSpPr>
          <p:nvPr>
            <p:ph idx="1"/>
          </p:nvPr>
        </p:nvSpPr>
        <p:spPr>
          <a:xfrm>
            <a:off x="391527" y="202766"/>
            <a:ext cx="8153400" cy="1219200"/>
          </a:xfrm>
        </p:spPr>
        <p:txBody>
          <a:bodyPr>
            <a:normAutofit fontScale="92500" lnSpcReduction="10000"/>
          </a:bodyPr>
          <a:lstStyle/>
          <a:p>
            <a:pPr marL="0" lvl="1" indent="0" eaLnBrk="0" hangingPunct="0">
              <a:spcBef>
                <a:spcPct val="30000"/>
              </a:spcBef>
              <a:buClrTx/>
              <a:buSzTx/>
              <a:buNone/>
              <a:defRPr/>
            </a:pPr>
            <a:r>
              <a:rPr lang="en-US" sz="2800" dirty="0"/>
              <a:t>Course elements (activities, assessments, etc.) follow a consistent structure/routine throughout the course.</a:t>
            </a:r>
          </a:p>
        </p:txBody>
      </p:sp>
    </p:spTree>
    <p:extLst>
      <p:ext uri="{BB962C8B-B14F-4D97-AF65-F5344CB8AC3E}">
        <p14:creationId xmlns:p14="http://schemas.microsoft.com/office/powerpoint/2010/main" val="3951664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42294" y="1295400"/>
            <a:ext cx="2781906" cy="4037679"/>
            <a:chOff x="60438" y="1295400"/>
            <a:chExt cx="2781906" cy="4037679"/>
          </a:xfrm>
        </p:grpSpPr>
        <p:pic>
          <p:nvPicPr>
            <p:cNvPr id="5" name="Picture 4" title="&quot;&quo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438" y="2153025"/>
              <a:ext cx="2202284" cy="1559989"/>
            </a:xfrm>
            <a:prstGeom prst="rect">
              <a:avLst/>
            </a:prstGeom>
          </p:spPr>
        </p:pic>
        <p:sp>
          <p:nvSpPr>
            <p:cNvPr id="8" name="Rectangle 7"/>
            <p:cNvSpPr/>
            <p:nvPr/>
          </p:nvSpPr>
          <p:spPr>
            <a:xfrm>
              <a:off x="60438" y="3788037"/>
              <a:ext cx="2739733" cy="1545042"/>
            </a:xfrm>
            <a:prstGeom prst="rect">
              <a:avLst/>
            </a:prstGeom>
          </p:spPr>
          <p:txBody>
            <a:bodyPr wrap="square">
              <a:spAutoFit/>
            </a:bodyPr>
            <a:lstStyle/>
            <a:p>
              <a:r>
                <a:rPr lang="en-US" b="1" dirty="0"/>
                <a:t>Engagement</a:t>
              </a:r>
            </a:p>
            <a:p>
              <a:r>
                <a:rPr lang="en-US" dirty="0"/>
                <a:t>For purposeful, motivated learners, stimulate interest and motivation for learning.</a:t>
              </a:r>
            </a:p>
          </p:txBody>
        </p:sp>
        <p:sp>
          <p:nvSpPr>
            <p:cNvPr id="11" name="Rectangle 10"/>
            <p:cNvSpPr/>
            <p:nvPr/>
          </p:nvSpPr>
          <p:spPr>
            <a:xfrm>
              <a:off x="79872" y="1295400"/>
              <a:ext cx="2762472" cy="400110"/>
            </a:xfrm>
            <a:prstGeom prst="rect">
              <a:avLst/>
            </a:prstGeom>
            <a:effectLst/>
          </p:spPr>
          <p:txBody>
            <a:bodyPr wrap="square">
              <a:spAutoFit/>
            </a:bodyPr>
            <a:lstStyle/>
            <a:p>
              <a:r>
                <a:rPr lang="en-US" sz="2000" b="1" dirty="0" smtClean="0">
                  <a:solidFill>
                    <a:srgbClr val="4BB56A"/>
                  </a:solidFill>
                </a:rPr>
                <a:t>Affective networks:</a:t>
              </a:r>
              <a:endParaRPr lang="en-US" sz="2000" dirty="0">
                <a:solidFill>
                  <a:srgbClr val="4BB56A"/>
                </a:solidFill>
              </a:endParaRPr>
            </a:p>
          </p:txBody>
        </p:sp>
        <p:sp>
          <p:nvSpPr>
            <p:cNvPr id="12" name="Rectangle 11"/>
            <p:cNvSpPr/>
            <p:nvPr/>
          </p:nvSpPr>
          <p:spPr>
            <a:xfrm>
              <a:off x="66808" y="1673877"/>
              <a:ext cx="2469464" cy="461665"/>
            </a:xfrm>
            <a:prstGeom prst="rect">
              <a:avLst/>
            </a:prstGeom>
          </p:spPr>
          <p:txBody>
            <a:bodyPr wrap="square">
              <a:spAutoFit/>
            </a:bodyPr>
            <a:lstStyle/>
            <a:p>
              <a:r>
                <a:rPr lang="en-US" sz="2000" b="1" dirty="0" smtClean="0"/>
                <a:t>The </a:t>
              </a:r>
              <a:r>
                <a:rPr lang="en-US" sz="2400" b="1" dirty="0" smtClean="0">
                  <a:solidFill>
                    <a:srgbClr val="4BB56A"/>
                  </a:solidFill>
                </a:rPr>
                <a:t>Why</a:t>
              </a:r>
              <a:r>
                <a:rPr lang="en-US" sz="2000" b="1" dirty="0" smtClean="0"/>
                <a:t> of Learning</a:t>
              </a:r>
              <a:endParaRPr lang="en-US" sz="2000" dirty="0"/>
            </a:p>
          </p:txBody>
        </p:sp>
      </p:grpSp>
      <p:grpSp>
        <p:nvGrpSpPr>
          <p:cNvPr id="21" name="Group 20"/>
          <p:cNvGrpSpPr/>
          <p:nvPr/>
        </p:nvGrpSpPr>
        <p:grpSpPr>
          <a:xfrm>
            <a:off x="3251681" y="1295400"/>
            <a:ext cx="2920519" cy="3963433"/>
            <a:chOff x="2985317" y="1295400"/>
            <a:chExt cx="2953070" cy="3963433"/>
          </a:xfrm>
        </p:grpSpPr>
        <p:pic>
          <p:nvPicPr>
            <p:cNvPr id="6" name="Picture 5" title="&quot;&quot;"/>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7149" y="2237495"/>
              <a:ext cx="2393885" cy="1475519"/>
            </a:xfrm>
            <a:prstGeom prst="rect">
              <a:avLst/>
            </a:prstGeom>
          </p:spPr>
        </p:pic>
        <p:sp>
          <p:nvSpPr>
            <p:cNvPr id="9" name="Rectangle 8"/>
            <p:cNvSpPr/>
            <p:nvPr/>
          </p:nvSpPr>
          <p:spPr>
            <a:xfrm>
              <a:off x="2985318" y="3781505"/>
              <a:ext cx="2637017" cy="1477328"/>
            </a:xfrm>
            <a:prstGeom prst="rect">
              <a:avLst/>
            </a:prstGeom>
          </p:spPr>
          <p:txBody>
            <a:bodyPr wrap="square">
              <a:spAutoFit/>
            </a:bodyPr>
            <a:lstStyle/>
            <a:p>
              <a:r>
                <a:rPr lang="en-US" b="1" dirty="0"/>
                <a:t>Representation</a:t>
              </a:r>
            </a:p>
            <a:p>
              <a:r>
                <a:rPr lang="en-US" dirty="0"/>
                <a:t>For resourceful, knowledgeable learners, present information and content in different ways.</a:t>
              </a:r>
            </a:p>
          </p:txBody>
        </p:sp>
        <p:sp>
          <p:nvSpPr>
            <p:cNvPr id="13" name="Rectangle 12"/>
            <p:cNvSpPr/>
            <p:nvPr/>
          </p:nvSpPr>
          <p:spPr>
            <a:xfrm>
              <a:off x="2985317" y="1295400"/>
              <a:ext cx="2953070" cy="418449"/>
            </a:xfrm>
            <a:prstGeom prst="rect">
              <a:avLst/>
            </a:prstGeom>
            <a:effectLst/>
          </p:spPr>
          <p:txBody>
            <a:bodyPr wrap="square">
              <a:spAutoFit/>
            </a:bodyPr>
            <a:lstStyle/>
            <a:p>
              <a:r>
                <a:rPr lang="en-US" sz="2000" b="1" dirty="0" smtClean="0">
                  <a:solidFill>
                    <a:srgbClr val="9C88B6"/>
                  </a:solidFill>
                </a:rPr>
                <a:t>Recognition networks:</a:t>
              </a:r>
              <a:endParaRPr lang="en-US" sz="2000" dirty="0">
                <a:solidFill>
                  <a:srgbClr val="9C88B6"/>
                </a:solidFill>
              </a:endParaRPr>
            </a:p>
          </p:txBody>
        </p:sp>
        <p:sp>
          <p:nvSpPr>
            <p:cNvPr id="14" name="Rectangle 13"/>
            <p:cNvSpPr/>
            <p:nvPr/>
          </p:nvSpPr>
          <p:spPr>
            <a:xfrm>
              <a:off x="2985318" y="1673877"/>
              <a:ext cx="2637017" cy="461665"/>
            </a:xfrm>
            <a:prstGeom prst="rect">
              <a:avLst/>
            </a:prstGeom>
          </p:spPr>
          <p:txBody>
            <a:bodyPr wrap="square">
              <a:spAutoFit/>
            </a:bodyPr>
            <a:lstStyle/>
            <a:p>
              <a:r>
                <a:rPr lang="en-US" sz="2000" b="1" dirty="0" smtClean="0"/>
                <a:t>The </a:t>
              </a:r>
              <a:r>
                <a:rPr lang="en-US" sz="2400" b="1" dirty="0" smtClean="0">
                  <a:solidFill>
                    <a:srgbClr val="9C88B6"/>
                  </a:solidFill>
                </a:rPr>
                <a:t>What</a:t>
              </a:r>
              <a:r>
                <a:rPr lang="en-US" sz="2000" b="1" dirty="0" smtClean="0">
                  <a:solidFill>
                    <a:srgbClr val="4BB56A"/>
                  </a:solidFill>
                </a:rPr>
                <a:t> </a:t>
              </a:r>
              <a:r>
                <a:rPr lang="en-US" sz="2000" b="1" dirty="0" smtClean="0"/>
                <a:t>of Learning</a:t>
              </a:r>
              <a:endParaRPr lang="en-US" sz="2000" dirty="0"/>
            </a:p>
          </p:txBody>
        </p:sp>
      </p:grpSp>
      <p:grpSp>
        <p:nvGrpSpPr>
          <p:cNvPr id="20" name="Group 19"/>
          <p:cNvGrpSpPr/>
          <p:nvPr/>
        </p:nvGrpSpPr>
        <p:grpSpPr>
          <a:xfrm>
            <a:off x="6042971" y="1295400"/>
            <a:ext cx="2948629" cy="4038600"/>
            <a:chOff x="6042971" y="1295400"/>
            <a:chExt cx="2948629" cy="4038600"/>
          </a:xfrm>
        </p:grpSpPr>
        <p:pic>
          <p:nvPicPr>
            <p:cNvPr id="7" name="Picture 6" title="&quot;&quot;"/>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42971" y="2172019"/>
              <a:ext cx="2311088" cy="1521999"/>
            </a:xfrm>
            <a:prstGeom prst="rect">
              <a:avLst/>
            </a:prstGeom>
          </p:spPr>
        </p:pic>
        <p:sp>
          <p:nvSpPr>
            <p:cNvPr id="10" name="Rectangle 9"/>
            <p:cNvSpPr/>
            <p:nvPr/>
          </p:nvSpPr>
          <p:spPr>
            <a:xfrm>
              <a:off x="6042971" y="3788958"/>
              <a:ext cx="2948629" cy="1545042"/>
            </a:xfrm>
            <a:prstGeom prst="rect">
              <a:avLst/>
            </a:prstGeom>
          </p:spPr>
          <p:txBody>
            <a:bodyPr wrap="square">
              <a:spAutoFit/>
            </a:bodyPr>
            <a:lstStyle/>
            <a:p>
              <a:r>
                <a:rPr lang="en-US" b="1" dirty="0"/>
                <a:t>Action &amp; Expression</a:t>
              </a:r>
            </a:p>
            <a:p>
              <a:r>
                <a:rPr lang="en-US" dirty="0"/>
                <a:t>For strategic, goal-directed learners, differentiate the ways that students can express what they know.</a:t>
              </a:r>
            </a:p>
          </p:txBody>
        </p:sp>
        <p:sp>
          <p:nvSpPr>
            <p:cNvPr id="15" name="Rectangle 14"/>
            <p:cNvSpPr/>
            <p:nvPr/>
          </p:nvSpPr>
          <p:spPr>
            <a:xfrm>
              <a:off x="6069742" y="1295400"/>
              <a:ext cx="2762472" cy="418449"/>
            </a:xfrm>
            <a:prstGeom prst="rect">
              <a:avLst/>
            </a:prstGeom>
            <a:effectLst/>
          </p:spPr>
          <p:txBody>
            <a:bodyPr wrap="square">
              <a:spAutoFit/>
            </a:bodyPr>
            <a:lstStyle/>
            <a:p>
              <a:r>
                <a:rPr lang="en-US" sz="2000" b="1" dirty="0" smtClean="0">
                  <a:solidFill>
                    <a:srgbClr val="66C2E9"/>
                  </a:solidFill>
                </a:rPr>
                <a:t>Strategic networks:</a:t>
              </a:r>
              <a:endParaRPr lang="en-US" sz="2000" dirty="0">
                <a:solidFill>
                  <a:srgbClr val="66C2E9"/>
                </a:solidFill>
              </a:endParaRPr>
            </a:p>
          </p:txBody>
        </p:sp>
        <p:sp>
          <p:nvSpPr>
            <p:cNvPr id="16" name="Rectangle 15"/>
            <p:cNvSpPr/>
            <p:nvPr/>
          </p:nvSpPr>
          <p:spPr>
            <a:xfrm>
              <a:off x="6069742" y="1673877"/>
              <a:ext cx="2506910" cy="461665"/>
            </a:xfrm>
            <a:prstGeom prst="rect">
              <a:avLst/>
            </a:prstGeom>
          </p:spPr>
          <p:txBody>
            <a:bodyPr wrap="square">
              <a:spAutoFit/>
            </a:bodyPr>
            <a:lstStyle/>
            <a:p>
              <a:r>
                <a:rPr lang="en-US" sz="2000" b="1" dirty="0" smtClean="0"/>
                <a:t>The</a:t>
              </a:r>
              <a:r>
                <a:rPr lang="en-US" sz="2400" b="1" dirty="0" smtClean="0"/>
                <a:t> </a:t>
              </a:r>
              <a:r>
                <a:rPr lang="en-US" sz="2400" b="1" dirty="0" smtClean="0">
                  <a:solidFill>
                    <a:srgbClr val="66C2E9"/>
                  </a:solidFill>
                </a:rPr>
                <a:t>How</a:t>
              </a:r>
              <a:r>
                <a:rPr lang="en-US" sz="2400" b="1" dirty="0" smtClean="0">
                  <a:solidFill>
                    <a:srgbClr val="4BB56A"/>
                  </a:solidFill>
                </a:rPr>
                <a:t> </a:t>
              </a:r>
              <a:r>
                <a:rPr lang="en-US" sz="2000" b="1" dirty="0" smtClean="0"/>
                <a:t>of Learning</a:t>
              </a:r>
              <a:endParaRPr lang="en-US" sz="2000" dirty="0"/>
            </a:p>
          </p:txBody>
        </p:sp>
      </p:grpSp>
      <p:sp>
        <p:nvSpPr>
          <p:cNvPr id="3" name="Title 2"/>
          <p:cNvSpPr>
            <a:spLocks noGrp="1"/>
          </p:cNvSpPr>
          <p:nvPr>
            <p:ph type="title"/>
          </p:nvPr>
        </p:nvSpPr>
        <p:spPr>
          <a:xfrm>
            <a:off x="381000" y="5354100"/>
            <a:ext cx="8451214" cy="665700"/>
          </a:xfrm>
        </p:spPr>
        <p:txBody>
          <a:bodyPr/>
          <a:lstStyle/>
          <a:p>
            <a:r>
              <a:rPr lang="en-US" sz="2800" smtClean="0"/>
              <a:t>Universal Design for Learning (UDL)</a:t>
            </a:r>
            <a:endParaRPr lang="en-US" sz="2800" dirty="0"/>
          </a:p>
        </p:txBody>
      </p:sp>
      <p:sp>
        <p:nvSpPr>
          <p:cNvPr id="23" name="Content Placeholder 2"/>
          <p:cNvSpPr>
            <a:spLocks noGrp="1"/>
          </p:cNvSpPr>
          <p:nvPr>
            <p:ph idx="1"/>
          </p:nvPr>
        </p:nvSpPr>
        <p:spPr>
          <a:xfrm>
            <a:off x="391204" y="264409"/>
            <a:ext cx="8153400" cy="938549"/>
          </a:xfrm>
        </p:spPr>
        <p:txBody>
          <a:bodyPr>
            <a:normAutofit/>
          </a:bodyPr>
          <a:lstStyle/>
          <a:p>
            <a:pPr marL="0" indent="0">
              <a:buNone/>
            </a:pPr>
            <a:r>
              <a:rPr lang="en-US" smtClean="0"/>
              <a:t>Student </a:t>
            </a:r>
            <a:r>
              <a:rPr lang="en-US" dirty="0"/>
              <a:t>activities are varied and take into account different learning styles.</a:t>
            </a:r>
          </a:p>
        </p:txBody>
      </p:sp>
    </p:spTree>
    <p:extLst>
      <p:ext uri="{BB962C8B-B14F-4D97-AF65-F5344CB8AC3E}">
        <p14:creationId xmlns:p14="http://schemas.microsoft.com/office/powerpoint/2010/main" val="1286109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365" y="381000"/>
            <a:ext cx="8153400" cy="1219200"/>
          </a:xfrm>
        </p:spPr>
        <p:txBody>
          <a:bodyPr>
            <a:normAutofit/>
          </a:bodyPr>
          <a:lstStyle/>
          <a:p>
            <a:pPr marL="457200" lvl="1" indent="0">
              <a:buNone/>
            </a:pPr>
            <a:r>
              <a:rPr lang="en-US" sz="2800" dirty="0" smtClean="0"/>
              <a:t>Students </a:t>
            </a:r>
            <a:r>
              <a:rPr lang="en-US" sz="2800" dirty="0"/>
              <a:t>have adequate time </a:t>
            </a:r>
            <a:r>
              <a:rPr lang="en-US" sz="2800" dirty="0" smtClean="0"/>
              <a:t>to </a:t>
            </a:r>
            <a:r>
              <a:rPr lang="en-US" sz="2800" dirty="0"/>
              <a:t>complete activities </a:t>
            </a:r>
            <a:r>
              <a:rPr lang="en-US" sz="2800" dirty="0" smtClean="0"/>
              <a:t>and </a:t>
            </a:r>
            <a:r>
              <a:rPr lang="en-US" sz="2800" dirty="0"/>
              <a:t>assessments</a:t>
            </a:r>
            <a:r>
              <a:rPr lang="en-US" sz="2800" dirty="0" smtClean="0"/>
              <a:t>.</a:t>
            </a:r>
          </a:p>
          <a:p>
            <a:pPr marL="457200" lvl="1" indent="0">
              <a:buNone/>
            </a:pPr>
            <a:endParaRPr lang="en-US" sz="2800" dirty="0"/>
          </a:p>
        </p:txBody>
      </p:sp>
      <p:sp>
        <p:nvSpPr>
          <p:cNvPr id="4" name="Rectangle 3"/>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 name="Picture 1" descr="A screenshot of the web-based Rice University’s Course Workload Estimator" title="Rice University’s Course Workload Estimato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0184" y="1371600"/>
            <a:ext cx="7617581" cy="5105400"/>
          </a:xfrm>
          <a:prstGeom prst="rect">
            <a:avLst/>
          </a:prstGeom>
          <a:ln>
            <a:solidFill>
              <a:schemeClr val="bg1">
                <a:lumMod val="75000"/>
              </a:schemeClr>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692064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CELTTheme">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AFE"/>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ELTTheme" id="{41785A8A-529B-CB4E-BE58-613C16FF390C}" vid="{B1A316B1-4173-444A-ADA0-013332D1C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14475</TotalTime>
  <Words>2674</Words>
  <Application>Microsoft Macintosh PowerPoint</Application>
  <PresentationFormat>On-screen Show (4:3)</PresentationFormat>
  <Paragraphs>354</Paragraphs>
  <Slides>48</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Calibri</vt:lpstr>
      <vt:lpstr>Geneva</vt:lpstr>
      <vt:lpstr>Times</vt:lpstr>
      <vt:lpstr>Univers 55 Roman</vt:lpstr>
      <vt:lpstr>Univers 65 Bold</vt:lpstr>
      <vt:lpstr>Univers 67 CondensedBold</vt:lpstr>
      <vt:lpstr>Verdana</vt:lpstr>
      <vt:lpstr>Wingdings</vt:lpstr>
      <vt:lpstr>Wingdings 2</vt:lpstr>
      <vt:lpstr>Arial</vt:lpstr>
      <vt:lpstr>CELTTheme</vt:lpstr>
      <vt:lpstr>10 Tips for Creating Accessible Course Content</vt:lpstr>
      <vt:lpstr>Presentation Overview</vt:lpstr>
      <vt:lpstr>PowerPoint Presentation</vt:lpstr>
      <vt:lpstr>Questions to Inform Course Design</vt:lpstr>
      <vt:lpstr>10 Tips</vt:lpstr>
      <vt:lpstr>Tip 1:  Take time to Plan an Online Teaching-Learning Strategy</vt:lpstr>
      <vt:lpstr>PowerPoint Presentation</vt:lpstr>
      <vt:lpstr>Universal Design for Learning (UDL)</vt:lpstr>
      <vt:lpstr>PowerPoint Presentation</vt:lpstr>
      <vt:lpstr>PowerPoint Presentation</vt:lpstr>
      <vt:lpstr>Tip 2:  Use Constructive Course Alignment</vt:lpstr>
      <vt:lpstr>Constructive Alignment</vt:lpstr>
      <vt:lpstr>Connecting Outcomes to Assignments</vt:lpstr>
      <vt:lpstr>What course goals, skills, concepts (if any) may be an obstacle for students with:</vt:lpstr>
      <vt:lpstr>Tip 3:  Develop Assessments &amp; Evaluations to Support Course Learning Outcomes</vt:lpstr>
      <vt:lpstr>Assessment and Evaluation</vt:lpstr>
      <vt:lpstr>Tip 4:  Use the Quality Matters Framework </vt:lpstr>
      <vt:lpstr>What is  Quality Matters?</vt:lpstr>
      <vt:lpstr>How does Quality Matters help?</vt:lpstr>
      <vt:lpstr>Quality Matters  Standard 8: Accessibility and Usability</vt:lpstr>
      <vt:lpstr>Quality Matters at Iowa State</vt:lpstr>
      <vt:lpstr>PowerPoint Presentation</vt:lpstr>
      <vt:lpstr>Example: Not formatted with headings</vt:lpstr>
      <vt:lpstr>Examples: Properly formatted headings</vt:lpstr>
      <vt:lpstr>PowerPoint Presentation</vt:lpstr>
      <vt:lpstr>Example: Alt Text for Image of Flowers (depends on context)</vt:lpstr>
      <vt:lpstr>PowerPoint Presentation</vt:lpstr>
      <vt:lpstr>Example: Not accessible  - Color Coding </vt:lpstr>
      <vt:lpstr>Example: Accessible Color Coding  (Coding with descriptive words)</vt:lpstr>
      <vt:lpstr>PowerPoint Presentation</vt:lpstr>
      <vt:lpstr>Not accessible Insufficient Contrast</vt:lpstr>
      <vt:lpstr>Hint: Use a Color Analyzer</vt:lpstr>
      <vt:lpstr>PowerPoint Presentation</vt:lpstr>
      <vt:lpstr>Examples of Hyperlinks</vt:lpstr>
      <vt:lpstr>PowerPoint Presentation</vt:lpstr>
      <vt:lpstr>PowerPoint Presentation</vt:lpstr>
      <vt:lpstr>Example: A Syllabus Overview</vt:lpstr>
      <vt:lpstr>PowerPoint Presentation</vt:lpstr>
      <vt:lpstr>Scaffold for Success</vt:lpstr>
      <vt:lpstr>Scaffold for Success</vt:lpstr>
      <vt:lpstr>PowerPoint Presentation</vt:lpstr>
      <vt:lpstr>http://digitalaccess.iastate.edu/</vt:lpstr>
      <vt:lpstr>What Questions Do You Have? </vt:lpstr>
      <vt:lpstr>This presentation adapted from:</vt:lpstr>
      <vt:lpstr>This presentation adapted from:</vt:lpstr>
      <vt:lpstr>Tools cited:</vt:lpstr>
      <vt:lpstr>Photo Credits with Links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Matters in Education</dc:title>
  <dc:subject>Conducting accessible web conferencing sessions</dc:subject>
  <dc:creator>Janet Sylvia</dc:creator>
  <cp:keywords>section 508, accessible wimba and collaborate, handouts, images, hyperlinks, audio, interactivity</cp:keywords>
  <cp:lastModifiedBy>Bestler, Laura L [CELT]</cp:lastModifiedBy>
  <cp:revision>2297</cp:revision>
  <cp:lastPrinted>2016-10-11T19:10:13Z</cp:lastPrinted>
  <dcterms:created xsi:type="dcterms:W3CDTF">2013-03-05T19:05:23Z</dcterms:created>
  <dcterms:modified xsi:type="dcterms:W3CDTF">2016-10-12T21:21:15Z</dcterms:modified>
</cp:coreProperties>
</file>