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1"/>
  </p:notesMasterIdLst>
  <p:sldIdLst>
    <p:sldId id="278" r:id="rId2"/>
    <p:sldId id="276" r:id="rId3"/>
    <p:sldId id="277" r:id="rId4"/>
    <p:sldId id="265" r:id="rId5"/>
    <p:sldId id="266" r:id="rId6"/>
    <p:sldId id="267" r:id="rId7"/>
    <p:sldId id="268" r:id="rId8"/>
    <p:sldId id="274" r:id="rId9"/>
    <p:sldId id="269" r:id="rId10"/>
    <p:sldId id="270" r:id="rId11"/>
    <p:sldId id="271" r:id="rId12"/>
    <p:sldId id="272" r:id="rId13"/>
    <p:sldId id="257" r:id="rId14"/>
    <p:sldId id="258" r:id="rId15"/>
    <p:sldId id="259" r:id="rId16"/>
    <p:sldId id="260" r:id="rId17"/>
    <p:sldId id="261" r:id="rId18"/>
    <p:sldId id="262" r:id="rId19"/>
    <p:sldId id="26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able of Contents" id="{CA8E48B1-AAB5-B446-8903-A1E50BB53250}">
          <p14:sldIdLst>
            <p14:sldId id="278"/>
            <p14:sldId id="276"/>
            <p14:sldId id="277"/>
          </p14:sldIdLst>
        </p14:section>
        <p14:section name="What is a Disability?" id="{D4889B84-0B7E-EA49-AC8D-225F33987166}">
          <p14:sldIdLst>
            <p14:sldId id="265"/>
            <p14:sldId id="266"/>
            <p14:sldId id="267"/>
            <p14:sldId id="268"/>
          </p14:sldIdLst>
        </p14:section>
        <p14:section name="Universal Design" id="{FBDE66F8-B0ED-1B4C-BBAD-80E17EC9C922}">
          <p14:sldIdLst>
            <p14:sldId id="274"/>
          </p14:sldIdLst>
        </p14:section>
        <p14:section name="Legal" id="{37388622-63D2-5A43-BD1B-843520DD4C75}">
          <p14:sldIdLst>
            <p14:sldId id="269"/>
            <p14:sldId id="270"/>
            <p14:sldId id="271"/>
            <p14:sldId id="272"/>
          </p14:sldIdLst>
        </p14:section>
        <p14:section name="Digital Accessibility" id="{5E93558E-6A26-1D40-A690-558F055602D7}">
          <p14:sldIdLst>
            <p14:sldId id="257"/>
            <p14:sldId id="258"/>
            <p14:sldId id="259"/>
            <p14:sldId id="260"/>
            <p14:sldId id="261"/>
            <p14:sldId id="262"/>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3"/>
    <p:restoredTop sz="86378"/>
  </p:normalViewPr>
  <p:slideViewPr>
    <p:cSldViewPr snapToGrid="0" snapToObjects="1">
      <p:cViewPr varScale="1">
        <p:scale>
          <a:sx n="104" d="100"/>
          <a:sy n="104" d="100"/>
        </p:scale>
        <p:origin x="232" y="78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1" Type="http://schemas.openxmlformats.org/officeDocument/2006/relationships/slide" Target="slides/slide14.xml"/><Relationship Id="rId12" Type="http://schemas.openxmlformats.org/officeDocument/2006/relationships/slide" Target="slides/slide15.xml"/><Relationship Id="rId13" Type="http://schemas.openxmlformats.org/officeDocument/2006/relationships/slide" Target="slides/slide16.xml"/><Relationship Id="rId14" Type="http://schemas.openxmlformats.org/officeDocument/2006/relationships/slide" Target="slides/slide17.xml"/><Relationship Id="rId15" Type="http://schemas.openxmlformats.org/officeDocument/2006/relationships/slide" Target="slides/slide18.xml"/><Relationship Id="rId16" Type="http://schemas.openxmlformats.org/officeDocument/2006/relationships/slide" Target="slides/slide19.xml"/><Relationship Id="rId1" Type="http://schemas.openxmlformats.org/officeDocument/2006/relationships/slide" Target="slides/slide4.xml"/><Relationship Id="rId2" Type="http://schemas.openxmlformats.org/officeDocument/2006/relationships/slide" Target="slides/slide5.xml"/><Relationship Id="rId3" Type="http://schemas.openxmlformats.org/officeDocument/2006/relationships/slide" Target="slides/slide6.xml"/><Relationship Id="rId4" Type="http://schemas.openxmlformats.org/officeDocument/2006/relationships/slide" Target="slides/slide7.xml"/><Relationship Id="rId5" Type="http://schemas.openxmlformats.org/officeDocument/2006/relationships/slide" Target="slides/slide8.xml"/><Relationship Id="rId6" Type="http://schemas.openxmlformats.org/officeDocument/2006/relationships/slide" Target="slides/slide9.xml"/><Relationship Id="rId7" Type="http://schemas.openxmlformats.org/officeDocument/2006/relationships/slide" Target="slides/slide10.xml"/><Relationship Id="rId8" Type="http://schemas.openxmlformats.org/officeDocument/2006/relationships/slide" Target="slides/slide11.xml"/><Relationship Id="rId9" Type="http://schemas.openxmlformats.org/officeDocument/2006/relationships/slide" Target="slides/slide12.xml"/><Relationship Id="rId10"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87DC4-4118-3245-925D-BF714E742CF5}" type="datetimeFigureOut">
              <a:rPr lang="en-US" smtClean="0"/>
              <a:t>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A2C49-384E-1C4F-B8FC-34F4C0B5C0AC}" type="slidenum">
              <a:rPr lang="en-US" smtClean="0"/>
              <a:t>‹#›</a:t>
            </a:fld>
            <a:endParaRPr lang="en-US"/>
          </a:p>
        </p:txBody>
      </p:sp>
    </p:spTree>
    <p:extLst>
      <p:ext uri="{BB962C8B-B14F-4D97-AF65-F5344CB8AC3E}">
        <p14:creationId xmlns:p14="http://schemas.microsoft.com/office/powerpoint/2010/main" val="1234192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AA2C49-384E-1C4F-B8FC-34F4C0B5C0AC}" type="slidenum">
              <a:rPr lang="en-US" smtClean="0"/>
              <a:t>2</a:t>
            </a:fld>
            <a:endParaRPr lang="en-US"/>
          </a:p>
        </p:txBody>
      </p:sp>
    </p:spTree>
    <p:extLst>
      <p:ext uri="{BB962C8B-B14F-4D97-AF65-F5344CB8AC3E}">
        <p14:creationId xmlns:p14="http://schemas.microsoft.com/office/powerpoint/2010/main" val="2051964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world wide web consortium, the organization that sets web standards established by the creator of html, Tim Berners-Lee, established the Web Accessibility Initiative in 1997 to move toward universal accessibility.  The idea was that the web was the technology that would democratize the world and allow everybody (no matter their background, age, level of ability, etc.) access to information and resources like no medium had ever before.  The Web Accessibility Initiative (WAI) eventually developed a set of guidelines for web development that have already undergone one revision to respond to new technologies.  But before we go over these more in depth… lets look at the reasons why we should care about all this…</a:t>
            </a:r>
            <a:endParaRPr lang="en-US" dirty="0"/>
          </a:p>
        </p:txBody>
      </p:sp>
      <p:sp>
        <p:nvSpPr>
          <p:cNvPr id="4" name="Slide Number Placeholder 3"/>
          <p:cNvSpPr>
            <a:spLocks noGrp="1"/>
          </p:cNvSpPr>
          <p:nvPr>
            <p:ph type="sldNum" sz="quarter" idx="10"/>
          </p:nvPr>
        </p:nvSpPr>
        <p:spPr/>
        <p:txBody>
          <a:bodyPr/>
          <a:lstStyle/>
          <a:p>
            <a:fld id="{A8B2DA2C-80F0-4444-AF8C-612A03F98D36}" type="slidenum">
              <a:rPr lang="en-US" smtClean="0"/>
              <a:t>15</a:t>
            </a:fld>
            <a:endParaRPr lang="en-US"/>
          </a:p>
        </p:txBody>
      </p:sp>
    </p:spTree>
    <p:extLst>
      <p:ext uri="{BB962C8B-B14F-4D97-AF65-F5344CB8AC3E}">
        <p14:creationId xmlns:p14="http://schemas.microsoft.com/office/powerpoint/2010/main" val="1900864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a:t>
            </a:r>
            <a:r>
              <a:rPr lang="en-US" baseline="0" dirty="0" smtClean="0"/>
              <a:t>of you may be too young to remember the movie Blade Runner.  If you watched it in Netflix any time after 2014 you would have for sure be able to use closed captioning.  It was not always that way.</a:t>
            </a:r>
          </a:p>
          <a:p>
            <a:r>
              <a:rPr lang="en-US" baseline="0" dirty="0" smtClean="0"/>
              <a:t>The ability for users to turn captions on in Netflix comes as the result of a settlement between Netflix and the National Association of the Deaf under the Americans with Disabilities Act. NAD members claimed that the internet was a </a:t>
            </a:r>
            <a:r>
              <a:rPr lang="en-US" b="1" baseline="0" dirty="0" smtClean="0"/>
              <a:t>place of public accommodation </a:t>
            </a:r>
            <a:r>
              <a:rPr lang="en-US" baseline="0" dirty="0" smtClean="0"/>
              <a:t>and close captioning was needed for </a:t>
            </a:r>
            <a:r>
              <a:rPr lang="en-US" b="1" baseline="0" dirty="0" smtClean="0"/>
              <a:t>equal access </a:t>
            </a:r>
            <a:r>
              <a:rPr lang="en-US" baseline="0" dirty="0" smtClean="0"/>
              <a:t>to the deaf and hard of hearing.  They settled and as a result Netflix has captions now on all their movies.</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There are at least two federal laws that deal with the rights of persons with disabilities, the Rehabilitation Act of 1973 and the Americans with Disabilities Act (ADA). At the state level, we have the Iowa Civil Rights Act that also deals with equality of rights for persons with disabilities.  Tested in the courts, the settlements and decisions in at least 30 cases in higher education and others have established that online content should be provided in a way that offers equal access to persons with disabilities.  What does that ultimately mean?  We will go over the guidelines these settlements have provided in a few minutes… in the meantime, let’s look at the beneficial byproducts of accessibility.</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you adopt methods that address accessibility guidelines, it</a:t>
            </a:r>
            <a:r>
              <a:rPr lang="en-US" sz="1200" kern="1200" baseline="0" dirty="0" smtClean="0">
                <a:solidFill>
                  <a:schemeClr val="tx1"/>
                </a:solidFill>
                <a:latin typeface="+mn-lt"/>
                <a:ea typeface="+mn-ea"/>
                <a:cs typeface="+mn-cs"/>
              </a:rPr>
              <a:t> is highly p</a:t>
            </a:r>
            <a:r>
              <a:rPr lang="en-US" sz="1200" kern="1200" dirty="0" smtClean="0">
                <a:solidFill>
                  <a:schemeClr val="tx1"/>
                </a:solidFill>
                <a:latin typeface="+mn-lt"/>
                <a:ea typeface="+mn-ea"/>
                <a:cs typeface="+mn-cs"/>
              </a:rPr>
              <a:t>robable</a:t>
            </a:r>
            <a:r>
              <a:rPr lang="en-US" sz="1200" kern="1200" baseline="0" dirty="0" smtClean="0">
                <a:solidFill>
                  <a:schemeClr val="tx1"/>
                </a:solidFill>
                <a:latin typeface="+mn-lt"/>
                <a:ea typeface="+mn-ea"/>
                <a:cs typeface="+mn-cs"/>
              </a:rPr>
              <a:t> that you will have an</a:t>
            </a:r>
            <a:r>
              <a:rPr lang="en-US" sz="1200" kern="1200" dirty="0" smtClean="0">
                <a:solidFill>
                  <a:schemeClr val="tx1"/>
                </a:solidFill>
                <a:latin typeface="+mn-lt"/>
                <a:ea typeface="+mn-ea"/>
                <a:cs typeface="+mn-cs"/>
              </a:rPr>
              <a:t> initial increase</a:t>
            </a:r>
            <a:r>
              <a:rPr lang="en-US" sz="1200" kern="1200" baseline="0" dirty="0" smtClean="0">
                <a:solidFill>
                  <a:schemeClr val="tx1"/>
                </a:solidFill>
                <a:latin typeface="+mn-lt"/>
                <a:ea typeface="+mn-ea"/>
                <a:cs typeface="+mn-cs"/>
              </a:rPr>
              <a:t> in</a:t>
            </a:r>
            <a:r>
              <a:rPr lang="en-US" sz="1200" kern="1200" dirty="0" smtClean="0">
                <a:solidFill>
                  <a:schemeClr val="tx1"/>
                </a:solidFill>
                <a:latin typeface="+mn-lt"/>
                <a:ea typeface="+mn-ea"/>
                <a:cs typeface="+mn-cs"/>
              </a:rPr>
              <a:t> time for development but eventually</a:t>
            </a:r>
            <a:r>
              <a:rPr lang="en-US" sz="1200" kern="1200" baseline="0" dirty="0" smtClean="0">
                <a:solidFill>
                  <a:schemeClr val="tx1"/>
                </a:solidFill>
                <a:latin typeface="+mn-lt"/>
                <a:ea typeface="+mn-ea"/>
                <a:cs typeface="+mn-cs"/>
              </a:rPr>
              <a:t> this</a:t>
            </a:r>
            <a:r>
              <a:rPr lang="en-US" sz="1200" kern="1200" dirty="0" smtClean="0">
                <a:solidFill>
                  <a:schemeClr val="tx1"/>
                </a:solidFill>
                <a:latin typeface="+mn-lt"/>
                <a:ea typeface="+mn-ea"/>
                <a:cs typeface="+mn-cs"/>
              </a:rPr>
              <a:t> benefits the development cycle</a:t>
            </a:r>
            <a:r>
              <a:rPr lang="en-US" sz="1200" kern="1200" baseline="0" dirty="0" smtClean="0">
                <a:solidFill>
                  <a:schemeClr val="tx1"/>
                </a:solidFill>
                <a:latin typeface="+mn-lt"/>
                <a:ea typeface="+mn-ea"/>
                <a:cs typeface="+mn-cs"/>
              </a:rPr>
              <a:t>.  Among others, accessibility measures have been proven to</a:t>
            </a:r>
            <a:r>
              <a:rPr lang="en-US" sz="1200" kern="1200" dirty="0" smtClean="0">
                <a:solidFill>
                  <a:schemeClr val="tx1"/>
                </a:solidFill>
                <a:latin typeface="+mn-lt"/>
                <a:ea typeface="+mn-ea"/>
                <a:cs typeface="+mn-cs"/>
              </a:rPr>
              <a:t> reduce server load</a:t>
            </a:r>
            <a:r>
              <a:rPr lang="en-US" sz="1200" kern="1200" baseline="0" dirty="0" smtClean="0">
                <a:solidFill>
                  <a:schemeClr val="tx1"/>
                </a:solidFill>
                <a:latin typeface="+mn-lt"/>
                <a:ea typeface="+mn-ea"/>
                <a:cs typeface="+mn-cs"/>
              </a:rPr>
              <a:t>.  But also… having your site appropriately coded following the guidelines developed by WAI results in increased readiness – new browsers and technologies that require semantic data may be more readily adopted with code that includes accessibility-related tags, the W3C also indicates your appropriate labeling and coding with accessibility in mind increases use and findability through SEO.  Google likes the semantic data that code that follows guidelines provides.  And as you see here, measures to address accessibility evidently increase good will and decrease the possibility of legal costs among others.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W3C, in their case for accessibility makes a poignant</a:t>
            </a:r>
            <a:r>
              <a:rPr lang="en-US" sz="1200" kern="1200" baseline="0" dirty="0" smtClean="0">
                <a:solidFill>
                  <a:schemeClr val="tx1"/>
                </a:solidFill>
                <a:latin typeface="+mn-lt"/>
                <a:ea typeface="+mn-ea"/>
                <a:cs typeface="+mn-cs"/>
              </a:rPr>
              <a:t> remark and I quote: </a:t>
            </a:r>
            <a:r>
              <a:rPr lang="en-US" sz="1200" b="1" kern="1200" dirty="0" smtClean="0">
                <a:solidFill>
                  <a:schemeClr val="tx1"/>
                </a:solidFill>
                <a:latin typeface="+mn-lt"/>
                <a:ea typeface="+mn-ea"/>
                <a:cs typeface="+mn-cs"/>
              </a:rPr>
              <a:t>Google is the ultimate disabled user</a:t>
            </a:r>
            <a:r>
              <a:rPr lang="en-US" sz="1200" kern="1200" dirty="0" smtClean="0">
                <a:solidFill>
                  <a:schemeClr val="tx1"/>
                </a:solidFill>
                <a:latin typeface="+mn-lt"/>
                <a:ea typeface="+mn-ea"/>
                <a:cs typeface="+mn-cs"/>
              </a:rPr>
              <a:t>: It doesn’t see, it doesn’t hear, and it can’t use a mouse. Yet, along with the other search engines and the social web platforms powered by algorithms, it will increasingly function as your eyes and your ears in the search for relevant information. Making an institution’s web content accessible to all users will soon be a mere prerequisite to becoming findable in the overflowing stream of data, and ultimately visible on the web.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And finally, one</a:t>
            </a:r>
            <a:r>
              <a:rPr lang="en-US" sz="1200" kern="1200" baseline="0" dirty="0" smtClean="0">
                <a:solidFill>
                  <a:schemeClr val="tx1"/>
                </a:solidFill>
                <a:latin typeface="+mn-lt"/>
                <a:ea typeface="+mn-ea"/>
                <a:cs typeface="+mn-cs"/>
              </a:rPr>
              <a:t> another reason we want to address accessibility… </a:t>
            </a:r>
            <a:endParaRPr lang="en-US" sz="1200" kern="1200" dirty="0" smtClean="0">
              <a:solidFill>
                <a:schemeClr val="tx1"/>
              </a:solidFill>
              <a:latin typeface="+mn-lt"/>
              <a:ea typeface="+mn-ea"/>
              <a:cs typeface="+mn-cs"/>
            </a:endParaRPr>
          </a:p>
          <a:p>
            <a:endParaRPr lang="en-US" dirty="0" smtClean="0"/>
          </a:p>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6745FC9-DB1C-45C4-8D84-D140873FC692}" type="slidenum">
              <a:rPr lang="en-US" smtClean="0"/>
              <a:t>16</a:t>
            </a:fld>
            <a:endParaRPr lang="en-US"/>
          </a:p>
        </p:txBody>
      </p:sp>
    </p:spTree>
    <p:extLst>
      <p:ext uri="{BB962C8B-B14F-4D97-AF65-F5344CB8AC3E}">
        <p14:creationId xmlns:p14="http://schemas.microsoft.com/office/powerpoint/2010/main" val="1537070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requirements that have become the de facto standard for addressin</a:t>
            </a:r>
            <a:r>
              <a:rPr lang="en-US" baseline="0" dirty="0" smtClean="0"/>
              <a:t>g web (or digital) accessibility are the Web Content Accessibility Guidelines in their most recent version, number 2.0.  </a:t>
            </a:r>
            <a:r>
              <a:rPr lang="en-US" dirty="0" smtClean="0"/>
              <a:t>If</a:t>
            </a:r>
            <a:r>
              <a:rPr lang="en-US" baseline="0" dirty="0" smtClean="0"/>
              <a:t> you search the web for resources, you will find an enormous amount of websites that deal with these requirements in a number of different ways.  We propose that you look at…</a:t>
            </a:r>
            <a:endParaRPr lang="en-US" dirty="0"/>
          </a:p>
        </p:txBody>
      </p:sp>
      <p:sp>
        <p:nvSpPr>
          <p:cNvPr id="4" name="Slide Number Placeholder 3"/>
          <p:cNvSpPr>
            <a:spLocks noGrp="1"/>
          </p:cNvSpPr>
          <p:nvPr>
            <p:ph type="sldNum" sz="quarter" idx="10"/>
          </p:nvPr>
        </p:nvSpPr>
        <p:spPr/>
        <p:txBody>
          <a:bodyPr/>
          <a:lstStyle/>
          <a:p>
            <a:fld id="{66745FC9-DB1C-45C4-8D84-D140873FC692}" type="slidenum">
              <a:rPr lang="en-US" smtClean="0"/>
              <a:t>18</a:t>
            </a:fld>
            <a:endParaRPr lang="en-US"/>
          </a:p>
        </p:txBody>
      </p:sp>
    </p:spTree>
    <p:extLst>
      <p:ext uri="{BB962C8B-B14F-4D97-AF65-F5344CB8AC3E}">
        <p14:creationId xmlns:p14="http://schemas.microsoft.com/office/powerpoint/2010/main" val="580155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20BF2AD-AEAC-45B7-9761-8471FA4541B2}" type="slidenum">
              <a:rPr lang="en-US" smtClean="0"/>
              <a:pPr/>
              <a:t>5</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a:t>The Laws:  Sections 504 and 508 of the Rehabilitation Act of 1973</a:t>
            </a:r>
          </a:p>
          <a:p>
            <a:pPr eaLnBrk="1" hangingPunct="1"/>
            <a:r>
              <a:rPr lang="en-US"/>
              <a:t>American with Disabilities Act 1990:  No otherwise qualified individual with disabilities in the United States shall solely by reason of his or her disability, be excluded from the participation in, be denied the benefits of, or be subjected to discrimination under any program or activity receiving Federal financial assistance.</a:t>
            </a:r>
          </a:p>
        </p:txBody>
      </p:sp>
    </p:spTree>
    <p:extLst>
      <p:ext uri="{BB962C8B-B14F-4D97-AF65-F5344CB8AC3E}">
        <p14:creationId xmlns:p14="http://schemas.microsoft.com/office/powerpoint/2010/main" val="1359117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C3A8BB0-5878-463C-90A5-E006CF49CFBE}" type="slidenum">
              <a:rPr lang="en-US"/>
              <a:pPr>
                <a:defRPr/>
              </a:pPr>
              <a:t>6</a:t>
            </a:fld>
            <a:endParaRPr lang="en-US"/>
          </a:p>
        </p:txBody>
      </p:sp>
    </p:spTree>
    <p:extLst>
      <p:ext uri="{BB962C8B-B14F-4D97-AF65-F5344CB8AC3E}">
        <p14:creationId xmlns:p14="http://schemas.microsoft.com/office/powerpoint/2010/main" val="690608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AA2974-C59F-4CCD-A4B5-8111F6A81E90}" type="slidenum">
              <a:rPr lang="en-US" smtClean="0"/>
              <a:t>9</a:t>
            </a:fld>
            <a:endParaRPr lang="en-US" dirty="0"/>
          </a:p>
        </p:txBody>
      </p:sp>
    </p:spTree>
    <p:extLst>
      <p:ext uri="{BB962C8B-B14F-4D97-AF65-F5344CB8AC3E}">
        <p14:creationId xmlns:p14="http://schemas.microsoft.com/office/powerpoint/2010/main" val="1539504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AA2974-C59F-4CCD-A4B5-8111F6A81E90}" type="slidenum">
              <a:rPr lang="en-US" smtClean="0"/>
              <a:t>10</a:t>
            </a:fld>
            <a:endParaRPr lang="en-US" dirty="0"/>
          </a:p>
        </p:txBody>
      </p:sp>
    </p:spTree>
    <p:extLst>
      <p:ext uri="{BB962C8B-B14F-4D97-AF65-F5344CB8AC3E}">
        <p14:creationId xmlns:p14="http://schemas.microsoft.com/office/powerpoint/2010/main" val="641793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AA2974-C59F-4CCD-A4B5-8111F6A81E90}" type="slidenum">
              <a:rPr lang="en-US" smtClean="0"/>
              <a:t>11</a:t>
            </a:fld>
            <a:endParaRPr lang="en-US" dirty="0"/>
          </a:p>
        </p:txBody>
      </p:sp>
    </p:spTree>
    <p:extLst>
      <p:ext uri="{BB962C8B-B14F-4D97-AF65-F5344CB8AC3E}">
        <p14:creationId xmlns:p14="http://schemas.microsoft.com/office/powerpoint/2010/main" val="303921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AA2974-C59F-4CCD-A4B5-8111F6A81E90}" type="slidenum">
              <a:rPr lang="en-US" smtClean="0"/>
              <a:t>12</a:t>
            </a:fld>
            <a:endParaRPr lang="en-US" dirty="0"/>
          </a:p>
        </p:txBody>
      </p:sp>
    </p:spTree>
    <p:extLst>
      <p:ext uri="{BB962C8B-B14F-4D97-AF65-F5344CB8AC3E}">
        <p14:creationId xmlns:p14="http://schemas.microsoft.com/office/powerpoint/2010/main" val="563658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 in sheet</a:t>
            </a:r>
            <a:endParaRPr lang="en-US" dirty="0"/>
          </a:p>
        </p:txBody>
      </p:sp>
      <p:sp>
        <p:nvSpPr>
          <p:cNvPr id="4" name="Slide Number Placeholder 3"/>
          <p:cNvSpPr>
            <a:spLocks noGrp="1"/>
          </p:cNvSpPr>
          <p:nvPr>
            <p:ph type="sldNum" sz="quarter" idx="10"/>
          </p:nvPr>
        </p:nvSpPr>
        <p:spPr/>
        <p:txBody>
          <a:bodyPr/>
          <a:lstStyle/>
          <a:p>
            <a:fld id="{66745FC9-DB1C-45C4-8D84-D140873FC692}" type="slidenum">
              <a:rPr lang="en-US" smtClean="0"/>
              <a:t>13</a:t>
            </a:fld>
            <a:endParaRPr lang="en-US"/>
          </a:p>
        </p:txBody>
      </p:sp>
    </p:spTree>
    <p:extLst>
      <p:ext uri="{BB962C8B-B14F-4D97-AF65-F5344CB8AC3E}">
        <p14:creationId xmlns:p14="http://schemas.microsoft.com/office/powerpoint/2010/main" val="1647851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the first thing that comes to mind when you hear the word accessibility?</a:t>
            </a:r>
          </a:p>
          <a:p>
            <a:r>
              <a:rPr lang="en-US" baseline="0" dirty="0" smtClean="0"/>
              <a:t>Many associate accessibility with ramps and curb cuts which were, in fact, created as part of a movement toward universal design in the field of architecture.</a:t>
            </a:r>
            <a:endParaRPr lang="en-US" dirty="0"/>
          </a:p>
        </p:txBody>
      </p:sp>
      <p:sp>
        <p:nvSpPr>
          <p:cNvPr id="4" name="Slide Number Placeholder 3"/>
          <p:cNvSpPr>
            <a:spLocks noGrp="1"/>
          </p:cNvSpPr>
          <p:nvPr>
            <p:ph type="sldNum" sz="quarter" idx="10"/>
          </p:nvPr>
        </p:nvSpPr>
        <p:spPr/>
        <p:txBody>
          <a:bodyPr/>
          <a:lstStyle/>
          <a:p>
            <a:fld id="{66745FC9-DB1C-45C4-8D84-D140873FC692}" type="slidenum">
              <a:rPr lang="en-US" smtClean="0"/>
              <a:t>14</a:t>
            </a:fld>
            <a:endParaRPr lang="en-US"/>
          </a:p>
        </p:txBody>
      </p:sp>
    </p:spTree>
    <p:extLst>
      <p:ext uri="{BB962C8B-B14F-4D97-AF65-F5344CB8AC3E}">
        <p14:creationId xmlns:p14="http://schemas.microsoft.com/office/powerpoint/2010/main" val="1064435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9/19/16</a:t>
            </a:r>
            <a:endParaRPr lang="en-US"/>
          </a:p>
        </p:txBody>
      </p:sp>
      <p:sp>
        <p:nvSpPr>
          <p:cNvPr id="5" name="Footer Placeholder 4"/>
          <p:cNvSpPr>
            <a:spLocks noGrp="1"/>
          </p:cNvSpPr>
          <p:nvPr>
            <p:ph type="ftr" sz="quarter" idx="11"/>
          </p:nvPr>
        </p:nvSpPr>
        <p:spPr/>
        <p:txBody>
          <a:bodyPr/>
          <a:lstStyle/>
          <a:p>
            <a:r>
              <a:rPr lang="en-US" smtClean="0"/>
              <a:t>Accessibility at ISU: The "What" and "Why" of Accessibility</a:t>
            </a:r>
            <a:endParaRPr lang="en-US"/>
          </a:p>
        </p:txBody>
      </p:sp>
      <p:sp>
        <p:nvSpPr>
          <p:cNvPr id="6" name="Slide Number Placeholder 5"/>
          <p:cNvSpPr>
            <a:spLocks noGrp="1"/>
          </p:cNvSpPr>
          <p:nvPr>
            <p:ph type="sldNum" sz="quarter" idx="12"/>
          </p:nvPr>
        </p:nvSpPr>
        <p:spPr/>
        <p:txBody>
          <a:bodyPr/>
          <a:lstStyle/>
          <a:p>
            <a:fld id="{42937FEA-7D29-434E-8691-E5D7524E2716}" type="slidenum">
              <a:rPr lang="en-US" smtClean="0"/>
              <a:t>‹#›</a:t>
            </a:fld>
            <a:endParaRPr lang="en-US"/>
          </a:p>
        </p:txBody>
      </p:sp>
    </p:spTree>
    <p:extLst>
      <p:ext uri="{BB962C8B-B14F-4D97-AF65-F5344CB8AC3E}">
        <p14:creationId xmlns:p14="http://schemas.microsoft.com/office/powerpoint/2010/main" val="1489617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9/19/16</a:t>
            </a:r>
            <a:endParaRPr lang="en-US"/>
          </a:p>
        </p:txBody>
      </p:sp>
      <p:sp>
        <p:nvSpPr>
          <p:cNvPr id="5" name="Footer Placeholder 4"/>
          <p:cNvSpPr>
            <a:spLocks noGrp="1"/>
          </p:cNvSpPr>
          <p:nvPr>
            <p:ph type="ftr" sz="quarter" idx="11"/>
          </p:nvPr>
        </p:nvSpPr>
        <p:spPr/>
        <p:txBody>
          <a:bodyPr/>
          <a:lstStyle/>
          <a:p>
            <a:r>
              <a:rPr lang="en-US" smtClean="0"/>
              <a:t>Accessibility at ISU: The "What" and "Why" of Accessibility</a:t>
            </a:r>
            <a:endParaRPr lang="en-US"/>
          </a:p>
        </p:txBody>
      </p:sp>
      <p:sp>
        <p:nvSpPr>
          <p:cNvPr id="6" name="Slide Number Placeholder 5"/>
          <p:cNvSpPr>
            <a:spLocks noGrp="1"/>
          </p:cNvSpPr>
          <p:nvPr>
            <p:ph type="sldNum" sz="quarter" idx="12"/>
          </p:nvPr>
        </p:nvSpPr>
        <p:spPr/>
        <p:txBody>
          <a:bodyPr/>
          <a:lstStyle/>
          <a:p>
            <a:fld id="{42937FEA-7D29-434E-8691-E5D7524E2716}" type="slidenum">
              <a:rPr lang="en-US" smtClean="0"/>
              <a:t>‹#›</a:t>
            </a:fld>
            <a:endParaRPr lang="en-US"/>
          </a:p>
        </p:txBody>
      </p:sp>
    </p:spTree>
    <p:extLst>
      <p:ext uri="{BB962C8B-B14F-4D97-AF65-F5344CB8AC3E}">
        <p14:creationId xmlns:p14="http://schemas.microsoft.com/office/powerpoint/2010/main" val="37472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9/19/16</a:t>
            </a:r>
            <a:endParaRPr lang="en-US"/>
          </a:p>
        </p:txBody>
      </p:sp>
      <p:sp>
        <p:nvSpPr>
          <p:cNvPr id="5" name="Footer Placeholder 4"/>
          <p:cNvSpPr>
            <a:spLocks noGrp="1"/>
          </p:cNvSpPr>
          <p:nvPr>
            <p:ph type="ftr" sz="quarter" idx="11"/>
          </p:nvPr>
        </p:nvSpPr>
        <p:spPr/>
        <p:txBody>
          <a:bodyPr/>
          <a:lstStyle/>
          <a:p>
            <a:r>
              <a:rPr lang="en-US" smtClean="0"/>
              <a:t>Accessibility at ISU: The "What" and "Why" of Accessibility</a:t>
            </a:r>
            <a:endParaRPr lang="en-US"/>
          </a:p>
        </p:txBody>
      </p:sp>
      <p:sp>
        <p:nvSpPr>
          <p:cNvPr id="6" name="Slide Number Placeholder 5"/>
          <p:cNvSpPr>
            <a:spLocks noGrp="1"/>
          </p:cNvSpPr>
          <p:nvPr>
            <p:ph type="sldNum" sz="quarter" idx="12"/>
          </p:nvPr>
        </p:nvSpPr>
        <p:spPr/>
        <p:txBody>
          <a:bodyPr/>
          <a:lstStyle/>
          <a:p>
            <a:fld id="{42937FEA-7D29-434E-8691-E5D7524E2716}" type="slidenum">
              <a:rPr lang="en-US" smtClean="0"/>
              <a:t>‹#›</a:t>
            </a:fld>
            <a:endParaRPr lang="en-US"/>
          </a:p>
        </p:txBody>
      </p:sp>
    </p:spTree>
    <p:extLst>
      <p:ext uri="{BB962C8B-B14F-4D97-AF65-F5344CB8AC3E}">
        <p14:creationId xmlns:p14="http://schemas.microsoft.com/office/powerpoint/2010/main" val="1527021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9/19/16</a:t>
            </a:r>
            <a:endParaRPr lang="en-US"/>
          </a:p>
        </p:txBody>
      </p:sp>
      <p:sp>
        <p:nvSpPr>
          <p:cNvPr id="5" name="Footer Placeholder 4"/>
          <p:cNvSpPr>
            <a:spLocks noGrp="1"/>
          </p:cNvSpPr>
          <p:nvPr>
            <p:ph type="ftr" sz="quarter" idx="11"/>
          </p:nvPr>
        </p:nvSpPr>
        <p:spPr/>
        <p:txBody>
          <a:bodyPr/>
          <a:lstStyle/>
          <a:p>
            <a:r>
              <a:rPr lang="en-US" smtClean="0"/>
              <a:t>Accessibility at ISU: The "What" and "Why" of Accessibility</a:t>
            </a:r>
            <a:endParaRPr lang="en-US"/>
          </a:p>
        </p:txBody>
      </p:sp>
      <p:sp>
        <p:nvSpPr>
          <p:cNvPr id="6" name="Slide Number Placeholder 5"/>
          <p:cNvSpPr>
            <a:spLocks noGrp="1"/>
          </p:cNvSpPr>
          <p:nvPr>
            <p:ph type="sldNum" sz="quarter" idx="12"/>
          </p:nvPr>
        </p:nvSpPr>
        <p:spPr/>
        <p:txBody>
          <a:bodyPr/>
          <a:lstStyle/>
          <a:p>
            <a:fld id="{42937FEA-7D29-434E-8691-E5D7524E2716}" type="slidenum">
              <a:rPr lang="en-US" smtClean="0"/>
              <a:t>‹#›</a:t>
            </a:fld>
            <a:endParaRPr lang="en-US"/>
          </a:p>
        </p:txBody>
      </p:sp>
    </p:spTree>
    <p:extLst>
      <p:ext uri="{BB962C8B-B14F-4D97-AF65-F5344CB8AC3E}">
        <p14:creationId xmlns:p14="http://schemas.microsoft.com/office/powerpoint/2010/main" val="635217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9/19/16</a:t>
            </a:r>
            <a:endParaRPr lang="en-US"/>
          </a:p>
        </p:txBody>
      </p:sp>
      <p:sp>
        <p:nvSpPr>
          <p:cNvPr id="5" name="Footer Placeholder 4"/>
          <p:cNvSpPr>
            <a:spLocks noGrp="1"/>
          </p:cNvSpPr>
          <p:nvPr>
            <p:ph type="ftr" sz="quarter" idx="11"/>
          </p:nvPr>
        </p:nvSpPr>
        <p:spPr/>
        <p:txBody>
          <a:bodyPr/>
          <a:lstStyle/>
          <a:p>
            <a:r>
              <a:rPr lang="en-US" smtClean="0"/>
              <a:t>Accessibility at ISU: The "What" and "Why" of Accessibility</a:t>
            </a:r>
            <a:endParaRPr lang="en-US"/>
          </a:p>
        </p:txBody>
      </p:sp>
      <p:sp>
        <p:nvSpPr>
          <p:cNvPr id="6" name="Slide Number Placeholder 5"/>
          <p:cNvSpPr>
            <a:spLocks noGrp="1"/>
          </p:cNvSpPr>
          <p:nvPr>
            <p:ph type="sldNum" sz="quarter" idx="12"/>
          </p:nvPr>
        </p:nvSpPr>
        <p:spPr/>
        <p:txBody>
          <a:bodyPr/>
          <a:lstStyle/>
          <a:p>
            <a:fld id="{42937FEA-7D29-434E-8691-E5D7524E2716}" type="slidenum">
              <a:rPr lang="en-US" smtClean="0"/>
              <a:t>‹#›</a:t>
            </a:fld>
            <a:endParaRPr lang="en-US"/>
          </a:p>
        </p:txBody>
      </p:sp>
    </p:spTree>
    <p:extLst>
      <p:ext uri="{BB962C8B-B14F-4D97-AF65-F5344CB8AC3E}">
        <p14:creationId xmlns:p14="http://schemas.microsoft.com/office/powerpoint/2010/main" val="965128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9/19/16</a:t>
            </a:r>
            <a:endParaRPr lang="en-US"/>
          </a:p>
        </p:txBody>
      </p:sp>
      <p:sp>
        <p:nvSpPr>
          <p:cNvPr id="6" name="Footer Placeholder 5"/>
          <p:cNvSpPr>
            <a:spLocks noGrp="1"/>
          </p:cNvSpPr>
          <p:nvPr>
            <p:ph type="ftr" sz="quarter" idx="11"/>
          </p:nvPr>
        </p:nvSpPr>
        <p:spPr/>
        <p:txBody>
          <a:bodyPr/>
          <a:lstStyle/>
          <a:p>
            <a:r>
              <a:rPr lang="en-US" smtClean="0"/>
              <a:t>Accessibility at ISU: The "What" and "Why" of Accessibility</a:t>
            </a:r>
            <a:endParaRPr lang="en-US"/>
          </a:p>
        </p:txBody>
      </p:sp>
      <p:sp>
        <p:nvSpPr>
          <p:cNvPr id="7" name="Slide Number Placeholder 6"/>
          <p:cNvSpPr>
            <a:spLocks noGrp="1"/>
          </p:cNvSpPr>
          <p:nvPr>
            <p:ph type="sldNum" sz="quarter" idx="12"/>
          </p:nvPr>
        </p:nvSpPr>
        <p:spPr/>
        <p:txBody>
          <a:bodyPr/>
          <a:lstStyle/>
          <a:p>
            <a:fld id="{42937FEA-7D29-434E-8691-E5D7524E2716}" type="slidenum">
              <a:rPr lang="en-US" smtClean="0"/>
              <a:t>‹#›</a:t>
            </a:fld>
            <a:endParaRPr lang="en-US"/>
          </a:p>
        </p:txBody>
      </p:sp>
    </p:spTree>
    <p:extLst>
      <p:ext uri="{BB962C8B-B14F-4D97-AF65-F5344CB8AC3E}">
        <p14:creationId xmlns:p14="http://schemas.microsoft.com/office/powerpoint/2010/main" val="970461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9/19/16</a:t>
            </a:r>
            <a:endParaRPr lang="en-US"/>
          </a:p>
        </p:txBody>
      </p:sp>
      <p:sp>
        <p:nvSpPr>
          <p:cNvPr id="8" name="Footer Placeholder 7"/>
          <p:cNvSpPr>
            <a:spLocks noGrp="1"/>
          </p:cNvSpPr>
          <p:nvPr>
            <p:ph type="ftr" sz="quarter" idx="11"/>
          </p:nvPr>
        </p:nvSpPr>
        <p:spPr/>
        <p:txBody>
          <a:bodyPr/>
          <a:lstStyle/>
          <a:p>
            <a:r>
              <a:rPr lang="en-US" smtClean="0"/>
              <a:t>Accessibility at ISU: The "What" and "Why" of Accessibility</a:t>
            </a:r>
            <a:endParaRPr lang="en-US"/>
          </a:p>
        </p:txBody>
      </p:sp>
      <p:sp>
        <p:nvSpPr>
          <p:cNvPr id="9" name="Slide Number Placeholder 8"/>
          <p:cNvSpPr>
            <a:spLocks noGrp="1"/>
          </p:cNvSpPr>
          <p:nvPr>
            <p:ph type="sldNum" sz="quarter" idx="12"/>
          </p:nvPr>
        </p:nvSpPr>
        <p:spPr/>
        <p:txBody>
          <a:bodyPr/>
          <a:lstStyle/>
          <a:p>
            <a:fld id="{42937FEA-7D29-434E-8691-E5D7524E2716}" type="slidenum">
              <a:rPr lang="en-US" smtClean="0"/>
              <a:t>‹#›</a:t>
            </a:fld>
            <a:endParaRPr lang="en-US"/>
          </a:p>
        </p:txBody>
      </p:sp>
    </p:spTree>
    <p:extLst>
      <p:ext uri="{BB962C8B-B14F-4D97-AF65-F5344CB8AC3E}">
        <p14:creationId xmlns:p14="http://schemas.microsoft.com/office/powerpoint/2010/main" val="409879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9/19/16</a:t>
            </a:r>
            <a:endParaRPr lang="en-US"/>
          </a:p>
        </p:txBody>
      </p:sp>
      <p:sp>
        <p:nvSpPr>
          <p:cNvPr id="4" name="Footer Placeholder 3"/>
          <p:cNvSpPr>
            <a:spLocks noGrp="1"/>
          </p:cNvSpPr>
          <p:nvPr>
            <p:ph type="ftr" sz="quarter" idx="11"/>
          </p:nvPr>
        </p:nvSpPr>
        <p:spPr/>
        <p:txBody>
          <a:bodyPr/>
          <a:lstStyle/>
          <a:p>
            <a:r>
              <a:rPr lang="en-US" smtClean="0"/>
              <a:t>Accessibility at ISU: The "What" and "Why" of Accessibility</a:t>
            </a:r>
            <a:endParaRPr lang="en-US"/>
          </a:p>
        </p:txBody>
      </p:sp>
      <p:sp>
        <p:nvSpPr>
          <p:cNvPr id="5" name="Slide Number Placeholder 4"/>
          <p:cNvSpPr>
            <a:spLocks noGrp="1"/>
          </p:cNvSpPr>
          <p:nvPr>
            <p:ph type="sldNum" sz="quarter" idx="12"/>
          </p:nvPr>
        </p:nvSpPr>
        <p:spPr/>
        <p:txBody>
          <a:bodyPr/>
          <a:lstStyle/>
          <a:p>
            <a:fld id="{42937FEA-7D29-434E-8691-E5D7524E2716}" type="slidenum">
              <a:rPr lang="en-US" smtClean="0"/>
              <a:t>‹#›</a:t>
            </a:fld>
            <a:endParaRPr lang="en-US"/>
          </a:p>
        </p:txBody>
      </p:sp>
    </p:spTree>
    <p:extLst>
      <p:ext uri="{BB962C8B-B14F-4D97-AF65-F5344CB8AC3E}">
        <p14:creationId xmlns:p14="http://schemas.microsoft.com/office/powerpoint/2010/main" val="1864078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9/19/16</a:t>
            </a:r>
            <a:endParaRPr lang="en-US"/>
          </a:p>
        </p:txBody>
      </p:sp>
      <p:sp>
        <p:nvSpPr>
          <p:cNvPr id="3" name="Footer Placeholder 2"/>
          <p:cNvSpPr>
            <a:spLocks noGrp="1"/>
          </p:cNvSpPr>
          <p:nvPr>
            <p:ph type="ftr" sz="quarter" idx="11"/>
          </p:nvPr>
        </p:nvSpPr>
        <p:spPr/>
        <p:txBody>
          <a:bodyPr/>
          <a:lstStyle/>
          <a:p>
            <a:r>
              <a:rPr lang="en-US" smtClean="0"/>
              <a:t>Accessibility at ISU: The "What" and "Why" of Accessibility</a:t>
            </a:r>
            <a:endParaRPr lang="en-US"/>
          </a:p>
        </p:txBody>
      </p:sp>
      <p:sp>
        <p:nvSpPr>
          <p:cNvPr id="4" name="Slide Number Placeholder 3"/>
          <p:cNvSpPr>
            <a:spLocks noGrp="1"/>
          </p:cNvSpPr>
          <p:nvPr>
            <p:ph type="sldNum" sz="quarter" idx="12"/>
          </p:nvPr>
        </p:nvSpPr>
        <p:spPr/>
        <p:txBody>
          <a:bodyPr/>
          <a:lstStyle/>
          <a:p>
            <a:fld id="{42937FEA-7D29-434E-8691-E5D7524E2716}" type="slidenum">
              <a:rPr lang="en-US" smtClean="0"/>
              <a:t>‹#›</a:t>
            </a:fld>
            <a:endParaRPr lang="en-US"/>
          </a:p>
        </p:txBody>
      </p:sp>
    </p:spTree>
    <p:extLst>
      <p:ext uri="{BB962C8B-B14F-4D97-AF65-F5344CB8AC3E}">
        <p14:creationId xmlns:p14="http://schemas.microsoft.com/office/powerpoint/2010/main" val="2079470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9/19/16</a:t>
            </a:r>
            <a:endParaRPr lang="en-US"/>
          </a:p>
        </p:txBody>
      </p:sp>
      <p:sp>
        <p:nvSpPr>
          <p:cNvPr id="6" name="Footer Placeholder 5"/>
          <p:cNvSpPr>
            <a:spLocks noGrp="1"/>
          </p:cNvSpPr>
          <p:nvPr>
            <p:ph type="ftr" sz="quarter" idx="11"/>
          </p:nvPr>
        </p:nvSpPr>
        <p:spPr/>
        <p:txBody>
          <a:bodyPr/>
          <a:lstStyle/>
          <a:p>
            <a:r>
              <a:rPr lang="en-US" smtClean="0"/>
              <a:t>Accessibility at ISU: The "What" and "Why" of Accessibility</a:t>
            </a:r>
            <a:endParaRPr lang="en-US"/>
          </a:p>
        </p:txBody>
      </p:sp>
      <p:sp>
        <p:nvSpPr>
          <p:cNvPr id="7" name="Slide Number Placeholder 6"/>
          <p:cNvSpPr>
            <a:spLocks noGrp="1"/>
          </p:cNvSpPr>
          <p:nvPr>
            <p:ph type="sldNum" sz="quarter" idx="12"/>
          </p:nvPr>
        </p:nvSpPr>
        <p:spPr/>
        <p:txBody>
          <a:bodyPr/>
          <a:lstStyle/>
          <a:p>
            <a:fld id="{42937FEA-7D29-434E-8691-E5D7524E2716}" type="slidenum">
              <a:rPr lang="en-US" smtClean="0"/>
              <a:t>‹#›</a:t>
            </a:fld>
            <a:endParaRPr lang="en-US"/>
          </a:p>
        </p:txBody>
      </p:sp>
    </p:spTree>
    <p:extLst>
      <p:ext uri="{BB962C8B-B14F-4D97-AF65-F5344CB8AC3E}">
        <p14:creationId xmlns:p14="http://schemas.microsoft.com/office/powerpoint/2010/main" val="1505906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9/19/16</a:t>
            </a:r>
            <a:endParaRPr lang="en-US"/>
          </a:p>
        </p:txBody>
      </p:sp>
      <p:sp>
        <p:nvSpPr>
          <p:cNvPr id="6" name="Footer Placeholder 5"/>
          <p:cNvSpPr>
            <a:spLocks noGrp="1"/>
          </p:cNvSpPr>
          <p:nvPr>
            <p:ph type="ftr" sz="quarter" idx="11"/>
          </p:nvPr>
        </p:nvSpPr>
        <p:spPr/>
        <p:txBody>
          <a:bodyPr/>
          <a:lstStyle/>
          <a:p>
            <a:r>
              <a:rPr lang="en-US" smtClean="0"/>
              <a:t>Accessibility at ISU: The "What" and "Why" of Accessibility</a:t>
            </a:r>
            <a:endParaRPr lang="en-US"/>
          </a:p>
        </p:txBody>
      </p:sp>
      <p:sp>
        <p:nvSpPr>
          <p:cNvPr id="7" name="Slide Number Placeholder 6"/>
          <p:cNvSpPr>
            <a:spLocks noGrp="1"/>
          </p:cNvSpPr>
          <p:nvPr>
            <p:ph type="sldNum" sz="quarter" idx="12"/>
          </p:nvPr>
        </p:nvSpPr>
        <p:spPr/>
        <p:txBody>
          <a:bodyPr/>
          <a:lstStyle/>
          <a:p>
            <a:fld id="{42937FEA-7D29-434E-8691-E5D7524E2716}" type="slidenum">
              <a:rPr lang="en-US" smtClean="0"/>
              <a:t>‹#›</a:t>
            </a:fld>
            <a:endParaRPr lang="en-US"/>
          </a:p>
        </p:txBody>
      </p:sp>
    </p:spTree>
    <p:extLst>
      <p:ext uri="{BB962C8B-B14F-4D97-AF65-F5344CB8AC3E}">
        <p14:creationId xmlns:p14="http://schemas.microsoft.com/office/powerpoint/2010/main" val="16700176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9/19/16</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Accessibility at ISU: The "What" and "Why" of Accessibility</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37FEA-7D29-434E-8691-E5D7524E2716}" type="slidenum">
              <a:rPr lang="en-US" smtClean="0"/>
              <a:t>‹#›</a:t>
            </a:fld>
            <a:endParaRPr lang="en-US"/>
          </a:p>
        </p:txBody>
      </p:sp>
    </p:spTree>
    <p:extLst>
      <p:ext uri="{BB962C8B-B14F-4D97-AF65-F5344CB8AC3E}">
        <p14:creationId xmlns:p14="http://schemas.microsoft.com/office/powerpoint/2010/main" val="7128073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slide" Target="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w3.org/WAI/demos/bad/after/home.html" TargetMode="Externa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w3.org/WAI/WCAG20/quickre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digitalaccess.iastate.edu/" TargetMode="External"/><Relationship Id="rId3"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slide" Target="slide4.xml"/><Relationship Id="rId5" Type="http://schemas.openxmlformats.org/officeDocument/2006/relationships/slide" Target="slide8.xml"/><Relationship Id="rId6" Type="http://schemas.openxmlformats.org/officeDocument/2006/relationships/slide" Target="slide9.xml"/><Relationship Id="rId7" Type="http://schemas.openxmlformats.org/officeDocument/2006/relationships/slide" Target="slide15.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slide" Target="slide2.xml"/></Relationships>
</file>

<file path=ppt/slides/_rels/slide9.xml.rels><?xml version="1.0" encoding="UTF-8" standalone="yes"?>
<Relationships xmlns="http://schemas.openxmlformats.org/package/2006/relationships"><Relationship Id="rId11" Type="http://schemas.openxmlformats.org/officeDocument/2006/relationships/image" Target="../media/image11.jpeg"/><Relationship Id="rId12" Type="http://schemas.openxmlformats.org/officeDocument/2006/relationships/image" Target="../media/image12.gif"/><Relationship Id="rId13" Type="http://schemas.openxmlformats.org/officeDocument/2006/relationships/image" Target="../media/image13.png"/><Relationship Id="rId14" Type="http://schemas.openxmlformats.org/officeDocument/2006/relationships/image" Target="../media/image14.jpeg"/><Relationship Id="rId1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 Id="rId4" Type="http://schemas.openxmlformats.org/officeDocument/2006/relationships/image" Target="../media/image4.gif"/><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Accessibility at </a:t>
            </a:r>
            <a:r>
              <a:rPr lang="en-US" dirty="0" smtClean="0"/>
              <a:t>ISU</a:t>
            </a:r>
            <a:endParaRPr lang="en-US" dirty="0"/>
          </a:p>
        </p:txBody>
      </p:sp>
      <p:sp>
        <p:nvSpPr>
          <p:cNvPr id="3" name="Subtitle 2"/>
          <p:cNvSpPr>
            <a:spLocks noGrp="1"/>
          </p:cNvSpPr>
          <p:nvPr>
            <p:ph type="subTitle" idx="1"/>
          </p:nvPr>
        </p:nvSpPr>
        <p:spPr/>
        <p:txBody>
          <a:bodyPr/>
          <a:lstStyle/>
          <a:p>
            <a:r>
              <a:rPr lang="en-US" dirty="0"/>
              <a:t>The “What” and “Why” of </a:t>
            </a:r>
            <a:r>
              <a:rPr lang="en-US" dirty="0" smtClean="0"/>
              <a:t>Accessibility</a:t>
            </a: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69612" y="6050432"/>
            <a:ext cx="1323975" cy="430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372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1" y="1676401"/>
            <a:ext cx="8381999" cy="4473575"/>
          </a:xfrm>
        </p:spPr>
        <p:txBody>
          <a:bodyPr>
            <a:normAutofit/>
          </a:bodyPr>
          <a:lstStyle/>
          <a:p>
            <a:pPr marL="0" lvl="1" indent="0">
              <a:buNone/>
            </a:pPr>
            <a:r>
              <a:rPr lang="en-US" sz="2600" b="1" dirty="0">
                <a:latin typeface="+mj-lt"/>
                <a:cs typeface="Garamond"/>
              </a:rPr>
              <a:t>Relevant Law</a:t>
            </a:r>
          </a:p>
          <a:p>
            <a:pPr marL="342900" lvl="1" indent="-342900">
              <a:buFont typeface="Arial" panose="020B0604020202020204" pitchFamily="34" charset="0"/>
              <a:buChar char="•"/>
            </a:pPr>
            <a:r>
              <a:rPr lang="en-US" sz="2600" dirty="0">
                <a:effectLst>
                  <a:outerShdw blurRad="38100" dist="38100" dir="2700000" algn="tl">
                    <a:srgbClr val="000000">
                      <a:alpha val="43137"/>
                    </a:srgbClr>
                  </a:outerShdw>
                </a:effectLst>
                <a:latin typeface="+mj-lt"/>
                <a:cs typeface="Garamond"/>
              </a:rPr>
              <a:t>In Theory…</a:t>
            </a:r>
          </a:p>
          <a:p>
            <a:pPr marL="742950" lvl="2" indent="-342900"/>
            <a:r>
              <a:rPr lang="en-US" sz="2600" dirty="0">
                <a:latin typeface="+mj-lt"/>
                <a:cs typeface="Garamond"/>
              </a:rPr>
              <a:t>Rehabilitation Act of 1973</a:t>
            </a:r>
          </a:p>
          <a:p>
            <a:pPr marL="742950" lvl="2" indent="-342900"/>
            <a:r>
              <a:rPr lang="en-US" sz="2600" dirty="0">
                <a:latin typeface="+mj-lt"/>
                <a:cs typeface="Garamond"/>
              </a:rPr>
              <a:t>Americans with Disabilities Act </a:t>
            </a:r>
          </a:p>
          <a:p>
            <a:pPr marL="742950" lvl="2" indent="-342900"/>
            <a:r>
              <a:rPr lang="en-US" sz="2600" dirty="0">
                <a:latin typeface="+mj-lt"/>
                <a:cs typeface="Garamond"/>
              </a:rPr>
              <a:t>Iowa Civil Rights Act</a:t>
            </a:r>
          </a:p>
          <a:p>
            <a:pPr marL="342900" lvl="1" indent="-342900">
              <a:spcBef>
                <a:spcPts val="1100"/>
              </a:spcBef>
              <a:buFont typeface="Arial" panose="020B0604020202020204" pitchFamily="34" charset="0"/>
              <a:buChar char="•"/>
            </a:pPr>
            <a:r>
              <a:rPr lang="en-US" sz="2600" dirty="0">
                <a:effectLst>
                  <a:outerShdw blurRad="38100" dist="38100" dir="2700000" algn="tl">
                    <a:srgbClr val="000000">
                      <a:alpha val="43137"/>
                    </a:srgbClr>
                  </a:outerShdw>
                </a:effectLst>
                <a:latin typeface="+mj-lt"/>
                <a:cs typeface="Garamond"/>
              </a:rPr>
              <a:t>In Reality…</a:t>
            </a:r>
          </a:p>
          <a:p>
            <a:pPr marL="742950" lvl="2" indent="-342900"/>
            <a:r>
              <a:rPr lang="en-US" sz="2600" dirty="0">
                <a:latin typeface="+mj-lt"/>
                <a:cs typeface="Garamond"/>
              </a:rPr>
              <a:t>There are no federal or state statutes or regulations governing web accessibility and online content</a:t>
            </a:r>
          </a:p>
          <a:p>
            <a:pPr marL="742950" lvl="2" indent="-342900"/>
            <a:r>
              <a:rPr lang="en-US" sz="2600" dirty="0">
                <a:latin typeface="+mj-lt"/>
                <a:cs typeface="Garamond"/>
              </a:rPr>
              <a:t>There are no published and binding web accessibility standards applicable to institutions of higher learning. </a:t>
            </a:r>
          </a:p>
        </p:txBody>
      </p:sp>
      <p:sp>
        <p:nvSpPr>
          <p:cNvPr id="8" name="Title 1"/>
          <p:cNvSpPr txBox="1">
            <a:spLocks/>
          </p:cNvSpPr>
          <p:nvPr/>
        </p:nvSpPr>
        <p:spPr>
          <a:xfrm>
            <a:off x="1524000" y="381002"/>
            <a:ext cx="9144000" cy="12954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effectLst>
                  <a:outerShdw blurRad="38100" dist="38100" dir="2700000" algn="tl">
                    <a:srgbClr val="000000">
                      <a:alpha val="43137"/>
                    </a:srgbClr>
                  </a:outerShdw>
                </a:effectLst>
                <a:latin typeface="+mn-lt"/>
              </a:rPr>
              <a:t>Accessibility &amp; the Legal Landscape </a:t>
            </a:r>
            <a:br>
              <a:rPr lang="en-US" sz="4000" dirty="0">
                <a:effectLst>
                  <a:outerShdw blurRad="38100" dist="38100" dir="2700000" algn="tl">
                    <a:srgbClr val="000000">
                      <a:alpha val="43137"/>
                    </a:srgbClr>
                  </a:outerShdw>
                </a:effectLst>
                <a:latin typeface="+mn-lt"/>
              </a:rPr>
            </a:br>
            <a:r>
              <a:rPr lang="en-US" sz="4000" dirty="0">
                <a:effectLst>
                  <a:outerShdw blurRad="38100" dist="38100" dir="2700000" algn="tl">
                    <a:srgbClr val="000000">
                      <a:alpha val="43137"/>
                    </a:srgbClr>
                  </a:outerShdw>
                </a:effectLst>
                <a:latin typeface="+mn-lt"/>
              </a:rPr>
              <a:t>in Higher Education </a:t>
            </a:r>
          </a:p>
        </p:txBody>
      </p:sp>
      <p:pic>
        <p:nvPicPr>
          <p:cNvPr id="1026" name="Picture 2" descr="Image result for relevant l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8138" y="1676400"/>
            <a:ext cx="3413759"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9/19/16</a:t>
            </a:r>
            <a:endParaRPr lang="en-US"/>
          </a:p>
        </p:txBody>
      </p:sp>
      <p:sp>
        <p:nvSpPr>
          <p:cNvPr id="5" name="Footer Placeholder 4"/>
          <p:cNvSpPr>
            <a:spLocks noGrp="1"/>
          </p:cNvSpPr>
          <p:nvPr>
            <p:ph type="ftr" sz="quarter" idx="11"/>
          </p:nvPr>
        </p:nvSpPr>
        <p:spPr/>
        <p:txBody>
          <a:bodyPr/>
          <a:lstStyle/>
          <a:p>
            <a:r>
              <a:rPr lang="en-US" smtClean="0"/>
              <a:t>Accessibility at ISU: The "What" and "Why" of Accessibility</a:t>
            </a:r>
            <a:endParaRPr lang="en-US"/>
          </a:p>
        </p:txBody>
      </p:sp>
      <p:sp>
        <p:nvSpPr>
          <p:cNvPr id="7" name="Slide Number Placeholder 6"/>
          <p:cNvSpPr>
            <a:spLocks noGrp="1"/>
          </p:cNvSpPr>
          <p:nvPr>
            <p:ph type="sldNum" sz="quarter" idx="12"/>
          </p:nvPr>
        </p:nvSpPr>
        <p:spPr/>
        <p:txBody>
          <a:bodyPr/>
          <a:lstStyle/>
          <a:p>
            <a:fld id="{42937FEA-7D29-434E-8691-E5D7524E2716}" type="slidenum">
              <a:rPr lang="en-US" smtClean="0"/>
              <a:t>10</a:t>
            </a:fld>
            <a:endParaRPr lang="en-US"/>
          </a:p>
        </p:txBody>
      </p:sp>
    </p:spTree>
    <p:extLst>
      <p:ext uri="{BB962C8B-B14F-4D97-AF65-F5344CB8AC3E}">
        <p14:creationId xmlns:p14="http://schemas.microsoft.com/office/powerpoint/2010/main" val="156666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left)">
                                      <p:cBhvr>
                                        <p:cTn id="13" dur="500"/>
                                        <p:tgtEl>
                                          <p:spTgt spid="3">
                                            <p:txEl>
                                              <p:pRg st="3" end="3"/>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left)">
                                      <p:cBhvr>
                                        <p:cTn id="21" dur="500"/>
                                        <p:tgtEl>
                                          <p:spTgt spid="3">
                                            <p:txEl>
                                              <p:pRg st="5" end="5"/>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left)">
                                      <p:cBhvr>
                                        <p:cTn id="24" dur="500"/>
                                        <p:tgtEl>
                                          <p:spTgt spid="3">
                                            <p:txEl>
                                              <p:pRg st="6" end="6"/>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lessons learn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4037" y="1997955"/>
            <a:ext cx="2353963" cy="182028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955550" y="2160941"/>
            <a:ext cx="4445251" cy="1657297"/>
          </a:xfrm>
        </p:spPr>
        <p:txBody>
          <a:bodyPr>
            <a:normAutofit/>
          </a:bodyPr>
          <a:lstStyle/>
          <a:p>
            <a:pPr marL="0" lvl="1" indent="0">
              <a:buNone/>
            </a:pPr>
            <a:r>
              <a:rPr lang="en-US" u="sng" dirty="0">
                <a:effectLst>
                  <a:outerShdw blurRad="38100" dist="38100" dir="2700000" algn="tl">
                    <a:srgbClr val="000000">
                      <a:alpha val="43137"/>
                    </a:srgbClr>
                  </a:outerShdw>
                </a:effectLst>
                <a:cs typeface="Garamond"/>
              </a:rPr>
              <a:t>Lessons Learned</a:t>
            </a:r>
          </a:p>
          <a:p>
            <a:pPr marL="457200" lvl="1" indent="-457200">
              <a:buFont typeface="+mj-lt"/>
              <a:buAutoNum type="arabicPeriod"/>
            </a:pPr>
            <a:r>
              <a:rPr lang="en-US" dirty="0" smtClean="0">
                <a:effectLst>
                  <a:outerShdw blurRad="38100" dist="38100" dir="2700000" algn="tl">
                    <a:srgbClr val="000000">
                      <a:alpha val="43137"/>
                    </a:srgbClr>
                  </a:outerShdw>
                </a:effectLst>
                <a:cs typeface="Garamond"/>
              </a:rPr>
              <a:t>Accessibility </a:t>
            </a:r>
            <a:r>
              <a:rPr lang="en-US" dirty="0">
                <a:effectLst>
                  <a:outerShdw blurRad="38100" dist="38100" dir="2700000" algn="tl">
                    <a:srgbClr val="000000">
                      <a:alpha val="43137"/>
                    </a:srgbClr>
                  </a:outerShdw>
                </a:effectLst>
                <a:cs typeface="Garamond"/>
              </a:rPr>
              <a:t>Audit  </a:t>
            </a:r>
            <a:r>
              <a:rPr lang="en-US" dirty="0">
                <a:cs typeface="Garamond"/>
              </a:rPr>
              <a:t>- complete audit and develop a corrective action strategy</a:t>
            </a:r>
          </a:p>
          <a:p>
            <a:pPr marL="0" lvl="1" indent="0">
              <a:buNone/>
            </a:pPr>
            <a:endParaRPr lang="en-US" dirty="0">
              <a:latin typeface="Garamond"/>
              <a:cs typeface="Garamond"/>
            </a:endParaRPr>
          </a:p>
          <a:p>
            <a:pPr marL="0" lvl="1" indent="0">
              <a:buNone/>
            </a:pPr>
            <a:endParaRPr lang="en-US" sz="3200" dirty="0">
              <a:effectLst>
                <a:outerShdw blurRad="38100" dist="38100" dir="2700000" algn="tl">
                  <a:srgbClr val="000000">
                    <a:alpha val="43137"/>
                  </a:srgbClr>
                </a:outerShdw>
              </a:effectLst>
              <a:latin typeface="Garamond"/>
              <a:cs typeface="Garamond"/>
            </a:endParaRPr>
          </a:p>
          <a:p>
            <a:pPr marL="0" lvl="1" indent="0">
              <a:buNone/>
            </a:pPr>
            <a:endParaRPr lang="en-US" sz="800" dirty="0">
              <a:effectLst>
                <a:outerShdw blurRad="38100" dist="38100" dir="2700000" algn="tl">
                  <a:srgbClr val="000000">
                    <a:alpha val="43137"/>
                  </a:srgbClr>
                </a:outerShdw>
              </a:effectLst>
              <a:latin typeface="Garamond"/>
              <a:cs typeface="Garamond"/>
            </a:endParaRPr>
          </a:p>
        </p:txBody>
      </p:sp>
      <p:sp>
        <p:nvSpPr>
          <p:cNvPr id="2" name="Rectangle 1"/>
          <p:cNvSpPr/>
          <p:nvPr/>
        </p:nvSpPr>
        <p:spPr>
          <a:xfrm>
            <a:off x="1955549" y="4055948"/>
            <a:ext cx="8267792" cy="1938992"/>
          </a:xfrm>
          <a:prstGeom prst="rect">
            <a:avLst/>
          </a:prstGeom>
        </p:spPr>
        <p:txBody>
          <a:bodyPr wrap="square">
            <a:spAutoFit/>
          </a:bodyPr>
          <a:lstStyle/>
          <a:p>
            <a:pPr marL="514350" lvl="1" indent="-514350">
              <a:buFont typeface="+mj-lt"/>
              <a:buAutoNum type="arabicPeriod" startAt="2"/>
            </a:pPr>
            <a:r>
              <a:rPr lang="en-US" sz="2400" dirty="0" smtClean="0">
                <a:effectLst>
                  <a:outerShdw blurRad="38100" dist="38100" dir="2700000" algn="tl">
                    <a:srgbClr val="000000">
                      <a:alpha val="43137"/>
                    </a:srgbClr>
                  </a:outerShdw>
                </a:effectLst>
                <a:cs typeface="Garamond"/>
              </a:rPr>
              <a:t>Policies </a:t>
            </a:r>
            <a:r>
              <a:rPr lang="en-US" sz="2400" dirty="0">
                <a:effectLst>
                  <a:outerShdw blurRad="38100" dist="38100" dir="2700000" algn="tl">
                    <a:srgbClr val="000000">
                      <a:alpha val="43137"/>
                    </a:srgbClr>
                  </a:outerShdw>
                </a:effectLst>
                <a:cs typeface="Garamond"/>
              </a:rPr>
              <a:t>and Procedures </a:t>
            </a:r>
            <a:r>
              <a:rPr lang="en-US" sz="2400" dirty="0">
                <a:cs typeface="Garamond"/>
              </a:rPr>
              <a:t>- have them, disseminate them, education about them…</a:t>
            </a:r>
          </a:p>
          <a:p>
            <a:pPr marL="228600" lvl="1" indent="-228600">
              <a:buFont typeface="+mj-lt"/>
              <a:buAutoNum type="arabicPeriod" startAt="2"/>
            </a:pPr>
            <a:endParaRPr lang="en-US" sz="2400" dirty="0">
              <a:effectLst>
                <a:outerShdw blurRad="38100" dist="38100" dir="2700000" algn="tl">
                  <a:srgbClr val="000000">
                    <a:alpha val="43137"/>
                  </a:srgbClr>
                </a:outerShdw>
              </a:effectLst>
              <a:cs typeface="Garamond"/>
            </a:endParaRPr>
          </a:p>
          <a:p>
            <a:pPr marL="514350" lvl="1" indent="-514350">
              <a:buFont typeface="+mj-lt"/>
              <a:buAutoNum type="arabicPeriod" startAt="2"/>
            </a:pPr>
            <a:r>
              <a:rPr lang="en-US" sz="2400" dirty="0" smtClean="0">
                <a:effectLst>
                  <a:outerShdw blurRad="38100" dist="38100" dir="2700000" algn="tl">
                    <a:srgbClr val="000000">
                      <a:alpha val="43137"/>
                    </a:srgbClr>
                  </a:outerShdw>
                </a:effectLst>
                <a:cs typeface="Garamond"/>
              </a:rPr>
              <a:t>Dedicated </a:t>
            </a:r>
            <a:r>
              <a:rPr lang="en-US" sz="2400" dirty="0">
                <a:effectLst>
                  <a:outerShdw blurRad="38100" dist="38100" dir="2700000" algn="tl">
                    <a:srgbClr val="000000">
                      <a:alpha val="43137"/>
                    </a:srgbClr>
                  </a:outerShdw>
                </a:effectLst>
                <a:cs typeface="Garamond"/>
              </a:rPr>
              <a:t>Staff </a:t>
            </a:r>
            <a:r>
              <a:rPr lang="en-US" sz="2400" dirty="0">
                <a:cs typeface="Garamond"/>
              </a:rPr>
              <a:t>- need staff with responsibility and authority to monitor accessibility and enforce policies</a:t>
            </a:r>
          </a:p>
        </p:txBody>
      </p:sp>
      <p:sp>
        <p:nvSpPr>
          <p:cNvPr id="9" name="Title 1"/>
          <p:cNvSpPr txBox="1">
            <a:spLocks/>
          </p:cNvSpPr>
          <p:nvPr/>
        </p:nvSpPr>
        <p:spPr>
          <a:xfrm>
            <a:off x="1524000" y="381002"/>
            <a:ext cx="9144000" cy="134961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effectLst>
                  <a:outerShdw blurRad="38100" dist="38100" dir="2700000" algn="tl">
                    <a:srgbClr val="000000">
                      <a:alpha val="43137"/>
                    </a:srgbClr>
                  </a:outerShdw>
                </a:effectLst>
                <a:latin typeface="+mn-lt"/>
              </a:rPr>
              <a:t>Accessibility &amp; the Legal Landscape </a:t>
            </a:r>
            <a:br>
              <a:rPr lang="en-US" sz="4000" dirty="0">
                <a:effectLst>
                  <a:outerShdw blurRad="38100" dist="38100" dir="2700000" algn="tl">
                    <a:srgbClr val="000000">
                      <a:alpha val="43137"/>
                    </a:srgbClr>
                  </a:outerShdw>
                </a:effectLst>
                <a:latin typeface="+mn-lt"/>
              </a:rPr>
            </a:br>
            <a:r>
              <a:rPr lang="en-US" sz="4000" dirty="0">
                <a:effectLst>
                  <a:outerShdw blurRad="38100" dist="38100" dir="2700000" algn="tl">
                    <a:srgbClr val="000000">
                      <a:alpha val="43137"/>
                    </a:srgbClr>
                  </a:outerShdw>
                </a:effectLst>
                <a:latin typeface="+mn-lt"/>
              </a:rPr>
              <a:t>in Higher Education </a:t>
            </a:r>
          </a:p>
        </p:txBody>
      </p:sp>
      <p:sp>
        <p:nvSpPr>
          <p:cNvPr id="5" name="Date Placeholder 4"/>
          <p:cNvSpPr>
            <a:spLocks noGrp="1"/>
          </p:cNvSpPr>
          <p:nvPr>
            <p:ph type="dt" sz="half" idx="10"/>
          </p:nvPr>
        </p:nvSpPr>
        <p:spPr/>
        <p:txBody>
          <a:bodyPr/>
          <a:lstStyle/>
          <a:p>
            <a:r>
              <a:rPr lang="en-US" smtClean="0"/>
              <a:t>9/19/16</a:t>
            </a:r>
            <a:endParaRPr lang="en-US"/>
          </a:p>
        </p:txBody>
      </p:sp>
      <p:sp>
        <p:nvSpPr>
          <p:cNvPr id="6" name="Footer Placeholder 5"/>
          <p:cNvSpPr>
            <a:spLocks noGrp="1"/>
          </p:cNvSpPr>
          <p:nvPr>
            <p:ph type="ftr" sz="quarter" idx="11"/>
          </p:nvPr>
        </p:nvSpPr>
        <p:spPr/>
        <p:txBody>
          <a:bodyPr/>
          <a:lstStyle/>
          <a:p>
            <a:r>
              <a:rPr lang="en-US" smtClean="0"/>
              <a:t>Accessibility at ISU: The "What" and "Why" of Accessibility</a:t>
            </a:r>
            <a:endParaRPr lang="en-US"/>
          </a:p>
        </p:txBody>
      </p:sp>
      <p:sp>
        <p:nvSpPr>
          <p:cNvPr id="7" name="Slide Number Placeholder 6"/>
          <p:cNvSpPr>
            <a:spLocks noGrp="1"/>
          </p:cNvSpPr>
          <p:nvPr>
            <p:ph type="sldNum" sz="quarter" idx="12"/>
          </p:nvPr>
        </p:nvSpPr>
        <p:spPr/>
        <p:txBody>
          <a:bodyPr/>
          <a:lstStyle/>
          <a:p>
            <a:fld id="{42937FEA-7D29-434E-8691-E5D7524E2716}" type="slidenum">
              <a:rPr lang="en-US" smtClean="0"/>
              <a:t>11</a:t>
            </a:fld>
            <a:endParaRPr lang="en-US"/>
          </a:p>
        </p:txBody>
      </p:sp>
    </p:spTree>
    <p:extLst>
      <p:ext uri="{BB962C8B-B14F-4D97-AF65-F5344CB8AC3E}">
        <p14:creationId xmlns:p14="http://schemas.microsoft.com/office/powerpoint/2010/main" val="196197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1901230"/>
            <a:ext cx="8267792" cy="3785652"/>
          </a:xfrm>
          <a:prstGeom prst="rect">
            <a:avLst/>
          </a:prstGeom>
        </p:spPr>
        <p:txBody>
          <a:bodyPr wrap="square">
            <a:spAutoFit/>
          </a:bodyPr>
          <a:lstStyle/>
          <a:p>
            <a:pPr marL="0" lvl="1"/>
            <a:r>
              <a:rPr lang="en-US" sz="2400" u="sng" dirty="0">
                <a:effectLst>
                  <a:outerShdw blurRad="38100" dist="38100" dir="2700000" algn="tl">
                    <a:srgbClr val="000000">
                      <a:alpha val="43137"/>
                    </a:srgbClr>
                  </a:outerShdw>
                </a:effectLst>
                <a:cs typeface="Garamond"/>
              </a:rPr>
              <a:t>Lessons Learned</a:t>
            </a:r>
          </a:p>
          <a:p>
            <a:pPr lvl="1" indent="-457200">
              <a:buFont typeface="+mj-lt"/>
              <a:buAutoNum type="arabicPeriod" startAt="4"/>
            </a:pPr>
            <a:r>
              <a:rPr lang="en-US" sz="2400" dirty="0" smtClean="0">
                <a:effectLst>
                  <a:outerShdw blurRad="38100" dist="38100" dir="2700000" algn="tl">
                    <a:srgbClr val="000000">
                      <a:alpha val="43137"/>
                    </a:srgbClr>
                  </a:outerShdw>
                </a:effectLst>
                <a:cs typeface="Garamond"/>
              </a:rPr>
              <a:t>University </a:t>
            </a:r>
            <a:r>
              <a:rPr lang="en-US" sz="2400" dirty="0">
                <a:effectLst>
                  <a:outerShdw blurRad="38100" dist="38100" dir="2700000" algn="tl">
                    <a:srgbClr val="000000">
                      <a:alpha val="43137"/>
                    </a:srgbClr>
                  </a:outerShdw>
                </a:effectLst>
                <a:cs typeface="Garamond"/>
              </a:rPr>
              <a:t>Website</a:t>
            </a:r>
            <a:r>
              <a:rPr lang="en-US" sz="2400" dirty="0">
                <a:cs typeface="Garamond"/>
              </a:rPr>
              <a:t> - adopt </a:t>
            </a:r>
            <a:r>
              <a:rPr lang="en-US" sz="2400" b="1" dirty="0">
                <a:effectLst>
                  <a:outerShdw blurRad="38100" dist="38100" dir="2700000" algn="tl">
                    <a:srgbClr val="000000">
                      <a:alpha val="43137"/>
                    </a:srgbClr>
                  </a:outerShdw>
                </a:effectLst>
                <a:cs typeface="Garamond"/>
              </a:rPr>
              <a:t>WCAG 2.0 level AA </a:t>
            </a:r>
            <a:r>
              <a:rPr lang="en-US" sz="2400" dirty="0">
                <a:cs typeface="Garamond"/>
              </a:rPr>
              <a:t>standards for university web content</a:t>
            </a:r>
          </a:p>
          <a:p>
            <a:pPr lvl="1" indent="-457200">
              <a:buFont typeface="+mj-lt"/>
              <a:buAutoNum type="arabicPeriod" startAt="4"/>
            </a:pPr>
            <a:endParaRPr lang="en-US" sz="2400" dirty="0">
              <a:cs typeface="Garamond"/>
            </a:endParaRPr>
          </a:p>
          <a:p>
            <a:pPr lvl="1" indent="-457200">
              <a:buFont typeface="+mj-lt"/>
              <a:buAutoNum type="arabicPeriod" startAt="4"/>
            </a:pPr>
            <a:r>
              <a:rPr lang="en-US" sz="2400" dirty="0" smtClean="0">
                <a:effectLst>
                  <a:outerShdw blurRad="38100" dist="38100" dir="2700000" algn="tl">
                    <a:srgbClr val="000000">
                      <a:alpha val="43137"/>
                    </a:srgbClr>
                  </a:outerShdw>
                </a:effectLst>
                <a:cs typeface="Garamond"/>
              </a:rPr>
              <a:t>Procurement </a:t>
            </a:r>
            <a:r>
              <a:rPr lang="en-US" sz="2400" dirty="0">
                <a:cs typeface="Garamond"/>
              </a:rPr>
              <a:t>- adopt accessible IT procurement standards; include in Requests for Proposals (RFPs); contracts</a:t>
            </a:r>
          </a:p>
          <a:p>
            <a:pPr lvl="1" indent="-457200">
              <a:buFont typeface="+mj-lt"/>
              <a:buAutoNum type="arabicPeriod" startAt="4"/>
            </a:pPr>
            <a:endParaRPr lang="en-US" sz="2400" dirty="0">
              <a:effectLst>
                <a:outerShdw blurRad="38100" dist="38100" dir="2700000" algn="tl">
                  <a:srgbClr val="000000">
                    <a:alpha val="43137"/>
                  </a:srgbClr>
                </a:outerShdw>
              </a:effectLst>
              <a:cs typeface="Garamond"/>
            </a:endParaRPr>
          </a:p>
          <a:p>
            <a:pPr lvl="1" indent="-457200">
              <a:buFont typeface="+mj-lt"/>
              <a:buAutoNum type="arabicPeriod" startAt="4"/>
            </a:pPr>
            <a:r>
              <a:rPr lang="en-US" sz="2400" dirty="0" err="1" smtClean="0">
                <a:effectLst>
                  <a:outerShdw blurRad="38100" dist="38100" dir="2700000" algn="tl">
                    <a:srgbClr val="000000">
                      <a:alpha val="43137"/>
                    </a:srgbClr>
                  </a:outerShdw>
                </a:effectLst>
                <a:cs typeface="Garamond"/>
              </a:rPr>
              <a:t>Misc</a:t>
            </a:r>
            <a:r>
              <a:rPr lang="en-US" sz="2400" dirty="0" smtClean="0">
                <a:effectLst>
                  <a:outerShdw blurRad="38100" dist="38100" dir="2700000" algn="tl">
                    <a:srgbClr val="000000">
                      <a:alpha val="43137"/>
                    </a:srgbClr>
                  </a:outerShdw>
                </a:effectLst>
                <a:cs typeface="Garamond"/>
              </a:rPr>
              <a:t> </a:t>
            </a:r>
            <a:r>
              <a:rPr lang="en-US" sz="2400" dirty="0">
                <a:effectLst>
                  <a:outerShdw blurRad="38100" dist="38100" dir="2700000" algn="tl">
                    <a:srgbClr val="000000">
                      <a:alpha val="43137"/>
                    </a:srgbClr>
                  </a:outerShdw>
                </a:effectLst>
                <a:cs typeface="Garamond"/>
              </a:rPr>
              <a:t>Accessibility </a:t>
            </a:r>
            <a:r>
              <a:rPr lang="en-US" sz="2400" dirty="0">
                <a:cs typeface="Garamond"/>
              </a:rPr>
              <a:t>- Library; course/learning management systems; classroom devices(clickers); online services (banking; ATMs)</a:t>
            </a:r>
          </a:p>
        </p:txBody>
      </p:sp>
      <p:sp>
        <p:nvSpPr>
          <p:cNvPr id="6" name="Title 1"/>
          <p:cNvSpPr txBox="1">
            <a:spLocks/>
          </p:cNvSpPr>
          <p:nvPr/>
        </p:nvSpPr>
        <p:spPr>
          <a:xfrm>
            <a:off x="1524000" y="381001"/>
            <a:ext cx="9144000" cy="1305067"/>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effectLst>
                  <a:outerShdw blurRad="38100" dist="38100" dir="2700000" algn="tl">
                    <a:srgbClr val="000000">
                      <a:alpha val="43137"/>
                    </a:srgbClr>
                  </a:outerShdw>
                </a:effectLst>
                <a:latin typeface="+mn-lt"/>
              </a:rPr>
              <a:t>Accessibility &amp; the Legal Landscape </a:t>
            </a:r>
            <a:br>
              <a:rPr lang="en-US" sz="4000" dirty="0">
                <a:effectLst>
                  <a:outerShdw blurRad="38100" dist="38100" dir="2700000" algn="tl">
                    <a:srgbClr val="000000">
                      <a:alpha val="43137"/>
                    </a:srgbClr>
                  </a:outerShdw>
                </a:effectLst>
                <a:latin typeface="+mn-lt"/>
              </a:rPr>
            </a:br>
            <a:r>
              <a:rPr lang="en-US" sz="4000" dirty="0">
                <a:effectLst>
                  <a:outerShdw blurRad="38100" dist="38100" dir="2700000" algn="tl">
                    <a:srgbClr val="000000">
                      <a:alpha val="43137"/>
                    </a:srgbClr>
                  </a:outerShdw>
                </a:effectLst>
                <a:latin typeface="+mn-lt"/>
              </a:rPr>
              <a:t>in Higher Education </a:t>
            </a:r>
          </a:p>
        </p:txBody>
      </p:sp>
      <p:sp>
        <p:nvSpPr>
          <p:cNvPr id="3" name="Date Placeholder 2"/>
          <p:cNvSpPr>
            <a:spLocks noGrp="1"/>
          </p:cNvSpPr>
          <p:nvPr>
            <p:ph type="dt" sz="half" idx="10"/>
          </p:nvPr>
        </p:nvSpPr>
        <p:spPr/>
        <p:txBody>
          <a:bodyPr/>
          <a:lstStyle/>
          <a:p>
            <a:r>
              <a:rPr lang="en-US" smtClean="0"/>
              <a:t>9/19/16</a:t>
            </a:r>
            <a:endParaRPr lang="en-US"/>
          </a:p>
        </p:txBody>
      </p:sp>
      <p:sp>
        <p:nvSpPr>
          <p:cNvPr id="5" name="Footer Placeholder 4"/>
          <p:cNvSpPr>
            <a:spLocks noGrp="1"/>
          </p:cNvSpPr>
          <p:nvPr>
            <p:ph type="ftr" sz="quarter" idx="11"/>
          </p:nvPr>
        </p:nvSpPr>
        <p:spPr/>
        <p:txBody>
          <a:bodyPr/>
          <a:lstStyle/>
          <a:p>
            <a:r>
              <a:rPr lang="en-US" smtClean="0"/>
              <a:t>Accessibility at ISU: The "What" and "Why" of Accessibility</a:t>
            </a:r>
            <a:endParaRPr lang="en-US"/>
          </a:p>
        </p:txBody>
      </p:sp>
      <p:sp>
        <p:nvSpPr>
          <p:cNvPr id="7" name="Slide Number Placeholder 6"/>
          <p:cNvSpPr>
            <a:spLocks noGrp="1"/>
          </p:cNvSpPr>
          <p:nvPr>
            <p:ph type="sldNum" sz="quarter" idx="12"/>
          </p:nvPr>
        </p:nvSpPr>
        <p:spPr/>
        <p:txBody>
          <a:bodyPr/>
          <a:lstStyle/>
          <a:p>
            <a:fld id="{42937FEA-7D29-434E-8691-E5D7524E2716}" type="slidenum">
              <a:rPr lang="en-US" smtClean="0"/>
              <a:t>12</a:t>
            </a:fld>
            <a:endParaRPr lang="en-US"/>
          </a:p>
        </p:txBody>
      </p:sp>
      <p:sp>
        <p:nvSpPr>
          <p:cNvPr id="9" name="Left Arrow 8">
            <a:hlinkClick r:id="rId3" action="ppaction://hlinksldjump"/>
          </p:cNvPr>
          <p:cNvSpPr/>
          <p:nvPr/>
        </p:nvSpPr>
        <p:spPr>
          <a:xfrm>
            <a:off x="9712411" y="5436973"/>
            <a:ext cx="1099751" cy="2965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45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left)">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wipe(left)">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9304" y="1972216"/>
            <a:ext cx="9144000" cy="2387600"/>
          </a:xfrm>
        </p:spPr>
        <p:txBody>
          <a:bodyPr anchor="ctr">
            <a:normAutofit/>
          </a:bodyPr>
          <a:lstStyle/>
          <a:p>
            <a:r>
              <a:rPr lang="en-US" sz="4400" cap="none" dirty="0" smtClean="0">
                <a:solidFill>
                  <a:schemeClr val="tx1">
                    <a:lumMod val="75000"/>
                    <a:lumOff val="25000"/>
                  </a:schemeClr>
                </a:solidFill>
                <a:latin typeface="+mn-lt"/>
                <a:cs typeface="Univers LT Std 65 Bold"/>
              </a:rPr>
              <a:t>What is </a:t>
            </a:r>
            <a:r>
              <a:rPr lang="en-US" sz="4400" dirty="0">
                <a:solidFill>
                  <a:schemeClr val="accent4">
                    <a:lumMod val="40000"/>
                    <a:lumOff val="60000"/>
                  </a:schemeClr>
                </a:solidFill>
                <a:latin typeface="+mn-lt"/>
                <a:cs typeface="Univers LT Std 65 Bold"/>
              </a:rPr>
              <a:t>D</a:t>
            </a:r>
            <a:r>
              <a:rPr lang="en-US" sz="4400" cap="none" dirty="0" smtClean="0">
                <a:solidFill>
                  <a:schemeClr val="accent4">
                    <a:lumMod val="40000"/>
                    <a:lumOff val="60000"/>
                  </a:schemeClr>
                </a:solidFill>
                <a:latin typeface="+mn-lt"/>
                <a:cs typeface="Univers LT Std 65 Bold"/>
              </a:rPr>
              <a:t>igital </a:t>
            </a:r>
            <a:r>
              <a:rPr lang="en-US" sz="4400" dirty="0">
                <a:solidFill>
                  <a:schemeClr val="tx1">
                    <a:lumMod val="75000"/>
                    <a:lumOff val="25000"/>
                  </a:schemeClr>
                </a:solidFill>
                <a:latin typeface="+mn-lt"/>
                <a:cs typeface="Univers LT Std 65 Bold"/>
              </a:rPr>
              <a:t>A</a:t>
            </a:r>
            <a:r>
              <a:rPr lang="en-US" sz="4400" cap="none" dirty="0" smtClean="0">
                <a:solidFill>
                  <a:schemeClr val="tx1">
                    <a:lumMod val="75000"/>
                    <a:lumOff val="25000"/>
                  </a:schemeClr>
                </a:solidFill>
                <a:latin typeface="+mn-lt"/>
                <a:cs typeface="Univers LT Std 65 Bold"/>
              </a:rPr>
              <a:t>ccessibility?</a:t>
            </a:r>
            <a:endParaRPr lang="en-US" sz="4400" cap="none" dirty="0">
              <a:solidFill>
                <a:schemeClr val="tx1">
                  <a:lumMod val="75000"/>
                  <a:lumOff val="25000"/>
                </a:schemeClr>
              </a:solidFill>
              <a:latin typeface="+mn-lt"/>
              <a:cs typeface="Univers LT Std 65 Bold"/>
            </a:endParaRPr>
          </a:p>
        </p:txBody>
      </p:sp>
    </p:spTree>
    <p:extLst>
      <p:ext uri="{BB962C8B-B14F-4D97-AF65-F5344CB8AC3E}">
        <p14:creationId xmlns:p14="http://schemas.microsoft.com/office/powerpoint/2010/main" val="532784386"/>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1111" b="14444"/>
          <a:stretch/>
        </p:blipFill>
        <p:spPr>
          <a:xfrm>
            <a:off x="-2208410" y="0"/>
            <a:ext cx="14400410" cy="6960198"/>
          </a:xfrm>
          <a:prstGeom prst="rect">
            <a:avLst/>
          </a:prstGeom>
        </p:spPr>
      </p:pic>
      <p:sp>
        <p:nvSpPr>
          <p:cNvPr id="2" name="Date Placeholder 1"/>
          <p:cNvSpPr>
            <a:spLocks noGrp="1"/>
          </p:cNvSpPr>
          <p:nvPr>
            <p:ph type="dt" sz="half" idx="10"/>
          </p:nvPr>
        </p:nvSpPr>
        <p:spPr/>
        <p:txBody>
          <a:bodyPr/>
          <a:lstStyle/>
          <a:p>
            <a:r>
              <a:rPr lang="en-US" smtClean="0"/>
              <a:t>9/19/16</a:t>
            </a:r>
            <a:endParaRPr lang="en-US"/>
          </a:p>
        </p:txBody>
      </p:sp>
      <p:sp>
        <p:nvSpPr>
          <p:cNvPr id="4" name="Footer Placeholder 3"/>
          <p:cNvSpPr>
            <a:spLocks noGrp="1"/>
          </p:cNvSpPr>
          <p:nvPr>
            <p:ph type="ftr" sz="quarter" idx="11"/>
          </p:nvPr>
        </p:nvSpPr>
        <p:spPr/>
        <p:txBody>
          <a:bodyPr/>
          <a:lstStyle/>
          <a:p>
            <a:r>
              <a:rPr lang="en-US" smtClean="0"/>
              <a:t>Accessibility at ISU: The "What" and "Why" of Accessibility</a:t>
            </a:r>
            <a:endParaRPr lang="en-US"/>
          </a:p>
        </p:txBody>
      </p:sp>
      <p:sp>
        <p:nvSpPr>
          <p:cNvPr id="5" name="Slide Number Placeholder 4"/>
          <p:cNvSpPr>
            <a:spLocks noGrp="1"/>
          </p:cNvSpPr>
          <p:nvPr>
            <p:ph type="sldNum" sz="quarter" idx="12"/>
          </p:nvPr>
        </p:nvSpPr>
        <p:spPr/>
        <p:txBody>
          <a:bodyPr/>
          <a:lstStyle/>
          <a:p>
            <a:fld id="{42937FEA-7D29-434E-8691-E5D7524E2716}" type="slidenum">
              <a:rPr lang="en-US" smtClean="0"/>
              <a:t>14</a:t>
            </a:fld>
            <a:endParaRPr lang="en-US"/>
          </a:p>
        </p:txBody>
      </p:sp>
    </p:spTree>
    <p:extLst>
      <p:ext uri="{BB962C8B-B14F-4D97-AF65-F5344CB8AC3E}">
        <p14:creationId xmlns:p14="http://schemas.microsoft.com/office/powerpoint/2010/main" val="759674821"/>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1799581"/>
          </a:xfrm>
        </p:spPr>
        <p:txBody>
          <a:bodyPr anchor="t">
            <a:normAutofit/>
          </a:bodyPr>
          <a:lstStyle/>
          <a:p>
            <a:pPr>
              <a:lnSpc>
                <a:spcPct val="90000"/>
              </a:lnSpc>
            </a:pPr>
            <a:r>
              <a:rPr lang="en-US" sz="4400" b="0" cap="none" dirty="0" smtClean="0">
                <a:latin typeface="+mn-lt"/>
                <a:cs typeface="Univers LT Std 65 Bold"/>
              </a:rPr>
              <a:t>Web accessibility means that people with disabilities </a:t>
            </a:r>
            <a:r>
              <a:rPr lang="en-US" sz="4400" b="0" cap="none" dirty="0" smtClean="0">
                <a:solidFill>
                  <a:schemeClr val="accent4">
                    <a:lumMod val="40000"/>
                    <a:lumOff val="60000"/>
                  </a:schemeClr>
                </a:solidFill>
                <a:latin typeface="+mn-lt"/>
                <a:cs typeface="Univers LT Std 65 Bold"/>
              </a:rPr>
              <a:t>can use the web.</a:t>
            </a:r>
            <a:endParaRPr lang="en-US" sz="4400" b="0" cap="none" dirty="0">
              <a:solidFill>
                <a:schemeClr val="accent4">
                  <a:lumMod val="40000"/>
                  <a:lumOff val="60000"/>
                </a:schemeClr>
              </a:solidFill>
              <a:latin typeface="+mn-lt"/>
              <a:cs typeface="Univers LT Std 65 Bold"/>
            </a:endParaRPr>
          </a:p>
        </p:txBody>
      </p:sp>
      <p:sp>
        <p:nvSpPr>
          <p:cNvPr id="7" name="Text Placeholder 6"/>
          <p:cNvSpPr>
            <a:spLocks noGrp="1"/>
          </p:cNvSpPr>
          <p:nvPr>
            <p:ph type="body" idx="1"/>
          </p:nvPr>
        </p:nvSpPr>
        <p:spPr>
          <a:xfrm>
            <a:off x="831850" y="3509320"/>
            <a:ext cx="10515600" cy="1346886"/>
          </a:xfrm>
        </p:spPr>
        <p:txBody>
          <a:bodyPr>
            <a:normAutofit/>
          </a:bodyPr>
          <a:lstStyle/>
          <a:p>
            <a:r>
              <a:rPr lang="en-US" dirty="0"/>
              <a:t>Web accessibility also </a:t>
            </a:r>
            <a:r>
              <a:rPr lang="en-US" b="1" dirty="0"/>
              <a:t>benefits</a:t>
            </a:r>
            <a:r>
              <a:rPr lang="en-US" dirty="0"/>
              <a:t> people </a:t>
            </a:r>
            <a:r>
              <a:rPr lang="en-US" i="1" dirty="0"/>
              <a:t>without</a:t>
            </a:r>
            <a:r>
              <a:rPr lang="en-US" dirty="0"/>
              <a:t> disabilities</a:t>
            </a:r>
            <a:r>
              <a:rPr lang="en-US" dirty="0" smtClean="0"/>
              <a:t>.</a:t>
            </a:r>
          </a:p>
          <a:p>
            <a:r>
              <a:rPr lang="en-US" dirty="0"/>
              <a:t>World Wide Web Consortium (W3C) </a:t>
            </a:r>
          </a:p>
        </p:txBody>
      </p:sp>
      <p:sp>
        <p:nvSpPr>
          <p:cNvPr id="3" name="Date Placeholder 2"/>
          <p:cNvSpPr>
            <a:spLocks noGrp="1"/>
          </p:cNvSpPr>
          <p:nvPr>
            <p:ph type="dt" sz="half" idx="10"/>
          </p:nvPr>
        </p:nvSpPr>
        <p:spPr/>
        <p:txBody>
          <a:bodyPr/>
          <a:lstStyle/>
          <a:p>
            <a:r>
              <a:rPr lang="en-US" smtClean="0"/>
              <a:t>9/19/16</a:t>
            </a:r>
            <a:endParaRPr lang="en-US"/>
          </a:p>
        </p:txBody>
      </p:sp>
      <p:sp>
        <p:nvSpPr>
          <p:cNvPr id="4" name="Footer Placeholder 3"/>
          <p:cNvSpPr>
            <a:spLocks noGrp="1"/>
          </p:cNvSpPr>
          <p:nvPr>
            <p:ph type="ftr" sz="quarter" idx="11"/>
          </p:nvPr>
        </p:nvSpPr>
        <p:spPr/>
        <p:txBody>
          <a:bodyPr/>
          <a:lstStyle/>
          <a:p>
            <a:r>
              <a:rPr lang="en-US" smtClean="0"/>
              <a:t>Accessibility at ISU: The "What" and "Why" of Accessibility</a:t>
            </a:r>
            <a:endParaRPr lang="en-US"/>
          </a:p>
        </p:txBody>
      </p:sp>
      <p:sp>
        <p:nvSpPr>
          <p:cNvPr id="5" name="Slide Number Placeholder 4"/>
          <p:cNvSpPr>
            <a:spLocks noGrp="1"/>
          </p:cNvSpPr>
          <p:nvPr>
            <p:ph type="sldNum" sz="quarter" idx="12"/>
          </p:nvPr>
        </p:nvSpPr>
        <p:spPr/>
        <p:txBody>
          <a:bodyPr/>
          <a:lstStyle/>
          <a:p>
            <a:fld id="{42937FEA-7D29-434E-8691-E5D7524E2716}" type="slidenum">
              <a:rPr lang="en-US" smtClean="0"/>
              <a:t>15</a:t>
            </a:fld>
            <a:endParaRPr lang="en-US"/>
          </a:p>
        </p:txBody>
      </p:sp>
    </p:spTree>
    <p:extLst>
      <p:ext uri="{BB962C8B-B14F-4D97-AF65-F5344CB8AC3E}">
        <p14:creationId xmlns:p14="http://schemas.microsoft.com/office/powerpoint/2010/main" val="1422484014"/>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2000"/>
                                        <p:tgtEl>
                                          <p:spTgt spid="7">
                                            <p:txEl>
                                              <p:pRg st="0" end="0"/>
                                            </p:txEl>
                                          </p:spTgt>
                                        </p:tgtEl>
                                      </p:cBhvr>
                                    </p:animEffect>
                                  </p:childTnLst>
                                </p:cTn>
                              </p:par>
                            </p:childTnLst>
                          </p:cTn>
                        </p:par>
                        <p:par>
                          <p:cTn id="8" fill="hold">
                            <p:stCondLst>
                              <p:cond delay="2500"/>
                            </p:stCondLst>
                            <p:childTnLst>
                              <p:par>
                                <p:cTn id="9" presetID="9" presetClass="entr" presetSubtype="0" fill="hold" grpId="0" nodeType="afterEffect">
                                  <p:stCondLst>
                                    <p:cond delay="5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dissolve">
                                      <p:cBhvr>
                                        <p:cTn id="11"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title="Scene from movie with caption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0566" y="0"/>
            <a:ext cx="13657857" cy="6858000"/>
          </a:xfrm>
          <a:prstGeom prst="rect">
            <a:avLst/>
          </a:prstGeom>
          <a:ln w="76200" cmpd="sng">
            <a:solidFill>
              <a:schemeClr val="tx1"/>
            </a:solidFill>
          </a:ln>
          <a:effectLst>
            <a:outerShdw blurRad="292100" dist="139700" dir="2700000" algn="tl" rotWithShape="0">
              <a:srgbClr val="333333">
                <a:alpha val="65000"/>
              </a:srgbClr>
            </a:outerShdw>
          </a:effectLst>
        </p:spPr>
      </p:pic>
      <p:sp>
        <p:nvSpPr>
          <p:cNvPr id="3" name="Date Placeholder 2"/>
          <p:cNvSpPr>
            <a:spLocks noGrp="1"/>
          </p:cNvSpPr>
          <p:nvPr>
            <p:ph type="dt" sz="half" idx="10"/>
          </p:nvPr>
        </p:nvSpPr>
        <p:spPr/>
        <p:txBody>
          <a:bodyPr/>
          <a:lstStyle/>
          <a:p>
            <a:r>
              <a:rPr lang="en-US" smtClean="0"/>
              <a:t>9/19/16</a:t>
            </a:r>
            <a:endParaRPr lang="en-US"/>
          </a:p>
        </p:txBody>
      </p:sp>
      <p:sp>
        <p:nvSpPr>
          <p:cNvPr id="4" name="Footer Placeholder 3"/>
          <p:cNvSpPr>
            <a:spLocks noGrp="1"/>
          </p:cNvSpPr>
          <p:nvPr>
            <p:ph type="ftr" sz="quarter" idx="11"/>
          </p:nvPr>
        </p:nvSpPr>
        <p:spPr/>
        <p:txBody>
          <a:bodyPr/>
          <a:lstStyle/>
          <a:p>
            <a:r>
              <a:rPr lang="en-US" smtClean="0"/>
              <a:t>Accessibility at ISU: The "What" and "Why" of Accessibility</a:t>
            </a:r>
            <a:endParaRPr lang="en-US"/>
          </a:p>
        </p:txBody>
      </p:sp>
      <p:sp>
        <p:nvSpPr>
          <p:cNvPr id="5" name="Slide Number Placeholder 4"/>
          <p:cNvSpPr>
            <a:spLocks noGrp="1"/>
          </p:cNvSpPr>
          <p:nvPr>
            <p:ph type="sldNum" sz="quarter" idx="12"/>
          </p:nvPr>
        </p:nvSpPr>
        <p:spPr/>
        <p:txBody>
          <a:bodyPr/>
          <a:lstStyle/>
          <a:p>
            <a:fld id="{42937FEA-7D29-434E-8691-E5D7524E2716}" type="slidenum">
              <a:rPr lang="en-US" smtClean="0"/>
              <a:t>16</a:t>
            </a:fld>
            <a:endParaRPr lang="en-US"/>
          </a:p>
        </p:txBody>
      </p:sp>
    </p:spTree>
    <p:extLst>
      <p:ext uri="{BB962C8B-B14F-4D97-AF65-F5344CB8AC3E}">
        <p14:creationId xmlns:p14="http://schemas.microsoft.com/office/powerpoint/2010/main" val="1869540686"/>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709738"/>
            <a:ext cx="10515600" cy="2852737"/>
          </a:xfrm>
        </p:spPr>
        <p:txBody>
          <a:bodyPr/>
          <a:lstStyle/>
          <a:p>
            <a:r>
              <a:rPr lang="en-US" dirty="0" smtClean="0">
                <a:hlinkClick r:id="rId2"/>
              </a:rPr>
              <a:t>Before and After Demo</a:t>
            </a:r>
            <a:endParaRPr lang="en-US" dirty="0"/>
          </a:p>
        </p:txBody>
      </p:sp>
      <p:pic>
        <p:nvPicPr>
          <p:cNvPr id="5" name="Picture 4"/>
          <p:cNvPicPr>
            <a:picLocks noChangeAspect="1"/>
          </p:cNvPicPr>
          <p:nvPr/>
        </p:nvPicPr>
        <p:blipFill>
          <a:blip r:embed="rId3"/>
          <a:stretch>
            <a:fillRect/>
          </a:stretch>
        </p:blipFill>
        <p:spPr>
          <a:xfrm>
            <a:off x="-1524000" y="-666750"/>
            <a:ext cx="15240000" cy="8191500"/>
          </a:xfrm>
          <a:prstGeom prst="rect">
            <a:avLst/>
          </a:prstGeom>
        </p:spPr>
      </p:pic>
      <p:sp>
        <p:nvSpPr>
          <p:cNvPr id="2" name="Date Placeholder 1"/>
          <p:cNvSpPr>
            <a:spLocks noGrp="1"/>
          </p:cNvSpPr>
          <p:nvPr>
            <p:ph type="dt" sz="half" idx="10"/>
          </p:nvPr>
        </p:nvSpPr>
        <p:spPr/>
        <p:txBody>
          <a:bodyPr/>
          <a:lstStyle/>
          <a:p>
            <a:r>
              <a:rPr lang="en-US" smtClean="0"/>
              <a:t>9/19/16</a:t>
            </a:r>
            <a:endParaRPr lang="en-US"/>
          </a:p>
        </p:txBody>
      </p:sp>
      <p:sp>
        <p:nvSpPr>
          <p:cNvPr id="4" name="Footer Placeholder 3"/>
          <p:cNvSpPr>
            <a:spLocks noGrp="1"/>
          </p:cNvSpPr>
          <p:nvPr>
            <p:ph type="ftr" sz="quarter" idx="11"/>
          </p:nvPr>
        </p:nvSpPr>
        <p:spPr/>
        <p:txBody>
          <a:bodyPr/>
          <a:lstStyle/>
          <a:p>
            <a:r>
              <a:rPr lang="en-US" smtClean="0"/>
              <a:t>Accessibility at ISU: The "What" and "Why" of Accessibility</a:t>
            </a:r>
            <a:endParaRPr lang="en-US"/>
          </a:p>
        </p:txBody>
      </p:sp>
      <p:sp>
        <p:nvSpPr>
          <p:cNvPr id="6" name="Slide Number Placeholder 5"/>
          <p:cNvSpPr>
            <a:spLocks noGrp="1"/>
          </p:cNvSpPr>
          <p:nvPr>
            <p:ph type="sldNum" sz="quarter" idx="12"/>
          </p:nvPr>
        </p:nvSpPr>
        <p:spPr/>
        <p:txBody>
          <a:bodyPr/>
          <a:lstStyle/>
          <a:p>
            <a:fld id="{42937FEA-7D29-434E-8691-E5D7524E2716}" type="slidenum">
              <a:rPr lang="en-US" smtClean="0"/>
              <a:t>17</a:t>
            </a:fld>
            <a:endParaRPr lang="en-US"/>
          </a:p>
        </p:txBody>
      </p:sp>
    </p:spTree>
    <p:extLst>
      <p:ext uri="{BB962C8B-B14F-4D97-AF65-F5344CB8AC3E}">
        <p14:creationId xmlns:p14="http://schemas.microsoft.com/office/powerpoint/2010/main" val="1460498652"/>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889687"/>
            <a:ext cx="10515600" cy="2211860"/>
          </a:xfrm>
        </p:spPr>
        <p:txBody>
          <a:bodyPr anchor="ctr">
            <a:noAutofit/>
          </a:bodyPr>
          <a:lstStyle/>
          <a:p>
            <a:pPr>
              <a:lnSpc>
                <a:spcPct val="80000"/>
              </a:lnSpc>
            </a:pPr>
            <a:r>
              <a:rPr lang="en-US" sz="4400" kern="1200" cap="none" baseline="0" dirty="0" smtClean="0">
                <a:effectLst/>
                <a:latin typeface="+mn-lt"/>
              </a:rPr>
              <a:t>Where to Find Official Web Accessibility Standards?</a:t>
            </a:r>
            <a:endParaRPr lang="en-US" sz="4400" cap="none" dirty="0">
              <a:latin typeface="+mn-lt"/>
            </a:endParaRPr>
          </a:p>
        </p:txBody>
      </p:sp>
      <p:sp>
        <p:nvSpPr>
          <p:cNvPr id="3" name="Text Placeholder 2"/>
          <p:cNvSpPr>
            <a:spLocks noGrp="1"/>
          </p:cNvSpPr>
          <p:nvPr>
            <p:ph type="body" idx="1"/>
          </p:nvPr>
        </p:nvSpPr>
        <p:spPr>
          <a:xfrm>
            <a:off x="831850" y="3830595"/>
            <a:ext cx="10515600" cy="2259055"/>
          </a:xfrm>
        </p:spPr>
        <p:txBody>
          <a:bodyPr/>
          <a:lstStyle/>
          <a:p>
            <a:r>
              <a:rPr lang="en-US" dirty="0"/>
              <a:t>The Web Content Accessibility Guidelines </a:t>
            </a:r>
            <a:r>
              <a:rPr lang="en-US" dirty="0" smtClean="0"/>
              <a:t>Version </a:t>
            </a:r>
            <a:r>
              <a:rPr lang="en-US" dirty="0"/>
              <a:t>2 or </a:t>
            </a:r>
            <a:endParaRPr lang="en-US" dirty="0" smtClean="0"/>
          </a:p>
          <a:p>
            <a:r>
              <a:rPr lang="en-US" u="sng" dirty="0" smtClean="0">
                <a:solidFill>
                  <a:schemeClr val="accent3"/>
                </a:solidFill>
                <a:hlinkClick r:id="rId3"/>
              </a:rPr>
              <a:t>WCAG 2.0 Level AA</a:t>
            </a:r>
            <a:r>
              <a:rPr lang="en-US" dirty="0" smtClean="0">
                <a:solidFill>
                  <a:schemeClr val="accent3"/>
                </a:solidFill>
              </a:rPr>
              <a:t> </a:t>
            </a:r>
            <a:r>
              <a:rPr lang="en-US" dirty="0" smtClean="0"/>
              <a:t>published by </a:t>
            </a:r>
          </a:p>
          <a:p>
            <a:r>
              <a:rPr lang="en-US" dirty="0" smtClean="0"/>
              <a:t>the World Wide Web Consortium (W3C)</a:t>
            </a:r>
            <a:endParaRPr lang="en-US" dirty="0"/>
          </a:p>
        </p:txBody>
      </p:sp>
      <p:sp>
        <p:nvSpPr>
          <p:cNvPr id="4" name="Date Placeholder 3"/>
          <p:cNvSpPr>
            <a:spLocks noGrp="1"/>
          </p:cNvSpPr>
          <p:nvPr>
            <p:ph type="dt" sz="half" idx="10"/>
          </p:nvPr>
        </p:nvSpPr>
        <p:spPr/>
        <p:txBody>
          <a:bodyPr/>
          <a:lstStyle/>
          <a:p>
            <a:r>
              <a:rPr lang="en-US" smtClean="0"/>
              <a:t>9/19/16</a:t>
            </a:r>
            <a:endParaRPr lang="en-US"/>
          </a:p>
        </p:txBody>
      </p:sp>
      <p:sp>
        <p:nvSpPr>
          <p:cNvPr id="5" name="Footer Placeholder 4"/>
          <p:cNvSpPr>
            <a:spLocks noGrp="1"/>
          </p:cNvSpPr>
          <p:nvPr>
            <p:ph type="ftr" sz="quarter" idx="11"/>
          </p:nvPr>
        </p:nvSpPr>
        <p:spPr/>
        <p:txBody>
          <a:bodyPr/>
          <a:lstStyle/>
          <a:p>
            <a:r>
              <a:rPr lang="en-US" smtClean="0"/>
              <a:t>Accessibility at ISU: The "What" and "Why" of Accessibility</a:t>
            </a:r>
            <a:endParaRPr lang="en-US"/>
          </a:p>
        </p:txBody>
      </p:sp>
      <p:sp>
        <p:nvSpPr>
          <p:cNvPr id="6" name="Slide Number Placeholder 5"/>
          <p:cNvSpPr>
            <a:spLocks noGrp="1"/>
          </p:cNvSpPr>
          <p:nvPr>
            <p:ph type="sldNum" sz="quarter" idx="12"/>
          </p:nvPr>
        </p:nvSpPr>
        <p:spPr/>
        <p:txBody>
          <a:bodyPr/>
          <a:lstStyle/>
          <a:p>
            <a:fld id="{42937FEA-7D29-434E-8691-E5D7524E2716}" type="slidenum">
              <a:rPr lang="en-US" smtClean="0"/>
              <a:t>18</a:t>
            </a:fld>
            <a:endParaRPr lang="en-US"/>
          </a:p>
        </p:txBody>
      </p:sp>
    </p:spTree>
    <p:extLst>
      <p:ext uri="{BB962C8B-B14F-4D97-AF65-F5344CB8AC3E}">
        <p14:creationId xmlns:p14="http://schemas.microsoft.com/office/powerpoint/2010/main" val="862758954"/>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3200" dirty="0" smtClean="0">
                <a:solidFill>
                  <a:schemeClr val="accent4"/>
                </a:solidFill>
                <a:hlinkClick r:id="rId2"/>
              </a:rPr>
              <a:t>More information about how to</a:t>
            </a:r>
            <a:br>
              <a:rPr lang="en-US" sz="3200" dirty="0" smtClean="0">
                <a:solidFill>
                  <a:schemeClr val="accent4"/>
                </a:solidFill>
                <a:hlinkClick r:id="rId2"/>
              </a:rPr>
            </a:br>
            <a:r>
              <a:rPr lang="en-US" sz="3200" dirty="0" smtClean="0">
                <a:solidFill>
                  <a:schemeClr val="accent4"/>
                </a:solidFill>
                <a:hlinkClick r:id="rId2"/>
              </a:rPr>
              <a:t>“Do It Yourself” at </a:t>
            </a:r>
            <a:r>
              <a:rPr lang="en-US" dirty="0" smtClean="0">
                <a:solidFill>
                  <a:schemeClr val="accent4"/>
                </a:solidFill>
                <a:hlinkClick r:id="rId2"/>
              </a:rPr>
              <a:t>www.digitalaccess.iastate.edu</a:t>
            </a:r>
            <a:endParaRPr lang="en-US" dirty="0">
              <a:solidFill>
                <a:schemeClr val="accent4"/>
              </a:solidFill>
            </a:endParaRPr>
          </a:p>
        </p:txBody>
      </p:sp>
      <p:sp>
        <p:nvSpPr>
          <p:cNvPr id="4" name="Date Placeholder 3"/>
          <p:cNvSpPr>
            <a:spLocks noGrp="1"/>
          </p:cNvSpPr>
          <p:nvPr>
            <p:ph type="dt" sz="half" idx="10"/>
          </p:nvPr>
        </p:nvSpPr>
        <p:spPr/>
        <p:txBody>
          <a:bodyPr/>
          <a:lstStyle/>
          <a:p>
            <a:r>
              <a:rPr lang="en-US" smtClean="0"/>
              <a:t>9/19/16</a:t>
            </a:r>
            <a:endParaRPr lang="en-US"/>
          </a:p>
        </p:txBody>
      </p:sp>
      <p:sp>
        <p:nvSpPr>
          <p:cNvPr id="5" name="Footer Placeholder 4"/>
          <p:cNvSpPr>
            <a:spLocks noGrp="1"/>
          </p:cNvSpPr>
          <p:nvPr>
            <p:ph type="ftr" sz="quarter" idx="11"/>
          </p:nvPr>
        </p:nvSpPr>
        <p:spPr/>
        <p:txBody>
          <a:bodyPr/>
          <a:lstStyle/>
          <a:p>
            <a:r>
              <a:rPr lang="en-US" smtClean="0"/>
              <a:t>Accessibility at ISU: The "What" and "Why" of Accessibility</a:t>
            </a:r>
            <a:endParaRPr lang="en-US"/>
          </a:p>
        </p:txBody>
      </p:sp>
      <p:sp>
        <p:nvSpPr>
          <p:cNvPr id="6" name="Slide Number Placeholder 5"/>
          <p:cNvSpPr>
            <a:spLocks noGrp="1"/>
          </p:cNvSpPr>
          <p:nvPr>
            <p:ph type="sldNum" sz="quarter" idx="12"/>
          </p:nvPr>
        </p:nvSpPr>
        <p:spPr/>
        <p:txBody>
          <a:bodyPr/>
          <a:lstStyle/>
          <a:p>
            <a:fld id="{42937FEA-7D29-434E-8691-E5D7524E2716}" type="slidenum">
              <a:rPr lang="en-US" smtClean="0"/>
              <a:t>19</a:t>
            </a:fld>
            <a:endParaRPr lang="en-US"/>
          </a:p>
        </p:txBody>
      </p:sp>
      <p:sp>
        <p:nvSpPr>
          <p:cNvPr id="7" name="Left Arrow 6">
            <a:hlinkClick r:id="rId3" action="ppaction://hlinksldjump"/>
          </p:cNvPr>
          <p:cNvSpPr/>
          <p:nvPr/>
        </p:nvSpPr>
        <p:spPr>
          <a:xfrm>
            <a:off x="9712411" y="5436973"/>
            <a:ext cx="1099751" cy="2965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941158"/>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9743"/>
          </a:xfrm>
        </p:spPr>
        <p:txBody>
          <a:bodyPr/>
          <a:lstStyle/>
          <a:p>
            <a:r>
              <a:rPr lang="en-US" sz="3200" dirty="0" smtClean="0"/>
              <a:t>Quick Links</a:t>
            </a:r>
            <a:endParaRPr lang="en-US" sz="3200" dirty="0"/>
          </a:p>
        </p:txBody>
      </p:sp>
      <p:sp>
        <p:nvSpPr>
          <p:cNvPr id="3" name="Content Placeholder 2"/>
          <p:cNvSpPr>
            <a:spLocks noGrp="1"/>
          </p:cNvSpPr>
          <p:nvPr>
            <p:ph idx="1"/>
          </p:nvPr>
        </p:nvSpPr>
        <p:spPr>
          <a:xfrm>
            <a:off x="838201" y="1410510"/>
            <a:ext cx="7002294" cy="4174743"/>
          </a:xfrm>
        </p:spPr>
        <p:txBody>
          <a:bodyPr>
            <a:normAutofit/>
          </a:bodyPr>
          <a:lstStyle/>
          <a:p>
            <a:pPr>
              <a:spcBef>
                <a:spcPts val="2200"/>
              </a:spcBef>
            </a:pPr>
            <a:r>
              <a:rPr lang="en-US" sz="2400" dirty="0" smtClean="0">
                <a:hlinkClick r:id="rId3" action="ppaction://hlinksldjump"/>
              </a:rPr>
              <a:t>What is a disability? </a:t>
            </a:r>
            <a:br>
              <a:rPr lang="en-US" sz="2400" dirty="0" smtClean="0">
                <a:hlinkClick r:id="rId3" action="ppaction://hlinksldjump"/>
              </a:rPr>
            </a:br>
            <a:r>
              <a:rPr lang="en-US" sz="1800" dirty="0" smtClean="0"/>
              <a:t>Wendy Stevenson, Disability Coordinator</a:t>
            </a:r>
            <a:endParaRPr lang="en-US" sz="1800" dirty="0" smtClean="0">
              <a:hlinkClick r:id="rId4" action="ppaction://hlinksldjump"/>
            </a:endParaRPr>
          </a:p>
          <a:p>
            <a:pPr>
              <a:spcBef>
                <a:spcPts val="2200"/>
              </a:spcBef>
            </a:pPr>
            <a:r>
              <a:rPr lang="en-US" sz="2400" dirty="0" smtClean="0">
                <a:hlinkClick r:id="rId5" action="ppaction://hlinksldjump"/>
              </a:rPr>
              <a:t>Universal </a:t>
            </a:r>
            <a:r>
              <a:rPr lang="en-US" sz="2400" dirty="0" smtClean="0">
                <a:hlinkClick r:id="rId5" action="ppaction://hlinksldjump"/>
              </a:rPr>
              <a:t>Design Support for </a:t>
            </a:r>
            <a:r>
              <a:rPr lang="en-US" sz="2400" dirty="0" smtClean="0">
                <a:hlinkClick r:id="rId5" action="ppaction://hlinksldjump"/>
              </a:rPr>
              <a:t>Buildings</a:t>
            </a:r>
            <a:r>
              <a:rPr lang="en-US" sz="2400" dirty="0" smtClean="0"/>
              <a:t/>
            </a:r>
            <a:br>
              <a:rPr lang="en-US" sz="2400" dirty="0" smtClean="0"/>
            </a:br>
            <a:r>
              <a:rPr lang="en-US" sz="2400" dirty="0"/>
              <a:t> </a:t>
            </a:r>
            <a:r>
              <a:rPr lang="en-US" sz="1800" dirty="0" smtClean="0"/>
              <a:t>Dr. </a:t>
            </a:r>
            <a:r>
              <a:rPr lang="en-US" sz="1800" dirty="0" err="1" smtClean="0"/>
              <a:t>Arvid</a:t>
            </a:r>
            <a:r>
              <a:rPr lang="en-US" sz="1800" dirty="0" smtClean="0"/>
              <a:t> </a:t>
            </a:r>
            <a:r>
              <a:rPr lang="en-US" sz="1800" dirty="0" err="1" smtClean="0"/>
              <a:t>Osterberg</a:t>
            </a:r>
            <a:r>
              <a:rPr lang="en-US" sz="1800" dirty="0" smtClean="0"/>
              <a:t>, University Professor</a:t>
            </a:r>
            <a:endParaRPr lang="en-US" sz="1800" dirty="0" smtClean="0"/>
          </a:p>
          <a:p>
            <a:pPr>
              <a:spcBef>
                <a:spcPts val="2200"/>
              </a:spcBef>
            </a:pPr>
            <a:r>
              <a:rPr lang="en-US" sz="2400" dirty="0" smtClean="0">
                <a:hlinkClick r:id="rId6" action="ppaction://hlinksldjump"/>
              </a:rPr>
              <a:t>Accessibility &amp; the Legal Landscape in Higher </a:t>
            </a:r>
            <a:r>
              <a:rPr lang="en-US" sz="2400" dirty="0" smtClean="0">
                <a:hlinkClick r:id="rId6" action="ppaction://hlinksldjump"/>
              </a:rPr>
              <a:t>Education</a:t>
            </a:r>
            <a:r>
              <a:rPr lang="en-US" sz="2400" dirty="0" smtClean="0"/>
              <a:t/>
            </a:r>
            <a:br>
              <a:rPr lang="en-US" sz="2400" dirty="0" smtClean="0"/>
            </a:br>
            <a:r>
              <a:rPr lang="en-US" sz="2400" dirty="0"/>
              <a:t> </a:t>
            </a:r>
            <a:r>
              <a:rPr lang="en-US" sz="1800" dirty="0" smtClean="0"/>
              <a:t>Maureen De </a:t>
            </a:r>
            <a:r>
              <a:rPr lang="en-US" sz="1800" dirty="0" err="1" smtClean="0"/>
              <a:t>Armond</a:t>
            </a:r>
            <a:r>
              <a:rPr lang="en-US" sz="1800" dirty="0" smtClean="0"/>
              <a:t>, University Counsel</a:t>
            </a:r>
            <a:endParaRPr lang="en-US" sz="1800" dirty="0" smtClean="0"/>
          </a:p>
          <a:p>
            <a:pPr>
              <a:spcBef>
                <a:spcPts val="2200"/>
              </a:spcBef>
            </a:pPr>
            <a:r>
              <a:rPr lang="en-US" sz="2400" dirty="0" smtClean="0">
                <a:hlinkClick r:id="rId7" action="ppaction://hlinksldjump"/>
              </a:rPr>
              <a:t>Benefits </a:t>
            </a:r>
            <a:r>
              <a:rPr lang="en-US" sz="2400" dirty="0" smtClean="0">
                <a:hlinkClick r:id="rId7" action="ppaction://hlinksldjump"/>
              </a:rPr>
              <a:t>of Web </a:t>
            </a:r>
            <a:r>
              <a:rPr lang="en-US" sz="2400" dirty="0" smtClean="0">
                <a:hlinkClick r:id="rId7" action="ppaction://hlinksldjump"/>
              </a:rPr>
              <a:t>Accessibility</a:t>
            </a:r>
            <a:r>
              <a:rPr lang="en-US" sz="2400" dirty="0" smtClean="0"/>
              <a:t/>
            </a:r>
            <a:br>
              <a:rPr lang="en-US" sz="2400" dirty="0" smtClean="0"/>
            </a:br>
            <a:r>
              <a:rPr lang="en-US" sz="2400" dirty="0"/>
              <a:t> </a:t>
            </a:r>
            <a:r>
              <a:rPr lang="en-US" sz="1800" dirty="0" smtClean="0"/>
              <a:t>Dr</a:t>
            </a:r>
            <a:r>
              <a:rPr lang="en-US" sz="1800" dirty="0"/>
              <a:t>. </a:t>
            </a:r>
            <a:r>
              <a:rPr lang="en-US" sz="1800" dirty="0" err="1" smtClean="0"/>
              <a:t>Zayira</a:t>
            </a:r>
            <a:r>
              <a:rPr lang="en-US" sz="1800" dirty="0" smtClean="0"/>
              <a:t> Jordan, Web Accessibility Coordinator</a:t>
            </a:r>
            <a:endParaRPr lang="en-US" sz="1800" dirty="0" smtClean="0"/>
          </a:p>
        </p:txBody>
      </p:sp>
      <p:sp>
        <p:nvSpPr>
          <p:cNvPr id="4" name="Date Placeholder 3"/>
          <p:cNvSpPr>
            <a:spLocks noGrp="1"/>
          </p:cNvSpPr>
          <p:nvPr>
            <p:ph type="dt" sz="half" idx="10"/>
          </p:nvPr>
        </p:nvSpPr>
        <p:spPr/>
        <p:txBody>
          <a:bodyPr/>
          <a:lstStyle/>
          <a:p>
            <a:r>
              <a:rPr lang="en-US" smtClean="0"/>
              <a:t>9/19/16</a:t>
            </a:r>
            <a:endParaRPr lang="en-US"/>
          </a:p>
        </p:txBody>
      </p:sp>
      <p:sp>
        <p:nvSpPr>
          <p:cNvPr id="5" name="Footer Placeholder 4"/>
          <p:cNvSpPr>
            <a:spLocks noGrp="1"/>
          </p:cNvSpPr>
          <p:nvPr>
            <p:ph type="ftr" sz="quarter" idx="11"/>
          </p:nvPr>
        </p:nvSpPr>
        <p:spPr/>
        <p:txBody>
          <a:bodyPr/>
          <a:lstStyle/>
          <a:p>
            <a:r>
              <a:rPr lang="en-US" smtClean="0"/>
              <a:t>Accessibility at ISU: The "What" and "Why" of Accessibility</a:t>
            </a:r>
            <a:endParaRPr lang="en-US"/>
          </a:p>
        </p:txBody>
      </p:sp>
      <p:sp>
        <p:nvSpPr>
          <p:cNvPr id="6" name="Slide Number Placeholder 5"/>
          <p:cNvSpPr>
            <a:spLocks noGrp="1"/>
          </p:cNvSpPr>
          <p:nvPr>
            <p:ph type="sldNum" sz="quarter" idx="12"/>
          </p:nvPr>
        </p:nvSpPr>
        <p:spPr/>
        <p:txBody>
          <a:bodyPr/>
          <a:lstStyle/>
          <a:p>
            <a:fld id="{42937FEA-7D29-434E-8691-E5D7524E2716}" type="slidenum">
              <a:rPr lang="en-US" smtClean="0"/>
              <a:t>2</a:t>
            </a:fld>
            <a:endParaRPr lang="en-US"/>
          </a:p>
        </p:txBody>
      </p:sp>
    </p:spTree>
    <p:extLst>
      <p:ext uri="{BB962C8B-B14F-4D97-AF65-F5344CB8AC3E}">
        <p14:creationId xmlns:p14="http://schemas.microsoft.com/office/powerpoint/2010/main" val="1502050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latin typeface="+mn-lt"/>
                <a:cs typeface="Arial" panose="020B0604020202020204" pitchFamily="34" charset="0"/>
              </a:rPr>
              <a:t>When you think of the word “disability,” what do you initially think?</a:t>
            </a:r>
            <a:endParaRPr lang="en-US" dirty="0">
              <a:latin typeface="+mn-lt"/>
            </a:endParaRPr>
          </a:p>
        </p:txBody>
      </p:sp>
      <p:sp>
        <p:nvSpPr>
          <p:cNvPr id="3" name="Content Placeholder 2"/>
          <p:cNvSpPr>
            <a:spLocks noGrp="1"/>
          </p:cNvSpPr>
          <p:nvPr>
            <p:ph idx="1"/>
          </p:nvPr>
        </p:nvSpPr>
        <p:spPr/>
        <p:txBody>
          <a:bodyPr/>
          <a:lstStyle/>
          <a:p>
            <a:pPr marL="0" indent="0">
              <a:buNone/>
            </a:pPr>
            <a:r>
              <a:rPr lang="en-US" sz="2400" dirty="0" smtClean="0"/>
              <a:t>Someone who</a:t>
            </a:r>
          </a:p>
          <a:p>
            <a:pPr>
              <a:buFont typeface="Courier New" charset="0"/>
              <a:buChar char="o"/>
            </a:pPr>
            <a:r>
              <a:rPr lang="en-US" altLang="en-US" sz="2400" dirty="0" smtClean="0">
                <a:cs typeface="Arial" panose="020B0604020202020204" pitchFamily="34" charset="0"/>
              </a:rPr>
              <a:t>is anxious</a:t>
            </a:r>
            <a:endParaRPr lang="en-US" altLang="en-US" sz="2400" dirty="0">
              <a:cs typeface="Arial" panose="020B0604020202020204" pitchFamily="34" charset="0"/>
            </a:endParaRPr>
          </a:p>
          <a:p>
            <a:pPr>
              <a:buFont typeface="Courier New" charset="0"/>
              <a:buChar char="o"/>
            </a:pPr>
            <a:r>
              <a:rPr lang="en-US" altLang="en-US" sz="2400" dirty="0" smtClean="0">
                <a:cs typeface="Arial" panose="020B0604020202020204" pitchFamily="34" charset="0"/>
              </a:rPr>
              <a:t>is blind</a:t>
            </a:r>
            <a:endParaRPr lang="en-US" altLang="en-US" sz="2400" dirty="0">
              <a:cs typeface="Arial" panose="020B0604020202020204" pitchFamily="34" charset="0"/>
            </a:endParaRPr>
          </a:p>
          <a:p>
            <a:pPr>
              <a:buFont typeface="Courier New" charset="0"/>
              <a:buChar char="o"/>
            </a:pPr>
            <a:r>
              <a:rPr lang="en-US" altLang="en-US" sz="2400" dirty="0" smtClean="0">
                <a:cs typeface="Arial" panose="020B0604020202020204" pitchFamily="34" charset="0"/>
              </a:rPr>
              <a:t>does </a:t>
            </a:r>
            <a:r>
              <a:rPr lang="en-US" altLang="en-US" sz="2400" dirty="0">
                <a:cs typeface="Arial" panose="020B0604020202020204" pitchFamily="34" charset="0"/>
              </a:rPr>
              <a:t>not read very well</a:t>
            </a:r>
          </a:p>
          <a:p>
            <a:pPr>
              <a:buFont typeface="Courier New" charset="0"/>
              <a:buChar char="o"/>
            </a:pPr>
            <a:r>
              <a:rPr lang="en-US" altLang="en-US" sz="2400" dirty="0" smtClean="0">
                <a:cs typeface="Arial" panose="020B0604020202020204" pitchFamily="34" charset="0"/>
              </a:rPr>
              <a:t>has </a:t>
            </a:r>
            <a:r>
              <a:rPr lang="en-US" altLang="en-US" sz="2400" dirty="0">
                <a:cs typeface="Arial" panose="020B0604020202020204" pitchFamily="34" charset="0"/>
              </a:rPr>
              <a:t>trouble concentrating </a:t>
            </a:r>
          </a:p>
          <a:p>
            <a:pPr>
              <a:buFont typeface="Courier New" charset="0"/>
              <a:buChar char="o"/>
            </a:pPr>
            <a:r>
              <a:rPr lang="en-US" altLang="en-US" sz="2400" dirty="0" smtClean="0">
                <a:cs typeface="Arial" panose="020B0604020202020204" pitchFamily="34" charset="0"/>
              </a:rPr>
              <a:t>has </a:t>
            </a:r>
            <a:r>
              <a:rPr lang="en-US" altLang="en-US" sz="2400" dirty="0">
                <a:cs typeface="Arial" panose="020B0604020202020204" pitchFamily="34" charset="0"/>
              </a:rPr>
              <a:t>been sexually assaulted</a:t>
            </a:r>
          </a:p>
          <a:p>
            <a:pPr>
              <a:buFont typeface="Courier New" charset="0"/>
              <a:buChar char="o"/>
            </a:pPr>
            <a:r>
              <a:rPr lang="en-US" altLang="en-US" sz="2400" dirty="0" smtClean="0">
                <a:cs typeface="Arial" panose="020B0604020202020204" pitchFamily="34" charset="0"/>
              </a:rPr>
              <a:t>uses </a:t>
            </a:r>
            <a:r>
              <a:rPr lang="en-US" altLang="en-US" sz="2400" dirty="0">
                <a:cs typeface="Arial" panose="020B0604020202020204" pitchFamily="34" charset="0"/>
              </a:rPr>
              <a:t>a wheelchair</a:t>
            </a:r>
          </a:p>
          <a:p>
            <a:pPr>
              <a:buFont typeface="Courier New" charset="0"/>
              <a:buChar char="o"/>
            </a:pPr>
            <a:r>
              <a:rPr lang="en-US" altLang="en-US" sz="2400" dirty="0" smtClean="0">
                <a:cs typeface="Arial" panose="020B0604020202020204" pitchFamily="34" charset="0"/>
              </a:rPr>
              <a:t>is </a:t>
            </a:r>
            <a:r>
              <a:rPr lang="en-US" altLang="en-US" sz="2400" dirty="0">
                <a:cs typeface="Arial" panose="020B0604020202020204" pitchFamily="34" charset="0"/>
              </a:rPr>
              <a:t>slow to respond</a:t>
            </a:r>
          </a:p>
          <a:p>
            <a:pPr marL="0" indent="0">
              <a:buNone/>
            </a:pPr>
            <a:endParaRPr lang="en-US" dirty="0"/>
          </a:p>
        </p:txBody>
      </p:sp>
      <p:sp>
        <p:nvSpPr>
          <p:cNvPr id="4" name="Date Placeholder 3"/>
          <p:cNvSpPr>
            <a:spLocks noGrp="1"/>
          </p:cNvSpPr>
          <p:nvPr>
            <p:ph type="dt" sz="half" idx="10"/>
          </p:nvPr>
        </p:nvSpPr>
        <p:spPr/>
        <p:txBody>
          <a:bodyPr/>
          <a:lstStyle/>
          <a:p>
            <a:r>
              <a:rPr lang="en-US" smtClean="0"/>
              <a:t>9/19/16</a:t>
            </a:r>
            <a:endParaRPr lang="en-US"/>
          </a:p>
        </p:txBody>
      </p:sp>
      <p:sp>
        <p:nvSpPr>
          <p:cNvPr id="5" name="Footer Placeholder 4"/>
          <p:cNvSpPr>
            <a:spLocks noGrp="1"/>
          </p:cNvSpPr>
          <p:nvPr>
            <p:ph type="ftr" sz="quarter" idx="11"/>
          </p:nvPr>
        </p:nvSpPr>
        <p:spPr/>
        <p:txBody>
          <a:bodyPr/>
          <a:lstStyle/>
          <a:p>
            <a:r>
              <a:rPr lang="en-US" smtClean="0"/>
              <a:t>Accessibility at ISU: The "What" and "Why" of Accessibility</a:t>
            </a:r>
            <a:endParaRPr lang="en-US"/>
          </a:p>
        </p:txBody>
      </p:sp>
      <p:sp>
        <p:nvSpPr>
          <p:cNvPr id="6" name="Slide Number Placeholder 5"/>
          <p:cNvSpPr>
            <a:spLocks noGrp="1"/>
          </p:cNvSpPr>
          <p:nvPr>
            <p:ph type="sldNum" sz="quarter" idx="12"/>
          </p:nvPr>
        </p:nvSpPr>
        <p:spPr/>
        <p:txBody>
          <a:bodyPr/>
          <a:lstStyle/>
          <a:p>
            <a:fld id="{42937FEA-7D29-434E-8691-E5D7524E2716}" type="slidenum">
              <a:rPr lang="en-US" smtClean="0"/>
              <a:t>3</a:t>
            </a:fld>
            <a:endParaRPr lang="en-US"/>
          </a:p>
        </p:txBody>
      </p:sp>
    </p:spTree>
    <p:extLst>
      <p:ext uri="{BB962C8B-B14F-4D97-AF65-F5344CB8AC3E}">
        <p14:creationId xmlns:p14="http://schemas.microsoft.com/office/powerpoint/2010/main" val="306594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86605"/>
            <a:ext cx="7757160" cy="1450757"/>
          </a:xfrm>
        </p:spPr>
        <p:txBody>
          <a:bodyPr/>
          <a:lstStyle/>
          <a:p>
            <a:r>
              <a:rPr lang="en-US" dirty="0">
                <a:latin typeface="+mn-lt"/>
                <a:cs typeface="Arial" panose="020B0604020202020204" pitchFamily="34" charset="0"/>
              </a:rPr>
              <a:t>Numbers!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22146291"/>
              </p:ext>
            </p:extLst>
          </p:nvPr>
        </p:nvGraphicFramePr>
        <p:xfrm>
          <a:off x="1258110" y="2108285"/>
          <a:ext cx="10205603" cy="1058823"/>
        </p:xfrm>
        <a:graphic>
          <a:graphicData uri="http://schemas.openxmlformats.org/drawingml/2006/table">
            <a:tbl>
              <a:tblPr>
                <a:tableStyleId>{5C22544A-7EE6-4342-B048-85BDC9FD1C3A}</a:tableStyleId>
              </a:tblPr>
              <a:tblGrid>
                <a:gridCol w="1352189">
                  <a:extLst>
                    <a:ext uri="{9D8B030D-6E8A-4147-A177-3AD203B41FA5}">
                      <a16:colId xmlns="" xmlns:a16="http://schemas.microsoft.com/office/drawing/2014/main" val="20000"/>
                    </a:ext>
                  </a:extLst>
                </a:gridCol>
                <a:gridCol w="462139">
                  <a:extLst>
                    <a:ext uri="{9D8B030D-6E8A-4147-A177-3AD203B41FA5}">
                      <a16:colId xmlns="" xmlns:a16="http://schemas.microsoft.com/office/drawing/2014/main" val="20001"/>
                    </a:ext>
                  </a:extLst>
                </a:gridCol>
                <a:gridCol w="718885">
                  <a:extLst>
                    <a:ext uri="{9D8B030D-6E8A-4147-A177-3AD203B41FA5}">
                      <a16:colId xmlns="" xmlns:a16="http://schemas.microsoft.com/office/drawing/2014/main" val="20002"/>
                    </a:ext>
                  </a:extLst>
                </a:gridCol>
                <a:gridCol w="1065491">
                  <a:extLst>
                    <a:ext uri="{9D8B030D-6E8A-4147-A177-3AD203B41FA5}">
                      <a16:colId xmlns="" xmlns:a16="http://schemas.microsoft.com/office/drawing/2014/main" val="20004"/>
                    </a:ext>
                  </a:extLst>
                </a:gridCol>
                <a:gridCol w="924283">
                  <a:extLst>
                    <a:ext uri="{9D8B030D-6E8A-4147-A177-3AD203B41FA5}">
                      <a16:colId xmlns="" xmlns:a16="http://schemas.microsoft.com/office/drawing/2014/main" val="20005"/>
                    </a:ext>
                  </a:extLst>
                </a:gridCol>
                <a:gridCol w="1078328">
                  <a:extLst>
                    <a:ext uri="{9D8B030D-6E8A-4147-A177-3AD203B41FA5}">
                      <a16:colId xmlns="" xmlns:a16="http://schemas.microsoft.com/office/drawing/2014/main" val="20006"/>
                    </a:ext>
                  </a:extLst>
                </a:gridCol>
                <a:gridCol w="821583">
                  <a:extLst>
                    <a:ext uri="{9D8B030D-6E8A-4147-A177-3AD203B41FA5}">
                      <a16:colId xmlns="" xmlns:a16="http://schemas.microsoft.com/office/drawing/2014/main" val="20007"/>
                    </a:ext>
                  </a:extLst>
                </a:gridCol>
                <a:gridCol w="1112560">
                  <a:extLst>
                    <a:ext uri="{9D8B030D-6E8A-4147-A177-3AD203B41FA5}">
                      <a16:colId xmlns="" xmlns:a16="http://schemas.microsoft.com/office/drawing/2014/main" val="20008"/>
                    </a:ext>
                  </a:extLst>
                </a:gridCol>
                <a:gridCol w="718885">
                  <a:extLst>
                    <a:ext uri="{9D8B030D-6E8A-4147-A177-3AD203B41FA5}">
                      <a16:colId xmlns="" xmlns:a16="http://schemas.microsoft.com/office/drawing/2014/main" val="20009"/>
                    </a:ext>
                  </a:extLst>
                </a:gridCol>
                <a:gridCol w="1078328">
                  <a:extLst>
                    <a:ext uri="{9D8B030D-6E8A-4147-A177-3AD203B41FA5}">
                      <a16:colId xmlns="" xmlns:a16="http://schemas.microsoft.com/office/drawing/2014/main" val="20010"/>
                    </a:ext>
                  </a:extLst>
                </a:gridCol>
                <a:gridCol w="872932">
                  <a:extLst>
                    <a:ext uri="{9D8B030D-6E8A-4147-A177-3AD203B41FA5}">
                      <a16:colId xmlns="" xmlns:a16="http://schemas.microsoft.com/office/drawing/2014/main" val="20011"/>
                    </a:ext>
                  </a:extLst>
                </a:gridCol>
              </a:tblGrid>
              <a:tr h="518823">
                <a:tc>
                  <a:txBody>
                    <a:bodyPr/>
                    <a:lstStyle/>
                    <a:p>
                      <a:pPr algn="l" fontAlgn="b"/>
                      <a:r>
                        <a:rPr lang="en-US" sz="1100" u="none" strike="noStrike" dirty="0">
                          <a:effectLst/>
                        </a:rPr>
                        <a:t>Fall 2010</a:t>
                      </a:r>
                      <a:endParaRPr lang="en-US" sz="1100" b="1" i="0" u="none" strike="noStrike" dirty="0">
                        <a:effectLst/>
                        <a:latin typeface="Arial" panose="020B0604020202020204" pitchFamily="34" charset="0"/>
                      </a:endParaRPr>
                    </a:p>
                  </a:txBody>
                  <a:tcPr marL="10589" marR="10589" marT="10589" marB="0" anchor="b"/>
                </a:tc>
                <a:tc>
                  <a:txBody>
                    <a:bodyPr/>
                    <a:lstStyle/>
                    <a:p>
                      <a:pPr algn="l" fontAlgn="b"/>
                      <a:r>
                        <a:rPr lang="en-US" sz="1100" u="none" strike="noStrike">
                          <a:effectLst/>
                        </a:rPr>
                        <a:t>TEA </a:t>
                      </a:r>
                      <a:endParaRPr lang="en-US" sz="1100" b="1" i="0" u="none" strike="noStrike">
                        <a:effectLst/>
                        <a:latin typeface="Arial" panose="020B0604020202020204" pitchFamily="34" charset="0"/>
                      </a:endParaRPr>
                    </a:p>
                  </a:txBody>
                  <a:tcPr marL="10589" marR="10589" marT="10589" marB="0" anchor="b"/>
                </a:tc>
                <a:tc>
                  <a:txBody>
                    <a:bodyPr/>
                    <a:lstStyle/>
                    <a:p>
                      <a:pPr algn="l" fontAlgn="b"/>
                      <a:r>
                        <a:rPr lang="en-US" sz="1100" u="none" strike="noStrike">
                          <a:effectLst/>
                        </a:rPr>
                        <a:t>Screening</a:t>
                      </a:r>
                      <a:endParaRPr lang="en-US" sz="1100" b="1" i="0" u="none" strike="noStrike">
                        <a:effectLst/>
                        <a:latin typeface="Arial" panose="020B0604020202020204" pitchFamily="34" charset="0"/>
                      </a:endParaRPr>
                    </a:p>
                  </a:txBody>
                  <a:tcPr marL="10589" marR="10589" marT="10589" marB="0" anchor="b"/>
                </a:tc>
                <a:tc>
                  <a:txBody>
                    <a:bodyPr/>
                    <a:lstStyle/>
                    <a:p>
                      <a:pPr algn="l" fontAlgn="b"/>
                      <a:r>
                        <a:rPr lang="en-US" sz="1100" u="none" strike="noStrike" dirty="0">
                          <a:effectLst/>
                        </a:rPr>
                        <a:t>Temp Health Condition</a:t>
                      </a:r>
                      <a:endParaRPr lang="en-US" sz="1100" b="1" i="0" u="none" strike="noStrike" dirty="0">
                        <a:effectLst/>
                        <a:latin typeface="Arial" panose="020B0604020202020204" pitchFamily="34" charset="0"/>
                      </a:endParaRPr>
                    </a:p>
                  </a:txBody>
                  <a:tcPr marL="10589" marR="10589" marT="10589" marB="0" anchor="b"/>
                </a:tc>
                <a:tc>
                  <a:txBody>
                    <a:bodyPr/>
                    <a:lstStyle/>
                    <a:p>
                      <a:pPr algn="l" fontAlgn="b"/>
                      <a:r>
                        <a:rPr lang="en-US" sz="1100" u="none" strike="noStrike">
                          <a:effectLst/>
                        </a:rPr>
                        <a:t>Reduced Course Load</a:t>
                      </a:r>
                      <a:endParaRPr lang="en-US" sz="1100" b="1" i="0" u="none" strike="noStrike">
                        <a:effectLst/>
                        <a:latin typeface="Arial" panose="020B0604020202020204" pitchFamily="34" charset="0"/>
                      </a:endParaRPr>
                    </a:p>
                  </a:txBody>
                  <a:tcPr marL="10589" marR="10589" marT="10589" marB="0" anchor="b"/>
                </a:tc>
                <a:tc>
                  <a:txBody>
                    <a:bodyPr/>
                    <a:lstStyle/>
                    <a:p>
                      <a:pPr algn="l" fontAlgn="b"/>
                      <a:r>
                        <a:rPr lang="en-US" sz="1100" u="none" strike="noStrike" dirty="0">
                          <a:effectLst/>
                        </a:rPr>
                        <a:t>Room Scheduling</a:t>
                      </a:r>
                      <a:endParaRPr lang="en-US" sz="1100" b="1" i="0" u="none" strike="noStrike" dirty="0">
                        <a:effectLst/>
                        <a:latin typeface="Arial" panose="020B0604020202020204" pitchFamily="34" charset="0"/>
                      </a:endParaRPr>
                    </a:p>
                  </a:txBody>
                  <a:tcPr marL="10589" marR="10589" marT="10589" marB="0" anchor="b"/>
                </a:tc>
                <a:tc>
                  <a:txBody>
                    <a:bodyPr/>
                    <a:lstStyle/>
                    <a:p>
                      <a:pPr algn="l" fontAlgn="b"/>
                      <a:r>
                        <a:rPr lang="en-US" sz="1100" u="none" strike="noStrike" dirty="0">
                          <a:effectLst/>
                        </a:rPr>
                        <a:t>Early Registration</a:t>
                      </a:r>
                      <a:endParaRPr lang="en-US" sz="1100" b="1" i="0" u="none" strike="noStrike" dirty="0">
                        <a:effectLst/>
                        <a:latin typeface="Arial" panose="020B0604020202020204" pitchFamily="34" charset="0"/>
                      </a:endParaRPr>
                    </a:p>
                  </a:txBody>
                  <a:tcPr marL="10589" marR="10589" marT="10589" marB="0" anchor="b"/>
                </a:tc>
                <a:tc>
                  <a:txBody>
                    <a:bodyPr/>
                    <a:lstStyle/>
                    <a:p>
                      <a:pPr algn="l" fontAlgn="b"/>
                      <a:r>
                        <a:rPr lang="en-US" sz="1100" u="none" strike="noStrike">
                          <a:effectLst/>
                        </a:rPr>
                        <a:t>Service Start</a:t>
                      </a:r>
                      <a:endParaRPr lang="en-US" sz="1100" b="1" i="0" u="none" strike="noStrike">
                        <a:effectLst/>
                        <a:latin typeface="Arial" panose="020B0604020202020204" pitchFamily="34" charset="0"/>
                      </a:endParaRPr>
                    </a:p>
                  </a:txBody>
                  <a:tcPr marL="10589" marR="10589" marT="10589" marB="0" anchor="b"/>
                </a:tc>
                <a:tc>
                  <a:txBody>
                    <a:bodyPr/>
                    <a:lstStyle/>
                    <a:p>
                      <a:pPr algn="l" fontAlgn="b"/>
                      <a:r>
                        <a:rPr lang="en-US" sz="1100" u="none" strike="noStrike" dirty="0">
                          <a:effectLst/>
                        </a:rPr>
                        <a:t>ISU </a:t>
                      </a:r>
                      <a:r>
                        <a:rPr lang="en-US" sz="1100" u="none" strike="noStrike" dirty="0" err="1">
                          <a:effectLst/>
                        </a:rPr>
                        <a:t>Adm</a:t>
                      </a:r>
                      <a:endParaRPr lang="en-US" sz="1100" b="1" i="0" u="none" strike="noStrike" dirty="0">
                        <a:effectLst/>
                        <a:latin typeface="Arial" panose="020B0604020202020204" pitchFamily="34" charset="0"/>
                      </a:endParaRPr>
                    </a:p>
                  </a:txBody>
                  <a:tcPr marL="10589" marR="10589" marT="10589" marB="0" anchor="b"/>
                </a:tc>
                <a:tc>
                  <a:txBody>
                    <a:bodyPr/>
                    <a:lstStyle/>
                    <a:p>
                      <a:pPr algn="l" fontAlgn="b"/>
                      <a:r>
                        <a:rPr lang="en-US" sz="1100" u="none" strike="noStrike" dirty="0">
                          <a:effectLst/>
                        </a:rPr>
                        <a:t>SDR Enrolled</a:t>
                      </a:r>
                      <a:endParaRPr lang="en-US" sz="1100" b="1" i="0" u="none" strike="noStrike" dirty="0">
                        <a:effectLst/>
                        <a:latin typeface="Arial" panose="020B0604020202020204" pitchFamily="34" charset="0"/>
                      </a:endParaRPr>
                    </a:p>
                  </a:txBody>
                  <a:tcPr marL="10589" marR="10589" marT="10589" marB="0" anchor="b"/>
                </a:tc>
                <a:tc>
                  <a:txBody>
                    <a:bodyPr/>
                    <a:lstStyle/>
                    <a:p>
                      <a:pPr algn="l" fontAlgn="b"/>
                      <a:r>
                        <a:rPr lang="en-US" sz="1100" u="none" strike="noStrike" dirty="0">
                          <a:effectLst/>
                        </a:rPr>
                        <a:t>Total SDR</a:t>
                      </a:r>
                      <a:endParaRPr lang="en-US" sz="1100" b="1" i="0" u="none" strike="noStrike" dirty="0">
                        <a:effectLst/>
                        <a:latin typeface="Arial" panose="020B0604020202020204" pitchFamily="34" charset="0"/>
                      </a:endParaRPr>
                    </a:p>
                  </a:txBody>
                  <a:tcPr marL="10589" marR="10589" marT="10589" marB="0" anchor="b"/>
                </a:tc>
                <a:extLst>
                  <a:ext uri="{0D108BD9-81ED-4DB2-BD59-A6C34878D82A}">
                    <a16:rowId xmlns="" xmlns:a16="http://schemas.microsoft.com/office/drawing/2014/main" val="10000"/>
                  </a:ext>
                </a:extLst>
              </a:tr>
              <a:tr h="180000">
                <a:tc>
                  <a:txBody>
                    <a:bodyPr/>
                    <a:lstStyle/>
                    <a:p>
                      <a:pPr algn="l" fontAlgn="b"/>
                      <a:r>
                        <a:rPr lang="en-US" sz="1100" u="none" strike="noStrike" dirty="0">
                          <a:effectLst/>
                        </a:rPr>
                        <a:t>Eligible</a:t>
                      </a:r>
                      <a:endParaRPr lang="en-US" sz="1100" b="1" i="0" u="none" strike="noStrike" dirty="0">
                        <a:effectLst/>
                        <a:latin typeface="Arial" panose="020B0604020202020204" pitchFamily="34" charset="0"/>
                      </a:endParaRPr>
                    </a:p>
                  </a:txBody>
                  <a:tcPr marL="10589" marR="10589" marT="10589" marB="0" anchor="b"/>
                </a:tc>
                <a:tc>
                  <a:txBody>
                    <a:bodyPr/>
                    <a:lstStyle/>
                    <a:p>
                      <a:pPr algn="r" fontAlgn="b"/>
                      <a:r>
                        <a:rPr lang="en-US" sz="1100" u="none" strike="noStrike">
                          <a:effectLst/>
                        </a:rPr>
                        <a:t>20</a:t>
                      </a:r>
                      <a:endParaRPr lang="en-US" sz="1100" b="1" i="0" u="none" strike="noStrike">
                        <a:effectLst/>
                        <a:latin typeface="Arial" panose="020B0604020202020204" pitchFamily="34" charset="0"/>
                      </a:endParaRPr>
                    </a:p>
                  </a:txBody>
                  <a:tcPr marL="10589" marR="10589" marT="10589" marB="0" anchor="b"/>
                </a:tc>
                <a:tc>
                  <a:txBody>
                    <a:bodyPr/>
                    <a:lstStyle/>
                    <a:p>
                      <a:pPr algn="r" fontAlgn="b"/>
                      <a:r>
                        <a:rPr lang="en-US" sz="1100" u="none" strike="noStrike">
                          <a:effectLst/>
                        </a:rPr>
                        <a:t>53</a:t>
                      </a:r>
                      <a:endParaRPr lang="en-US" sz="1100" b="1" i="0" u="none" strike="noStrike">
                        <a:effectLst/>
                        <a:latin typeface="Arial" panose="020B0604020202020204" pitchFamily="34" charset="0"/>
                      </a:endParaRPr>
                    </a:p>
                  </a:txBody>
                  <a:tcPr marL="10589" marR="10589" marT="10589" marB="0" anchor="b"/>
                </a:tc>
                <a:tc>
                  <a:txBody>
                    <a:bodyPr/>
                    <a:lstStyle/>
                    <a:p>
                      <a:pPr algn="r" fontAlgn="b"/>
                      <a:r>
                        <a:rPr lang="en-US" sz="1100" u="none" strike="noStrike">
                          <a:effectLst/>
                        </a:rPr>
                        <a:t>1</a:t>
                      </a:r>
                      <a:endParaRPr lang="en-US" sz="1100" b="1" i="0" u="none" strike="noStrike">
                        <a:effectLst/>
                        <a:latin typeface="Arial" panose="020B0604020202020204" pitchFamily="34" charset="0"/>
                      </a:endParaRPr>
                    </a:p>
                  </a:txBody>
                  <a:tcPr marL="10589" marR="10589" marT="10589" marB="0" anchor="b"/>
                </a:tc>
                <a:tc>
                  <a:txBody>
                    <a:bodyPr/>
                    <a:lstStyle/>
                    <a:p>
                      <a:pPr algn="r" fontAlgn="b"/>
                      <a:r>
                        <a:rPr lang="en-US" sz="1100" u="none" strike="noStrike">
                          <a:effectLst/>
                        </a:rPr>
                        <a:t>28</a:t>
                      </a:r>
                      <a:endParaRPr lang="en-US" sz="1100" b="1" i="0" u="none" strike="noStrike">
                        <a:effectLst/>
                        <a:latin typeface="Arial" panose="020B0604020202020204" pitchFamily="34" charset="0"/>
                      </a:endParaRPr>
                    </a:p>
                  </a:txBody>
                  <a:tcPr marL="10589" marR="10589" marT="10589" marB="0" anchor="b"/>
                </a:tc>
                <a:tc>
                  <a:txBody>
                    <a:bodyPr/>
                    <a:lstStyle/>
                    <a:p>
                      <a:pPr algn="r" fontAlgn="b"/>
                      <a:r>
                        <a:rPr lang="en-US" sz="1100" u="none" strike="noStrike" dirty="0">
                          <a:effectLst/>
                        </a:rPr>
                        <a:t>42</a:t>
                      </a:r>
                      <a:endParaRPr lang="en-US" sz="1100" b="1" i="0" u="none" strike="noStrike" dirty="0">
                        <a:effectLst/>
                        <a:latin typeface="Arial" panose="020B0604020202020204" pitchFamily="34" charset="0"/>
                      </a:endParaRPr>
                    </a:p>
                  </a:txBody>
                  <a:tcPr marL="10589" marR="10589" marT="10589" marB="0" anchor="b"/>
                </a:tc>
                <a:tc>
                  <a:txBody>
                    <a:bodyPr/>
                    <a:lstStyle/>
                    <a:p>
                      <a:pPr algn="r" fontAlgn="b"/>
                      <a:r>
                        <a:rPr lang="en-US" sz="1100" u="none" strike="noStrike">
                          <a:effectLst/>
                        </a:rPr>
                        <a:t>55</a:t>
                      </a:r>
                      <a:endParaRPr lang="en-US" sz="1100" b="1" i="0" u="none" strike="noStrike">
                        <a:effectLst/>
                        <a:latin typeface="Arial" panose="020B0604020202020204" pitchFamily="34" charset="0"/>
                      </a:endParaRPr>
                    </a:p>
                  </a:txBody>
                  <a:tcPr marL="10589" marR="10589" marT="10589" marB="0" anchor="b"/>
                </a:tc>
                <a:tc>
                  <a:txBody>
                    <a:bodyPr/>
                    <a:lstStyle/>
                    <a:p>
                      <a:pPr algn="r" fontAlgn="b"/>
                      <a:r>
                        <a:rPr lang="en-US" sz="1100" u="none" strike="noStrike">
                          <a:effectLst/>
                        </a:rPr>
                        <a:t>143</a:t>
                      </a:r>
                      <a:endParaRPr lang="en-US" sz="1100" b="1" i="0" u="none" strike="noStrike">
                        <a:effectLst/>
                        <a:latin typeface="Arial" panose="020B0604020202020204" pitchFamily="34" charset="0"/>
                      </a:endParaRPr>
                    </a:p>
                  </a:txBody>
                  <a:tcPr marL="10589" marR="10589" marT="10589" marB="0" anchor="b"/>
                </a:tc>
                <a:tc>
                  <a:txBody>
                    <a:bodyPr/>
                    <a:lstStyle/>
                    <a:p>
                      <a:pPr algn="r" fontAlgn="b"/>
                      <a:r>
                        <a:rPr lang="en-US" sz="1100" u="none" strike="noStrike">
                          <a:effectLst/>
                        </a:rPr>
                        <a:t>130</a:t>
                      </a:r>
                      <a:endParaRPr lang="en-US" sz="1100" b="1" i="0" u="none" strike="noStrike">
                        <a:effectLst/>
                        <a:latin typeface="Arial" panose="020B0604020202020204" pitchFamily="34" charset="0"/>
                      </a:endParaRPr>
                    </a:p>
                  </a:txBody>
                  <a:tcPr marL="10589" marR="10589" marT="10589" marB="0" anchor="b"/>
                </a:tc>
                <a:tc>
                  <a:txBody>
                    <a:bodyPr/>
                    <a:lstStyle/>
                    <a:p>
                      <a:pPr algn="r" fontAlgn="b"/>
                      <a:r>
                        <a:rPr lang="en-US" sz="1100" u="none" strike="noStrike">
                          <a:effectLst/>
                        </a:rPr>
                        <a:t>731</a:t>
                      </a:r>
                      <a:endParaRPr lang="en-US" sz="1100" b="1" i="0" u="none" strike="noStrike">
                        <a:effectLst/>
                        <a:latin typeface="Arial" panose="020B0604020202020204" pitchFamily="34" charset="0"/>
                      </a:endParaRPr>
                    </a:p>
                  </a:txBody>
                  <a:tcPr marL="10589" marR="10589" marT="10589" marB="0" anchor="b"/>
                </a:tc>
                <a:tc>
                  <a:txBody>
                    <a:bodyPr/>
                    <a:lstStyle/>
                    <a:p>
                      <a:pPr algn="r" fontAlgn="b"/>
                      <a:r>
                        <a:rPr lang="en-US" sz="1100" u="none" strike="noStrike">
                          <a:effectLst/>
                        </a:rPr>
                        <a:t>2978</a:t>
                      </a:r>
                      <a:endParaRPr lang="en-US" sz="1100" b="1" i="0" u="none" strike="noStrike">
                        <a:effectLst/>
                        <a:latin typeface="Arial" panose="020B0604020202020204" pitchFamily="34" charset="0"/>
                      </a:endParaRPr>
                    </a:p>
                  </a:txBody>
                  <a:tcPr marL="10589" marR="10589" marT="10589" marB="0" anchor="b"/>
                </a:tc>
                <a:extLst>
                  <a:ext uri="{0D108BD9-81ED-4DB2-BD59-A6C34878D82A}">
                    <a16:rowId xmlns="" xmlns:a16="http://schemas.microsoft.com/office/drawing/2014/main" val="10001"/>
                  </a:ext>
                </a:extLst>
              </a:tr>
              <a:tr h="180000">
                <a:tc>
                  <a:txBody>
                    <a:bodyPr/>
                    <a:lstStyle/>
                    <a:p>
                      <a:pPr algn="l" fontAlgn="b"/>
                      <a:r>
                        <a:rPr lang="en-US" sz="1100" u="none" strike="noStrike" dirty="0">
                          <a:effectLst/>
                        </a:rPr>
                        <a:t>In-Eligible (Red)</a:t>
                      </a:r>
                      <a:endParaRPr lang="en-US" sz="1100" b="1" i="0" u="none" strike="noStrike" dirty="0">
                        <a:effectLst/>
                        <a:latin typeface="Arial" panose="020B0604020202020204" pitchFamily="34" charset="0"/>
                      </a:endParaRPr>
                    </a:p>
                  </a:txBody>
                  <a:tcPr marL="10589" marR="10589" marT="10589" marB="0" anchor="b"/>
                </a:tc>
                <a:tc>
                  <a:txBody>
                    <a:bodyPr/>
                    <a:lstStyle/>
                    <a:p>
                      <a:pPr algn="r" fontAlgn="b"/>
                      <a:r>
                        <a:rPr lang="en-US" sz="1100" u="none" strike="noStrike">
                          <a:effectLst/>
                        </a:rPr>
                        <a:t>16</a:t>
                      </a:r>
                      <a:endParaRPr lang="en-US" sz="1100" b="1" i="0" u="none" strike="noStrike">
                        <a:effectLst/>
                        <a:latin typeface="Arial" panose="020B0604020202020204" pitchFamily="34" charset="0"/>
                      </a:endParaRPr>
                    </a:p>
                  </a:txBody>
                  <a:tcPr marL="10589" marR="10589" marT="10589" marB="0" anchor="b"/>
                </a:tc>
                <a:tc>
                  <a:txBody>
                    <a:bodyPr/>
                    <a:lstStyle/>
                    <a:p>
                      <a:pPr algn="r" fontAlgn="b"/>
                      <a:r>
                        <a:rPr lang="en-US" sz="1100" u="none" strike="noStrike">
                          <a:effectLst/>
                        </a:rPr>
                        <a:t>47</a:t>
                      </a:r>
                      <a:endParaRPr lang="en-US" sz="1100" b="1" i="0" u="none" strike="noStrike">
                        <a:effectLst/>
                        <a:latin typeface="Arial" panose="020B0604020202020204" pitchFamily="34" charset="0"/>
                      </a:endParaRPr>
                    </a:p>
                  </a:txBody>
                  <a:tcPr marL="10589" marR="10589" marT="10589" marB="0" anchor="b"/>
                </a:tc>
                <a:tc>
                  <a:txBody>
                    <a:bodyPr/>
                    <a:lstStyle/>
                    <a:p>
                      <a:pPr algn="r" fontAlgn="b"/>
                      <a:r>
                        <a:rPr lang="en-US" sz="1100" u="none" strike="noStrike">
                          <a:effectLst/>
                        </a:rPr>
                        <a:t>4</a:t>
                      </a:r>
                      <a:endParaRPr lang="en-US" sz="1100" b="1" i="0" u="none" strike="noStrike">
                        <a:effectLst/>
                        <a:latin typeface="Arial" panose="020B0604020202020204" pitchFamily="34" charset="0"/>
                      </a:endParaRPr>
                    </a:p>
                  </a:txBody>
                  <a:tcPr marL="10589" marR="10589" marT="10589" marB="0" anchor="b"/>
                </a:tc>
                <a:tc>
                  <a:txBody>
                    <a:bodyPr/>
                    <a:lstStyle/>
                    <a:p>
                      <a:pPr algn="r" fontAlgn="b"/>
                      <a:r>
                        <a:rPr lang="en-US" sz="1100" u="none" strike="noStrike">
                          <a:effectLst/>
                        </a:rPr>
                        <a:t>0</a:t>
                      </a:r>
                      <a:endParaRPr lang="en-US" sz="1100" b="1" i="0" u="none" strike="noStrike">
                        <a:effectLst/>
                        <a:latin typeface="Arial" panose="020B0604020202020204" pitchFamily="34" charset="0"/>
                      </a:endParaRPr>
                    </a:p>
                  </a:txBody>
                  <a:tcPr marL="10589" marR="10589" marT="10589" marB="0" anchor="b"/>
                </a:tc>
                <a:tc>
                  <a:txBody>
                    <a:bodyPr/>
                    <a:lstStyle/>
                    <a:p>
                      <a:pPr algn="r" fontAlgn="b"/>
                      <a:r>
                        <a:rPr lang="en-US" sz="1100" u="none" strike="noStrike" dirty="0">
                          <a:effectLst/>
                        </a:rPr>
                        <a:t>0</a:t>
                      </a:r>
                      <a:endParaRPr lang="en-US" sz="1100" b="1" i="0" u="none" strike="noStrike" dirty="0">
                        <a:effectLst/>
                        <a:latin typeface="Arial" panose="020B0604020202020204" pitchFamily="34" charset="0"/>
                      </a:endParaRPr>
                    </a:p>
                  </a:txBody>
                  <a:tcPr marL="10589" marR="10589" marT="10589" marB="0" anchor="b"/>
                </a:tc>
                <a:tc>
                  <a:txBody>
                    <a:bodyPr/>
                    <a:lstStyle/>
                    <a:p>
                      <a:pPr algn="r" fontAlgn="b"/>
                      <a:r>
                        <a:rPr lang="en-US" sz="1100" u="none" strike="noStrike">
                          <a:effectLst/>
                        </a:rPr>
                        <a:t>0</a:t>
                      </a:r>
                      <a:endParaRPr lang="en-US" sz="1100" b="1" i="0" u="none" strike="noStrike">
                        <a:effectLst/>
                        <a:latin typeface="Arial" panose="020B0604020202020204" pitchFamily="34" charset="0"/>
                      </a:endParaRPr>
                    </a:p>
                  </a:txBody>
                  <a:tcPr marL="10589" marR="10589" marT="10589" marB="0" anchor="b"/>
                </a:tc>
                <a:tc>
                  <a:txBody>
                    <a:bodyPr/>
                    <a:lstStyle/>
                    <a:p>
                      <a:pPr algn="r" fontAlgn="b"/>
                      <a:r>
                        <a:rPr lang="en-US" sz="1100" u="none" strike="noStrike">
                          <a:effectLst/>
                        </a:rPr>
                        <a:t>96</a:t>
                      </a:r>
                      <a:endParaRPr lang="en-US" sz="1100" b="1" i="0" u="none" strike="noStrike">
                        <a:effectLst/>
                        <a:latin typeface="Arial" panose="020B0604020202020204" pitchFamily="34" charset="0"/>
                      </a:endParaRPr>
                    </a:p>
                  </a:txBody>
                  <a:tcPr marL="10589" marR="10589" marT="10589" marB="0" anchor="b"/>
                </a:tc>
                <a:tc>
                  <a:txBody>
                    <a:bodyPr/>
                    <a:lstStyle/>
                    <a:p>
                      <a:pPr algn="r" fontAlgn="b"/>
                      <a:r>
                        <a:rPr lang="en-US" sz="1100" u="none" strike="noStrike">
                          <a:effectLst/>
                        </a:rPr>
                        <a:t>71</a:t>
                      </a:r>
                      <a:endParaRPr lang="en-US" sz="1100" b="1" i="0" u="none" strike="noStrike">
                        <a:effectLst/>
                        <a:latin typeface="Arial" panose="020B0604020202020204" pitchFamily="34" charset="0"/>
                      </a:endParaRPr>
                    </a:p>
                  </a:txBody>
                  <a:tcPr marL="10589" marR="10589" marT="10589" marB="0" anchor="b"/>
                </a:tc>
                <a:tc>
                  <a:txBody>
                    <a:bodyPr/>
                    <a:lstStyle/>
                    <a:p>
                      <a:pPr algn="r" fontAlgn="b"/>
                      <a:r>
                        <a:rPr lang="en-US" sz="1100" u="none" strike="noStrike">
                          <a:effectLst/>
                        </a:rPr>
                        <a:t>139</a:t>
                      </a:r>
                      <a:endParaRPr lang="en-US" sz="1100" b="1" i="0" u="none" strike="noStrike">
                        <a:effectLst/>
                        <a:latin typeface="Arial" panose="020B0604020202020204" pitchFamily="34" charset="0"/>
                      </a:endParaRPr>
                    </a:p>
                  </a:txBody>
                  <a:tcPr marL="10589" marR="10589" marT="10589" marB="0" anchor="b"/>
                </a:tc>
                <a:tc>
                  <a:txBody>
                    <a:bodyPr/>
                    <a:lstStyle/>
                    <a:p>
                      <a:pPr algn="r" fontAlgn="b"/>
                      <a:r>
                        <a:rPr lang="en-US" sz="1100" u="none" strike="noStrike">
                          <a:effectLst/>
                        </a:rPr>
                        <a:t>1212</a:t>
                      </a:r>
                      <a:endParaRPr lang="en-US" sz="1100" b="1" i="0" u="none" strike="noStrike">
                        <a:effectLst/>
                        <a:latin typeface="Arial" panose="020B0604020202020204" pitchFamily="34" charset="0"/>
                      </a:endParaRPr>
                    </a:p>
                  </a:txBody>
                  <a:tcPr marL="10589" marR="10589" marT="10589" marB="0" anchor="b"/>
                </a:tc>
                <a:extLst>
                  <a:ext uri="{0D108BD9-81ED-4DB2-BD59-A6C34878D82A}">
                    <a16:rowId xmlns="" xmlns:a16="http://schemas.microsoft.com/office/drawing/2014/main" val="10002"/>
                  </a:ext>
                </a:extLst>
              </a:tr>
              <a:tr h="180000">
                <a:tc>
                  <a:txBody>
                    <a:bodyPr/>
                    <a:lstStyle/>
                    <a:p>
                      <a:pPr algn="l" fontAlgn="b"/>
                      <a:r>
                        <a:rPr lang="en-US" sz="1100" u="none" strike="noStrike">
                          <a:effectLst/>
                        </a:rPr>
                        <a:t>Total</a:t>
                      </a:r>
                      <a:endParaRPr lang="en-US" sz="1100" b="1" i="0" u="none" strike="noStrike">
                        <a:effectLst/>
                        <a:latin typeface="Arial" panose="020B0604020202020204" pitchFamily="34" charset="0"/>
                      </a:endParaRPr>
                    </a:p>
                  </a:txBody>
                  <a:tcPr marL="10589" marR="10589" marT="10589" marB="0" anchor="b"/>
                </a:tc>
                <a:tc>
                  <a:txBody>
                    <a:bodyPr/>
                    <a:lstStyle/>
                    <a:p>
                      <a:pPr algn="r" fontAlgn="b"/>
                      <a:r>
                        <a:rPr lang="en-US" sz="1100" u="none" strike="noStrike">
                          <a:effectLst/>
                        </a:rPr>
                        <a:t>36</a:t>
                      </a:r>
                      <a:endParaRPr lang="en-US" sz="1100" b="1" i="0" u="none" strike="noStrike">
                        <a:effectLst/>
                        <a:latin typeface="Arial" panose="020B0604020202020204" pitchFamily="34" charset="0"/>
                      </a:endParaRPr>
                    </a:p>
                  </a:txBody>
                  <a:tcPr marL="10589" marR="10589" marT="10589" marB="0" anchor="b"/>
                </a:tc>
                <a:tc>
                  <a:txBody>
                    <a:bodyPr/>
                    <a:lstStyle/>
                    <a:p>
                      <a:pPr algn="r" fontAlgn="b"/>
                      <a:r>
                        <a:rPr lang="en-US" sz="1100" u="none" strike="noStrike">
                          <a:effectLst/>
                        </a:rPr>
                        <a:t>100</a:t>
                      </a:r>
                      <a:endParaRPr lang="en-US" sz="1100" b="1" i="0" u="none" strike="noStrike">
                        <a:effectLst/>
                        <a:latin typeface="Arial" panose="020B0604020202020204" pitchFamily="34" charset="0"/>
                      </a:endParaRPr>
                    </a:p>
                  </a:txBody>
                  <a:tcPr marL="10589" marR="10589" marT="10589" marB="0" anchor="b"/>
                </a:tc>
                <a:tc>
                  <a:txBody>
                    <a:bodyPr/>
                    <a:lstStyle/>
                    <a:p>
                      <a:pPr algn="r" fontAlgn="b"/>
                      <a:r>
                        <a:rPr lang="en-US" sz="1100" u="none" strike="noStrike">
                          <a:effectLst/>
                        </a:rPr>
                        <a:t>5</a:t>
                      </a:r>
                      <a:endParaRPr lang="en-US" sz="1100" b="1" i="0" u="none" strike="noStrike">
                        <a:effectLst/>
                        <a:latin typeface="Arial" panose="020B0604020202020204" pitchFamily="34" charset="0"/>
                      </a:endParaRPr>
                    </a:p>
                  </a:txBody>
                  <a:tcPr marL="10589" marR="10589" marT="10589" marB="0" anchor="b"/>
                </a:tc>
                <a:tc>
                  <a:txBody>
                    <a:bodyPr/>
                    <a:lstStyle/>
                    <a:p>
                      <a:pPr algn="r" fontAlgn="b"/>
                      <a:r>
                        <a:rPr lang="en-US" sz="1100" u="none" strike="noStrike">
                          <a:effectLst/>
                        </a:rPr>
                        <a:t>28</a:t>
                      </a:r>
                      <a:endParaRPr lang="en-US" sz="1100" b="1" i="0" u="none" strike="noStrike">
                        <a:effectLst/>
                        <a:latin typeface="Arial" panose="020B0604020202020204" pitchFamily="34" charset="0"/>
                      </a:endParaRPr>
                    </a:p>
                  </a:txBody>
                  <a:tcPr marL="10589" marR="10589" marT="10589" marB="0" anchor="b"/>
                </a:tc>
                <a:tc>
                  <a:txBody>
                    <a:bodyPr/>
                    <a:lstStyle/>
                    <a:p>
                      <a:pPr algn="r" fontAlgn="b"/>
                      <a:r>
                        <a:rPr lang="en-US" sz="1100" u="none" strike="noStrike">
                          <a:effectLst/>
                        </a:rPr>
                        <a:t>42</a:t>
                      </a:r>
                      <a:endParaRPr lang="en-US" sz="1100" b="1" i="0" u="none" strike="noStrike">
                        <a:effectLst/>
                        <a:latin typeface="Arial" panose="020B0604020202020204" pitchFamily="34" charset="0"/>
                      </a:endParaRPr>
                    </a:p>
                  </a:txBody>
                  <a:tcPr marL="10589" marR="10589" marT="10589" marB="0" anchor="b"/>
                </a:tc>
                <a:tc>
                  <a:txBody>
                    <a:bodyPr/>
                    <a:lstStyle/>
                    <a:p>
                      <a:pPr algn="r" fontAlgn="b"/>
                      <a:r>
                        <a:rPr lang="en-US" sz="1100" u="none" strike="noStrike">
                          <a:effectLst/>
                        </a:rPr>
                        <a:t>55</a:t>
                      </a:r>
                      <a:endParaRPr lang="en-US" sz="1100" b="1" i="0" u="none" strike="noStrike">
                        <a:effectLst/>
                        <a:latin typeface="Arial" panose="020B0604020202020204" pitchFamily="34" charset="0"/>
                      </a:endParaRPr>
                    </a:p>
                  </a:txBody>
                  <a:tcPr marL="10589" marR="10589" marT="10589" marB="0" anchor="b"/>
                </a:tc>
                <a:tc>
                  <a:txBody>
                    <a:bodyPr/>
                    <a:lstStyle/>
                    <a:p>
                      <a:pPr algn="r" fontAlgn="b"/>
                      <a:r>
                        <a:rPr lang="en-US" sz="1100" u="none" strike="noStrike">
                          <a:effectLst/>
                        </a:rPr>
                        <a:t>239</a:t>
                      </a:r>
                      <a:endParaRPr lang="en-US" sz="1100" b="1" i="0" u="none" strike="noStrike">
                        <a:effectLst/>
                        <a:latin typeface="Arial" panose="020B0604020202020204" pitchFamily="34" charset="0"/>
                      </a:endParaRPr>
                    </a:p>
                  </a:txBody>
                  <a:tcPr marL="10589" marR="10589" marT="10589" marB="0" anchor="b"/>
                </a:tc>
                <a:tc>
                  <a:txBody>
                    <a:bodyPr/>
                    <a:lstStyle/>
                    <a:p>
                      <a:pPr algn="r" fontAlgn="b"/>
                      <a:r>
                        <a:rPr lang="en-US" sz="1100" u="none" strike="noStrike">
                          <a:effectLst/>
                        </a:rPr>
                        <a:t>201</a:t>
                      </a:r>
                      <a:endParaRPr lang="en-US" sz="1100" b="1" i="0" u="none" strike="noStrike">
                        <a:effectLst/>
                        <a:latin typeface="Arial" panose="020B0604020202020204" pitchFamily="34" charset="0"/>
                      </a:endParaRPr>
                    </a:p>
                  </a:txBody>
                  <a:tcPr marL="10589" marR="10589" marT="10589" marB="0" anchor="b"/>
                </a:tc>
                <a:tc>
                  <a:txBody>
                    <a:bodyPr/>
                    <a:lstStyle/>
                    <a:p>
                      <a:pPr algn="r" fontAlgn="b"/>
                      <a:r>
                        <a:rPr lang="en-US" sz="1100" u="none" strike="noStrike">
                          <a:effectLst/>
                        </a:rPr>
                        <a:t>870</a:t>
                      </a:r>
                      <a:endParaRPr lang="en-US" sz="1100" b="1" i="0" u="none" strike="noStrike">
                        <a:effectLst/>
                        <a:latin typeface="Arial" panose="020B0604020202020204" pitchFamily="34" charset="0"/>
                      </a:endParaRPr>
                    </a:p>
                  </a:txBody>
                  <a:tcPr marL="10589" marR="10589" marT="10589" marB="0" anchor="b"/>
                </a:tc>
                <a:tc>
                  <a:txBody>
                    <a:bodyPr/>
                    <a:lstStyle/>
                    <a:p>
                      <a:pPr algn="r" fontAlgn="b"/>
                      <a:r>
                        <a:rPr lang="en-US" sz="1100" u="none" strike="noStrike" dirty="0">
                          <a:effectLst/>
                        </a:rPr>
                        <a:t>4190</a:t>
                      </a:r>
                      <a:endParaRPr lang="en-US" sz="1100" b="1" i="0" u="none" strike="noStrike" dirty="0">
                        <a:effectLst/>
                        <a:latin typeface="Arial" panose="020B0604020202020204" pitchFamily="34" charset="0"/>
                      </a:endParaRPr>
                    </a:p>
                  </a:txBody>
                  <a:tcPr marL="10589" marR="10589" marT="10589" marB="0" anchor="b"/>
                </a:tc>
                <a:extLst>
                  <a:ext uri="{0D108BD9-81ED-4DB2-BD59-A6C34878D82A}">
                    <a16:rowId xmlns=""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87509773"/>
              </p:ext>
            </p:extLst>
          </p:nvPr>
        </p:nvGraphicFramePr>
        <p:xfrm>
          <a:off x="1258110" y="4122926"/>
          <a:ext cx="10276739" cy="1066204"/>
        </p:xfrm>
        <a:graphic>
          <a:graphicData uri="http://schemas.openxmlformats.org/drawingml/2006/table">
            <a:tbl>
              <a:tblPr>
                <a:tableStyleId>{5C22544A-7EE6-4342-B048-85BDC9FD1C3A}</a:tableStyleId>
              </a:tblPr>
              <a:tblGrid>
                <a:gridCol w="1361614">
                  <a:extLst>
                    <a:ext uri="{9D8B030D-6E8A-4147-A177-3AD203B41FA5}">
                      <a16:colId xmlns="" xmlns:a16="http://schemas.microsoft.com/office/drawing/2014/main" val="20000"/>
                    </a:ext>
                  </a:extLst>
                </a:gridCol>
                <a:gridCol w="465360">
                  <a:extLst>
                    <a:ext uri="{9D8B030D-6E8A-4147-A177-3AD203B41FA5}">
                      <a16:colId xmlns="" xmlns:a16="http://schemas.microsoft.com/office/drawing/2014/main" val="20001"/>
                    </a:ext>
                  </a:extLst>
                </a:gridCol>
                <a:gridCol w="1022023">
                  <a:extLst>
                    <a:ext uri="{9D8B030D-6E8A-4147-A177-3AD203B41FA5}">
                      <a16:colId xmlns="" xmlns:a16="http://schemas.microsoft.com/office/drawing/2014/main" val="20002"/>
                    </a:ext>
                  </a:extLst>
                </a:gridCol>
                <a:gridCol w="774791">
                  <a:extLst>
                    <a:ext uri="{9D8B030D-6E8A-4147-A177-3AD203B41FA5}">
                      <a16:colId xmlns="" xmlns:a16="http://schemas.microsoft.com/office/drawing/2014/main" val="20004"/>
                    </a:ext>
                  </a:extLst>
                </a:gridCol>
                <a:gridCol w="930726">
                  <a:extLst>
                    <a:ext uri="{9D8B030D-6E8A-4147-A177-3AD203B41FA5}">
                      <a16:colId xmlns="" xmlns:a16="http://schemas.microsoft.com/office/drawing/2014/main" val="20005"/>
                    </a:ext>
                  </a:extLst>
                </a:gridCol>
                <a:gridCol w="1085844">
                  <a:extLst>
                    <a:ext uri="{9D8B030D-6E8A-4147-A177-3AD203B41FA5}">
                      <a16:colId xmlns="" xmlns:a16="http://schemas.microsoft.com/office/drawing/2014/main" val="20006"/>
                    </a:ext>
                  </a:extLst>
                </a:gridCol>
                <a:gridCol w="827309">
                  <a:extLst>
                    <a:ext uri="{9D8B030D-6E8A-4147-A177-3AD203B41FA5}">
                      <a16:colId xmlns="" xmlns:a16="http://schemas.microsoft.com/office/drawing/2014/main" val="20007"/>
                    </a:ext>
                  </a:extLst>
                </a:gridCol>
                <a:gridCol w="1120314">
                  <a:extLst>
                    <a:ext uri="{9D8B030D-6E8A-4147-A177-3AD203B41FA5}">
                      <a16:colId xmlns="" xmlns:a16="http://schemas.microsoft.com/office/drawing/2014/main" val="20008"/>
                    </a:ext>
                  </a:extLst>
                </a:gridCol>
                <a:gridCol w="723896">
                  <a:extLst>
                    <a:ext uri="{9D8B030D-6E8A-4147-A177-3AD203B41FA5}">
                      <a16:colId xmlns="" xmlns:a16="http://schemas.microsoft.com/office/drawing/2014/main" val="20009"/>
                    </a:ext>
                  </a:extLst>
                </a:gridCol>
                <a:gridCol w="1085844">
                  <a:extLst>
                    <a:ext uri="{9D8B030D-6E8A-4147-A177-3AD203B41FA5}">
                      <a16:colId xmlns="" xmlns:a16="http://schemas.microsoft.com/office/drawing/2014/main" val="20010"/>
                    </a:ext>
                  </a:extLst>
                </a:gridCol>
                <a:gridCol w="879018">
                  <a:extLst>
                    <a:ext uri="{9D8B030D-6E8A-4147-A177-3AD203B41FA5}">
                      <a16:colId xmlns="" xmlns:a16="http://schemas.microsoft.com/office/drawing/2014/main" val="20011"/>
                    </a:ext>
                  </a:extLst>
                </a:gridCol>
              </a:tblGrid>
              <a:tr h="522439">
                <a:tc>
                  <a:txBody>
                    <a:bodyPr/>
                    <a:lstStyle/>
                    <a:p>
                      <a:pPr algn="l" fontAlgn="b"/>
                      <a:r>
                        <a:rPr lang="en-US" sz="1100" u="none" strike="noStrike" dirty="0">
                          <a:effectLst/>
                        </a:rPr>
                        <a:t>Fall 2015</a:t>
                      </a:r>
                      <a:endParaRPr lang="en-US" sz="1100" b="1" i="0" u="none" strike="noStrike" dirty="0">
                        <a:effectLst/>
                        <a:latin typeface="Arial" panose="020B0604020202020204" pitchFamily="34" charset="0"/>
                      </a:endParaRPr>
                    </a:p>
                  </a:txBody>
                  <a:tcPr marL="10662" marR="10662" marT="10662" marB="0" anchor="b"/>
                </a:tc>
                <a:tc>
                  <a:txBody>
                    <a:bodyPr/>
                    <a:lstStyle/>
                    <a:p>
                      <a:pPr algn="l" fontAlgn="b"/>
                      <a:r>
                        <a:rPr lang="en-US" sz="1100" u="none" strike="noStrike">
                          <a:effectLst/>
                        </a:rPr>
                        <a:t>TEA </a:t>
                      </a:r>
                      <a:endParaRPr lang="en-US" sz="1100" b="1" i="0" u="none" strike="noStrike">
                        <a:effectLst/>
                        <a:latin typeface="Arial" panose="020B0604020202020204" pitchFamily="34" charset="0"/>
                      </a:endParaRPr>
                    </a:p>
                  </a:txBody>
                  <a:tcPr marL="10662" marR="10662" marT="10662" marB="0" anchor="b"/>
                </a:tc>
                <a:tc>
                  <a:txBody>
                    <a:bodyPr/>
                    <a:lstStyle/>
                    <a:p>
                      <a:pPr algn="l" fontAlgn="b"/>
                      <a:r>
                        <a:rPr lang="en-US" sz="1100" u="none" strike="noStrike">
                          <a:effectLst/>
                        </a:rPr>
                        <a:t>Housing/Dinning</a:t>
                      </a:r>
                      <a:endParaRPr lang="en-US" sz="1100" b="1" i="0" u="none" strike="noStrike">
                        <a:effectLst/>
                        <a:latin typeface="Arial" panose="020B0604020202020204" pitchFamily="34" charset="0"/>
                      </a:endParaRPr>
                    </a:p>
                  </a:txBody>
                  <a:tcPr marL="10662" marR="10662" marT="10662" marB="0" anchor="b"/>
                </a:tc>
                <a:tc>
                  <a:txBody>
                    <a:bodyPr/>
                    <a:lstStyle/>
                    <a:p>
                      <a:pPr algn="l" fontAlgn="b"/>
                      <a:r>
                        <a:rPr lang="en-US" sz="1100" u="none" strike="noStrike" dirty="0">
                          <a:effectLst/>
                        </a:rPr>
                        <a:t>Temp Health Condition</a:t>
                      </a:r>
                      <a:endParaRPr lang="en-US" sz="1100" b="1" i="0" u="none" strike="noStrike" dirty="0">
                        <a:effectLst/>
                        <a:latin typeface="Arial" panose="020B0604020202020204" pitchFamily="34" charset="0"/>
                      </a:endParaRPr>
                    </a:p>
                  </a:txBody>
                  <a:tcPr marL="10662" marR="10662" marT="10662" marB="0" anchor="b"/>
                </a:tc>
                <a:tc>
                  <a:txBody>
                    <a:bodyPr/>
                    <a:lstStyle/>
                    <a:p>
                      <a:pPr algn="l" fontAlgn="b"/>
                      <a:r>
                        <a:rPr lang="en-US" sz="1100" u="none" strike="noStrike">
                          <a:effectLst/>
                        </a:rPr>
                        <a:t>Reduced Course Load</a:t>
                      </a:r>
                      <a:endParaRPr lang="en-US" sz="1100" b="1" i="0" u="none" strike="noStrike">
                        <a:effectLst/>
                        <a:latin typeface="Arial" panose="020B0604020202020204" pitchFamily="34" charset="0"/>
                      </a:endParaRPr>
                    </a:p>
                  </a:txBody>
                  <a:tcPr marL="10662" marR="10662" marT="10662" marB="0" anchor="b"/>
                </a:tc>
                <a:tc>
                  <a:txBody>
                    <a:bodyPr/>
                    <a:lstStyle/>
                    <a:p>
                      <a:pPr algn="l" fontAlgn="b"/>
                      <a:r>
                        <a:rPr lang="en-US" sz="1100" u="none" strike="noStrike" dirty="0">
                          <a:effectLst/>
                        </a:rPr>
                        <a:t>Room Scheduling</a:t>
                      </a:r>
                      <a:endParaRPr lang="en-US" sz="1100" b="1" i="0" u="none" strike="noStrike" dirty="0">
                        <a:effectLst/>
                        <a:latin typeface="Arial" panose="020B0604020202020204" pitchFamily="34" charset="0"/>
                      </a:endParaRPr>
                    </a:p>
                  </a:txBody>
                  <a:tcPr marL="10662" marR="10662" marT="10662" marB="0" anchor="b"/>
                </a:tc>
                <a:tc>
                  <a:txBody>
                    <a:bodyPr/>
                    <a:lstStyle/>
                    <a:p>
                      <a:pPr algn="l" fontAlgn="b"/>
                      <a:r>
                        <a:rPr lang="en-US" sz="1100" u="none" strike="noStrike" dirty="0">
                          <a:effectLst/>
                        </a:rPr>
                        <a:t>Early Registration</a:t>
                      </a:r>
                      <a:endParaRPr lang="en-US" sz="1100" b="1" i="0" u="none" strike="noStrike" dirty="0">
                        <a:effectLst/>
                        <a:latin typeface="Arial" panose="020B0604020202020204" pitchFamily="34" charset="0"/>
                      </a:endParaRPr>
                    </a:p>
                  </a:txBody>
                  <a:tcPr marL="10662" marR="10662" marT="10662" marB="0" anchor="b"/>
                </a:tc>
                <a:tc>
                  <a:txBody>
                    <a:bodyPr/>
                    <a:lstStyle/>
                    <a:p>
                      <a:pPr algn="l" fontAlgn="b"/>
                      <a:r>
                        <a:rPr lang="en-US" sz="1100" u="none" strike="noStrike">
                          <a:effectLst/>
                        </a:rPr>
                        <a:t>Service Start</a:t>
                      </a:r>
                      <a:endParaRPr lang="en-US" sz="1100" b="1" i="0" u="none" strike="noStrike">
                        <a:effectLst/>
                        <a:latin typeface="Arial" panose="020B0604020202020204" pitchFamily="34" charset="0"/>
                      </a:endParaRPr>
                    </a:p>
                  </a:txBody>
                  <a:tcPr marL="10662" marR="10662" marT="10662" marB="0" anchor="b"/>
                </a:tc>
                <a:tc>
                  <a:txBody>
                    <a:bodyPr/>
                    <a:lstStyle/>
                    <a:p>
                      <a:pPr algn="l" fontAlgn="b"/>
                      <a:r>
                        <a:rPr lang="en-US" sz="1100" u="none" strike="noStrike">
                          <a:effectLst/>
                        </a:rPr>
                        <a:t>ISU Adm</a:t>
                      </a:r>
                      <a:endParaRPr lang="en-US" sz="1100" b="1" i="0" u="none" strike="noStrike">
                        <a:effectLst/>
                        <a:latin typeface="Arial" panose="020B0604020202020204" pitchFamily="34" charset="0"/>
                      </a:endParaRPr>
                    </a:p>
                  </a:txBody>
                  <a:tcPr marL="10662" marR="10662" marT="10662" marB="0" anchor="b"/>
                </a:tc>
                <a:tc>
                  <a:txBody>
                    <a:bodyPr/>
                    <a:lstStyle/>
                    <a:p>
                      <a:pPr algn="l" fontAlgn="b"/>
                      <a:r>
                        <a:rPr lang="en-US" sz="1100" u="none" strike="noStrike">
                          <a:effectLst/>
                        </a:rPr>
                        <a:t>SDR Enrolled</a:t>
                      </a:r>
                      <a:endParaRPr lang="en-US" sz="1100" b="1" i="0" u="none" strike="noStrike">
                        <a:effectLst/>
                        <a:latin typeface="Arial" panose="020B0604020202020204" pitchFamily="34" charset="0"/>
                      </a:endParaRPr>
                    </a:p>
                  </a:txBody>
                  <a:tcPr marL="10662" marR="10662" marT="10662" marB="0" anchor="b"/>
                </a:tc>
                <a:tc>
                  <a:txBody>
                    <a:bodyPr/>
                    <a:lstStyle/>
                    <a:p>
                      <a:pPr algn="l" fontAlgn="b"/>
                      <a:r>
                        <a:rPr lang="en-US" sz="1100" u="none" strike="noStrike">
                          <a:effectLst/>
                        </a:rPr>
                        <a:t>Total SDR</a:t>
                      </a:r>
                      <a:endParaRPr lang="en-US" sz="1100" b="1" i="0" u="none" strike="noStrike">
                        <a:effectLst/>
                        <a:latin typeface="Arial" panose="020B0604020202020204" pitchFamily="34" charset="0"/>
                      </a:endParaRPr>
                    </a:p>
                  </a:txBody>
                  <a:tcPr marL="10662" marR="10662" marT="10662" marB="0" anchor="b"/>
                </a:tc>
                <a:extLst>
                  <a:ext uri="{0D108BD9-81ED-4DB2-BD59-A6C34878D82A}">
                    <a16:rowId xmlns="" xmlns:a16="http://schemas.microsoft.com/office/drawing/2014/main" val="10000"/>
                  </a:ext>
                </a:extLst>
              </a:tr>
              <a:tr h="181255">
                <a:tc>
                  <a:txBody>
                    <a:bodyPr/>
                    <a:lstStyle/>
                    <a:p>
                      <a:pPr algn="l" fontAlgn="b"/>
                      <a:r>
                        <a:rPr lang="en-US" sz="1100" u="none" strike="noStrike">
                          <a:effectLst/>
                        </a:rPr>
                        <a:t>Eligible</a:t>
                      </a:r>
                      <a:endParaRPr lang="en-US" sz="1100" b="1" i="0" u="none" strike="noStrike">
                        <a:effectLst/>
                        <a:latin typeface="Arial" panose="020B0604020202020204" pitchFamily="34" charset="0"/>
                      </a:endParaRPr>
                    </a:p>
                  </a:txBody>
                  <a:tcPr marL="10662" marR="10662" marT="10662" marB="0" anchor="b"/>
                </a:tc>
                <a:tc>
                  <a:txBody>
                    <a:bodyPr/>
                    <a:lstStyle/>
                    <a:p>
                      <a:pPr algn="r" fontAlgn="b"/>
                      <a:r>
                        <a:rPr lang="en-US" sz="1100" u="none" strike="noStrike">
                          <a:effectLst/>
                        </a:rPr>
                        <a:t>37</a:t>
                      </a:r>
                      <a:endParaRPr lang="en-US" sz="1100" b="1" i="0" u="none" strike="noStrike">
                        <a:effectLst/>
                        <a:latin typeface="Arial" panose="020B0604020202020204" pitchFamily="34" charset="0"/>
                      </a:endParaRPr>
                    </a:p>
                  </a:txBody>
                  <a:tcPr marL="10662" marR="10662" marT="10662" marB="0" anchor="b"/>
                </a:tc>
                <a:tc>
                  <a:txBody>
                    <a:bodyPr/>
                    <a:lstStyle/>
                    <a:p>
                      <a:pPr algn="r" fontAlgn="b"/>
                      <a:r>
                        <a:rPr lang="en-US" sz="1100" u="none" strike="noStrike">
                          <a:effectLst/>
                        </a:rPr>
                        <a:t>233</a:t>
                      </a:r>
                      <a:endParaRPr lang="en-US" sz="1100" b="1" i="0" u="none" strike="noStrike">
                        <a:effectLst/>
                        <a:latin typeface="Arial" panose="020B0604020202020204" pitchFamily="34" charset="0"/>
                      </a:endParaRPr>
                    </a:p>
                  </a:txBody>
                  <a:tcPr marL="10662" marR="10662" marT="10662" marB="0" anchor="b"/>
                </a:tc>
                <a:tc>
                  <a:txBody>
                    <a:bodyPr/>
                    <a:lstStyle/>
                    <a:p>
                      <a:pPr algn="r" fontAlgn="b"/>
                      <a:r>
                        <a:rPr lang="en-US" sz="1100" u="none" strike="noStrike">
                          <a:effectLst/>
                        </a:rPr>
                        <a:t>1</a:t>
                      </a:r>
                      <a:endParaRPr lang="en-US" sz="1100" b="1" i="0" u="none" strike="noStrike">
                        <a:effectLst/>
                        <a:latin typeface="Arial" panose="020B0604020202020204" pitchFamily="34" charset="0"/>
                      </a:endParaRPr>
                    </a:p>
                  </a:txBody>
                  <a:tcPr marL="10662" marR="10662" marT="10662" marB="0" anchor="b"/>
                </a:tc>
                <a:tc>
                  <a:txBody>
                    <a:bodyPr/>
                    <a:lstStyle/>
                    <a:p>
                      <a:pPr algn="r" fontAlgn="b"/>
                      <a:r>
                        <a:rPr lang="en-US" sz="1100" u="none" strike="noStrike">
                          <a:effectLst/>
                        </a:rPr>
                        <a:t>9</a:t>
                      </a:r>
                      <a:endParaRPr lang="en-US" sz="1100" b="1" i="0" u="none" strike="noStrike">
                        <a:effectLst/>
                        <a:latin typeface="Arial" panose="020B0604020202020204" pitchFamily="34" charset="0"/>
                      </a:endParaRPr>
                    </a:p>
                  </a:txBody>
                  <a:tcPr marL="10662" marR="10662" marT="10662" marB="0" anchor="b"/>
                </a:tc>
                <a:tc>
                  <a:txBody>
                    <a:bodyPr/>
                    <a:lstStyle/>
                    <a:p>
                      <a:pPr algn="r" fontAlgn="b"/>
                      <a:r>
                        <a:rPr lang="en-US" sz="1100" u="none" strike="noStrike" dirty="0">
                          <a:effectLst/>
                        </a:rPr>
                        <a:t>65</a:t>
                      </a:r>
                      <a:endParaRPr lang="en-US" sz="1100" b="1" i="0" u="none" strike="noStrike" dirty="0">
                        <a:effectLst/>
                        <a:latin typeface="Arial" panose="020B0604020202020204" pitchFamily="34" charset="0"/>
                      </a:endParaRPr>
                    </a:p>
                  </a:txBody>
                  <a:tcPr marL="10662" marR="10662" marT="10662" marB="0" anchor="b"/>
                </a:tc>
                <a:tc>
                  <a:txBody>
                    <a:bodyPr/>
                    <a:lstStyle/>
                    <a:p>
                      <a:pPr algn="r" fontAlgn="b"/>
                      <a:r>
                        <a:rPr lang="en-US" sz="1100" u="none" strike="noStrike" dirty="0">
                          <a:effectLst/>
                        </a:rPr>
                        <a:t>75</a:t>
                      </a:r>
                      <a:endParaRPr lang="en-US" sz="1100" b="1" i="0" u="none" strike="noStrike" dirty="0">
                        <a:effectLst/>
                        <a:latin typeface="Arial" panose="020B0604020202020204" pitchFamily="34" charset="0"/>
                      </a:endParaRPr>
                    </a:p>
                  </a:txBody>
                  <a:tcPr marL="10662" marR="10662" marT="10662" marB="0" anchor="b"/>
                </a:tc>
                <a:tc>
                  <a:txBody>
                    <a:bodyPr/>
                    <a:lstStyle/>
                    <a:p>
                      <a:pPr algn="r" fontAlgn="b"/>
                      <a:r>
                        <a:rPr lang="en-US" sz="1100" u="none" strike="noStrike">
                          <a:effectLst/>
                        </a:rPr>
                        <a:t>298</a:t>
                      </a:r>
                      <a:endParaRPr lang="en-US" sz="1100" b="1" i="0" u="none" strike="noStrike">
                        <a:effectLst/>
                        <a:latin typeface="Arial" panose="020B0604020202020204" pitchFamily="34" charset="0"/>
                      </a:endParaRPr>
                    </a:p>
                  </a:txBody>
                  <a:tcPr marL="10662" marR="10662" marT="10662" marB="0" anchor="b"/>
                </a:tc>
                <a:tc>
                  <a:txBody>
                    <a:bodyPr/>
                    <a:lstStyle/>
                    <a:p>
                      <a:pPr algn="r" fontAlgn="b"/>
                      <a:r>
                        <a:rPr lang="en-US" sz="1100" u="none" strike="noStrike">
                          <a:effectLst/>
                        </a:rPr>
                        <a:t>220</a:t>
                      </a:r>
                      <a:endParaRPr lang="en-US" sz="1100" b="1" i="0" u="none" strike="noStrike">
                        <a:effectLst/>
                        <a:latin typeface="Arial" panose="020B0604020202020204" pitchFamily="34" charset="0"/>
                      </a:endParaRPr>
                    </a:p>
                  </a:txBody>
                  <a:tcPr marL="10662" marR="10662" marT="10662" marB="0" anchor="b"/>
                </a:tc>
                <a:tc>
                  <a:txBody>
                    <a:bodyPr/>
                    <a:lstStyle/>
                    <a:p>
                      <a:pPr algn="r" fontAlgn="b"/>
                      <a:r>
                        <a:rPr lang="en-US" sz="1100" u="none" strike="noStrike">
                          <a:effectLst/>
                        </a:rPr>
                        <a:t>1114</a:t>
                      </a:r>
                      <a:endParaRPr lang="en-US" sz="1100" b="1" i="0" u="none" strike="noStrike">
                        <a:effectLst/>
                        <a:latin typeface="Arial" panose="020B0604020202020204" pitchFamily="34" charset="0"/>
                      </a:endParaRPr>
                    </a:p>
                  </a:txBody>
                  <a:tcPr marL="10662" marR="10662" marT="10662" marB="0" anchor="b"/>
                </a:tc>
                <a:tc>
                  <a:txBody>
                    <a:bodyPr/>
                    <a:lstStyle/>
                    <a:p>
                      <a:pPr algn="r" fontAlgn="b"/>
                      <a:r>
                        <a:rPr lang="en-US" sz="1100" u="none" strike="noStrike">
                          <a:effectLst/>
                        </a:rPr>
                        <a:t>4783</a:t>
                      </a:r>
                      <a:endParaRPr lang="en-US" sz="1100" b="1" i="0" u="none" strike="noStrike">
                        <a:effectLst/>
                        <a:latin typeface="Arial" panose="020B0604020202020204" pitchFamily="34" charset="0"/>
                      </a:endParaRPr>
                    </a:p>
                  </a:txBody>
                  <a:tcPr marL="10662" marR="10662" marT="10662" marB="0" anchor="b"/>
                </a:tc>
                <a:extLst>
                  <a:ext uri="{0D108BD9-81ED-4DB2-BD59-A6C34878D82A}">
                    <a16:rowId xmlns="" xmlns:a16="http://schemas.microsoft.com/office/drawing/2014/main" val="10001"/>
                  </a:ext>
                </a:extLst>
              </a:tr>
              <a:tr h="181255">
                <a:tc>
                  <a:txBody>
                    <a:bodyPr/>
                    <a:lstStyle/>
                    <a:p>
                      <a:pPr algn="l" fontAlgn="b"/>
                      <a:r>
                        <a:rPr lang="en-US" sz="1100" u="none" strike="noStrike">
                          <a:effectLst/>
                        </a:rPr>
                        <a:t>In-Eligible (Red)</a:t>
                      </a:r>
                      <a:endParaRPr lang="en-US" sz="1100" b="1" i="0" u="none" strike="noStrike">
                        <a:effectLst/>
                        <a:latin typeface="Arial" panose="020B0604020202020204" pitchFamily="34" charset="0"/>
                      </a:endParaRPr>
                    </a:p>
                  </a:txBody>
                  <a:tcPr marL="10662" marR="10662" marT="10662" marB="0" anchor="b"/>
                </a:tc>
                <a:tc>
                  <a:txBody>
                    <a:bodyPr/>
                    <a:lstStyle/>
                    <a:p>
                      <a:pPr algn="r" fontAlgn="b"/>
                      <a:r>
                        <a:rPr lang="en-US" sz="1100" u="none" strike="noStrike">
                          <a:effectLst/>
                        </a:rPr>
                        <a:t>67</a:t>
                      </a:r>
                      <a:endParaRPr lang="en-US" sz="1100" b="1" i="0" u="none" strike="noStrike">
                        <a:effectLst/>
                        <a:latin typeface="Arial" panose="020B0604020202020204" pitchFamily="34" charset="0"/>
                      </a:endParaRPr>
                    </a:p>
                  </a:txBody>
                  <a:tcPr marL="10662" marR="10662" marT="10662" marB="0" anchor="b"/>
                </a:tc>
                <a:tc>
                  <a:txBody>
                    <a:bodyPr/>
                    <a:lstStyle/>
                    <a:p>
                      <a:pPr algn="r" fontAlgn="b"/>
                      <a:r>
                        <a:rPr lang="en-US" sz="1100" u="none" strike="noStrike">
                          <a:effectLst/>
                        </a:rPr>
                        <a:t>111</a:t>
                      </a:r>
                      <a:endParaRPr lang="en-US" sz="1100" b="1" i="0" u="none" strike="noStrike">
                        <a:effectLst/>
                        <a:latin typeface="Arial" panose="020B0604020202020204" pitchFamily="34" charset="0"/>
                      </a:endParaRPr>
                    </a:p>
                  </a:txBody>
                  <a:tcPr marL="10662" marR="10662" marT="10662" marB="0" anchor="b"/>
                </a:tc>
                <a:tc>
                  <a:txBody>
                    <a:bodyPr/>
                    <a:lstStyle/>
                    <a:p>
                      <a:pPr algn="r" fontAlgn="b"/>
                      <a:r>
                        <a:rPr lang="en-US" sz="1100" u="none" strike="noStrike">
                          <a:effectLst/>
                        </a:rPr>
                        <a:t>22</a:t>
                      </a:r>
                      <a:endParaRPr lang="en-US" sz="1100" b="1" i="0" u="none" strike="noStrike">
                        <a:effectLst/>
                        <a:latin typeface="Arial" panose="020B0604020202020204" pitchFamily="34" charset="0"/>
                      </a:endParaRPr>
                    </a:p>
                  </a:txBody>
                  <a:tcPr marL="10662" marR="10662" marT="10662" marB="0" anchor="b"/>
                </a:tc>
                <a:tc>
                  <a:txBody>
                    <a:bodyPr/>
                    <a:lstStyle/>
                    <a:p>
                      <a:pPr algn="r" fontAlgn="b"/>
                      <a:r>
                        <a:rPr lang="en-US" sz="1100" u="none" strike="noStrike">
                          <a:effectLst/>
                        </a:rPr>
                        <a:t>0</a:t>
                      </a:r>
                      <a:endParaRPr lang="en-US" sz="1100" b="1" i="0" u="none" strike="noStrike">
                        <a:effectLst/>
                        <a:latin typeface="Arial" panose="020B0604020202020204" pitchFamily="34" charset="0"/>
                      </a:endParaRPr>
                    </a:p>
                  </a:txBody>
                  <a:tcPr marL="10662" marR="10662" marT="10662" marB="0" anchor="b"/>
                </a:tc>
                <a:tc>
                  <a:txBody>
                    <a:bodyPr/>
                    <a:lstStyle/>
                    <a:p>
                      <a:pPr algn="r" fontAlgn="b"/>
                      <a:r>
                        <a:rPr lang="en-US" sz="1100" u="none" strike="noStrike" dirty="0">
                          <a:effectLst/>
                        </a:rPr>
                        <a:t>0</a:t>
                      </a:r>
                      <a:endParaRPr lang="en-US" sz="1100" b="1" i="0" u="none" strike="noStrike" dirty="0">
                        <a:effectLst/>
                        <a:latin typeface="Arial" panose="020B0604020202020204" pitchFamily="34" charset="0"/>
                      </a:endParaRPr>
                    </a:p>
                  </a:txBody>
                  <a:tcPr marL="10662" marR="10662" marT="10662" marB="0" anchor="b"/>
                </a:tc>
                <a:tc>
                  <a:txBody>
                    <a:bodyPr/>
                    <a:lstStyle/>
                    <a:p>
                      <a:pPr algn="r" fontAlgn="b"/>
                      <a:r>
                        <a:rPr lang="en-US" sz="1100" u="none" strike="noStrike" dirty="0">
                          <a:effectLst/>
                        </a:rPr>
                        <a:t>0</a:t>
                      </a:r>
                      <a:endParaRPr lang="en-US" sz="1100" b="1" i="0" u="none" strike="noStrike" dirty="0">
                        <a:effectLst/>
                        <a:latin typeface="Arial" panose="020B0604020202020204" pitchFamily="34" charset="0"/>
                      </a:endParaRPr>
                    </a:p>
                  </a:txBody>
                  <a:tcPr marL="10662" marR="10662" marT="10662" marB="0" anchor="b"/>
                </a:tc>
                <a:tc>
                  <a:txBody>
                    <a:bodyPr/>
                    <a:lstStyle/>
                    <a:p>
                      <a:pPr algn="r" fontAlgn="b"/>
                      <a:r>
                        <a:rPr lang="en-US" sz="1100" u="none" strike="noStrike">
                          <a:effectLst/>
                        </a:rPr>
                        <a:t>314</a:t>
                      </a:r>
                      <a:endParaRPr lang="en-US" sz="1100" b="1" i="0" u="none" strike="noStrike">
                        <a:effectLst/>
                        <a:latin typeface="Arial" panose="020B0604020202020204" pitchFamily="34" charset="0"/>
                      </a:endParaRPr>
                    </a:p>
                  </a:txBody>
                  <a:tcPr marL="10662" marR="10662" marT="10662" marB="0" anchor="b"/>
                </a:tc>
                <a:tc>
                  <a:txBody>
                    <a:bodyPr/>
                    <a:lstStyle/>
                    <a:p>
                      <a:pPr algn="r" fontAlgn="b"/>
                      <a:r>
                        <a:rPr lang="en-US" sz="1100" u="none" strike="noStrike">
                          <a:effectLst/>
                        </a:rPr>
                        <a:t>171</a:t>
                      </a:r>
                      <a:endParaRPr lang="en-US" sz="1100" b="1" i="0" u="none" strike="noStrike">
                        <a:effectLst/>
                        <a:latin typeface="Arial" panose="020B0604020202020204" pitchFamily="34" charset="0"/>
                      </a:endParaRPr>
                    </a:p>
                  </a:txBody>
                  <a:tcPr marL="10662" marR="10662" marT="10662" marB="0" anchor="b"/>
                </a:tc>
                <a:tc>
                  <a:txBody>
                    <a:bodyPr/>
                    <a:lstStyle/>
                    <a:p>
                      <a:pPr algn="r" fontAlgn="b"/>
                      <a:r>
                        <a:rPr lang="en-US" sz="1100" u="none" strike="noStrike">
                          <a:effectLst/>
                        </a:rPr>
                        <a:t>854</a:t>
                      </a:r>
                      <a:endParaRPr lang="en-US" sz="1100" b="1" i="0" u="none" strike="noStrike">
                        <a:effectLst/>
                        <a:latin typeface="Arial" panose="020B0604020202020204" pitchFamily="34" charset="0"/>
                      </a:endParaRPr>
                    </a:p>
                  </a:txBody>
                  <a:tcPr marL="10662" marR="10662" marT="10662" marB="0" anchor="b"/>
                </a:tc>
                <a:tc>
                  <a:txBody>
                    <a:bodyPr/>
                    <a:lstStyle/>
                    <a:p>
                      <a:pPr algn="r" fontAlgn="b"/>
                      <a:r>
                        <a:rPr lang="en-US" sz="1100" u="none" strike="noStrike">
                          <a:effectLst/>
                        </a:rPr>
                        <a:t>2823</a:t>
                      </a:r>
                      <a:endParaRPr lang="en-US" sz="1100" b="1" i="0" u="none" strike="noStrike">
                        <a:effectLst/>
                        <a:latin typeface="Arial" panose="020B0604020202020204" pitchFamily="34" charset="0"/>
                      </a:endParaRPr>
                    </a:p>
                  </a:txBody>
                  <a:tcPr marL="10662" marR="10662" marT="10662" marB="0" anchor="b"/>
                </a:tc>
                <a:extLst>
                  <a:ext uri="{0D108BD9-81ED-4DB2-BD59-A6C34878D82A}">
                    <a16:rowId xmlns="" xmlns:a16="http://schemas.microsoft.com/office/drawing/2014/main" val="10002"/>
                  </a:ext>
                </a:extLst>
              </a:tr>
              <a:tr h="181255">
                <a:tc>
                  <a:txBody>
                    <a:bodyPr/>
                    <a:lstStyle/>
                    <a:p>
                      <a:pPr algn="l" fontAlgn="b"/>
                      <a:r>
                        <a:rPr lang="en-US" sz="1100" u="none" strike="noStrike" dirty="0">
                          <a:effectLst/>
                        </a:rPr>
                        <a:t>Total</a:t>
                      </a:r>
                      <a:endParaRPr lang="en-US" sz="1100" b="1" i="0" u="none" strike="noStrike" dirty="0">
                        <a:effectLst/>
                        <a:latin typeface="Arial" panose="020B0604020202020204" pitchFamily="34" charset="0"/>
                      </a:endParaRPr>
                    </a:p>
                  </a:txBody>
                  <a:tcPr marL="10662" marR="10662" marT="10662" marB="0" anchor="b"/>
                </a:tc>
                <a:tc>
                  <a:txBody>
                    <a:bodyPr/>
                    <a:lstStyle/>
                    <a:p>
                      <a:pPr algn="r" fontAlgn="b"/>
                      <a:r>
                        <a:rPr lang="en-US" sz="1100" u="none" strike="noStrike">
                          <a:effectLst/>
                        </a:rPr>
                        <a:t>104</a:t>
                      </a:r>
                      <a:endParaRPr lang="en-US" sz="1100" b="1" i="0" u="none" strike="noStrike">
                        <a:effectLst/>
                        <a:latin typeface="Arial" panose="020B0604020202020204" pitchFamily="34" charset="0"/>
                      </a:endParaRPr>
                    </a:p>
                  </a:txBody>
                  <a:tcPr marL="10662" marR="10662" marT="10662" marB="0" anchor="b"/>
                </a:tc>
                <a:tc>
                  <a:txBody>
                    <a:bodyPr/>
                    <a:lstStyle/>
                    <a:p>
                      <a:pPr algn="r" fontAlgn="b"/>
                      <a:r>
                        <a:rPr lang="en-US" sz="1100" u="none" strike="noStrike">
                          <a:effectLst/>
                        </a:rPr>
                        <a:t>344</a:t>
                      </a:r>
                      <a:endParaRPr lang="en-US" sz="1100" b="1" i="0" u="none" strike="noStrike">
                        <a:effectLst/>
                        <a:latin typeface="Arial" panose="020B0604020202020204" pitchFamily="34" charset="0"/>
                      </a:endParaRPr>
                    </a:p>
                  </a:txBody>
                  <a:tcPr marL="10662" marR="10662" marT="10662" marB="0" anchor="b"/>
                </a:tc>
                <a:tc>
                  <a:txBody>
                    <a:bodyPr/>
                    <a:lstStyle/>
                    <a:p>
                      <a:pPr algn="r" fontAlgn="b"/>
                      <a:r>
                        <a:rPr lang="en-US" sz="1100" u="none" strike="noStrike">
                          <a:effectLst/>
                        </a:rPr>
                        <a:t>23</a:t>
                      </a:r>
                      <a:endParaRPr lang="en-US" sz="1100" b="1" i="0" u="none" strike="noStrike">
                        <a:effectLst/>
                        <a:latin typeface="Arial" panose="020B0604020202020204" pitchFamily="34" charset="0"/>
                      </a:endParaRPr>
                    </a:p>
                  </a:txBody>
                  <a:tcPr marL="10662" marR="10662" marT="10662" marB="0" anchor="b"/>
                </a:tc>
                <a:tc>
                  <a:txBody>
                    <a:bodyPr/>
                    <a:lstStyle/>
                    <a:p>
                      <a:pPr algn="r" fontAlgn="b"/>
                      <a:r>
                        <a:rPr lang="en-US" sz="1100" u="none" strike="noStrike">
                          <a:effectLst/>
                        </a:rPr>
                        <a:t>9</a:t>
                      </a:r>
                      <a:endParaRPr lang="en-US" sz="1100" b="1" i="0" u="none" strike="noStrike">
                        <a:effectLst/>
                        <a:latin typeface="Arial" panose="020B0604020202020204" pitchFamily="34" charset="0"/>
                      </a:endParaRPr>
                    </a:p>
                  </a:txBody>
                  <a:tcPr marL="10662" marR="10662" marT="10662" marB="0" anchor="b"/>
                </a:tc>
                <a:tc>
                  <a:txBody>
                    <a:bodyPr/>
                    <a:lstStyle/>
                    <a:p>
                      <a:pPr algn="r" fontAlgn="b"/>
                      <a:r>
                        <a:rPr lang="en-US" sz="1100" u="none" strike="noStrike" dirty="0">
                          <a:effectLst/>
                        </a:rPr>
                        <a:t>65</a:t>
                      </a:r>
                      <a:endParaRPr lang="en-US" sz="1100" b="1" i="0" u="none" strike="noStrike" dirty="0">
                        <a:effectLst/>
                        <a:latin typeface="Arial" panose="020B0604020202020204" pitchFamily="34" charset="0"/>
                      </a:endParaRPr>
                    </a:p>
                  </a:txBody>
                  <a:tcPr marL="10662" marR="10662" marT="10662" marB="0" anchor="b"/>
                </a:tc>
                <a:tc>
                  <a:txBody>
                    <a:bodyPr/>
                    <a:lstStyle/>
                    <a:p>
                      <a:pPr algn="r" fontAlgn="b"/>
                      <a:r>
                        <a:rPr lang="en-US" sz="1100" u="none" strike="noStrike" dirty="0">
                          <a:effectLst/>
                        </a:rPr>
                        <a:t>75</a:t>
                      </a:r>
                      <a:endParaRPr lang="en-US" sz="1100" b="1" i="0" u="none" strike="noStrike" dirty="0">
                        <a:effectLst/>
                        <a:latin typeface="Arial" panose="020B0604020202020204" pitchFamily="34" charset="0"/>
                      </a:endParaRPr>
                    </a:p>
                  </a:txBody>
                  <a:tcPr marL="10662" marR="10662" marT="10662" marB="0" anchor="b"/>
                </a:tc>
                <a:tc>
                  <a:txBody>
                    <a:bodyPr/>
                    <a:lstStyle/>
                    <a:p>
                      <a:pPr algn="r" fontAlgn="b"/>
                      <a:r>
                        <a:rPr lang="en-US" sz="1100" u="none" strike="noStrike" dirty="0">
                          <a:effectLst/>
                        </a:rPr>
                        <a:t>612</a:t>
                      </a:r>
                      <a:endParaRPr lang="en-US" sz="1100" b="1" i="0" u="none" strike="noStrike" dirty="0">
                        <a:effectLst/>
                        <a:latin typeface="Arial" panose="020B0604020202020204" pitchFamily="34" charset="0"/>
                      </a:endParaRPr>
                    </a:p>
                  </a:txBody>
                  <a:tcPr marL="10662" marR="10662" marT="10662" marB="0" anchor="b"/>
                </a:tc>
                <a:tc>
                  <a:txBody>
                    <a:bodyPr/>
                    <a:lstStyle/>
                    <a:p>
                      <a:pPr algn="r" fontAlgn="b"/>
                      <a:r>
                        <a:rPr lang="en-US" sz="1100" u="none" strike="noStrike">
                          <a:effectLst/>
                        </a:rPr>
                        <a:t>391</a:t>
                      </a:r>
                      <a:endParaRPr lang="en-US" sz="1100" b="1" i="0" u="none" strike="noStrike">
                        <a:effectLst/>
                        <a:latin typeface="Arial" panose="020B0604020202020204" pitchFamily="34" charset="0"/>
                      </a:endParaRPr>
                    </a:p>
                  </a:txBody>
                  <a:tcPr marL="10662" marR="10662" marT="10662" marB="0" anchor="b"/>
                </a:tc>
                <a:tc>
                  <a:txBody>
                    <a:bodyPr/>
                    <a:lstStyle/>
                    <a:p>
                      <a:pPr algn="r" fontAlgn="b"/>
                      <a:r>
                        <a:rPr lang="en-US" sz="1100" u="none" strike="noStrike">
                          <a:effectLst/>
                        </a:rPr>
                        <a:t>1968</a:t>
                      </a:r>
                      <a:endParaRPr lang="en-US" sz="1100" b="1" i="0" u="none" strike="noStrike">
                        <a:effectLst/>
                        <a:latin typeface="Arial" panose="020B0604020202020204" pitchFamily="34" charset="0"/>
                      </a:endParaRPr>
                    </a:p>
                  </a:txBody>
                  <a:tcPr marL="10662" marR="10662" marT="10662" marB="0" anchor="b"/>
                </a:tc>
                <a:tc>
                  <a:txBody>
                    <a:bodyPr/>
                    <a:lstStyle/>
                    <a:p>
                      <a:pPr algn="r" fontAlgn="b"/>
                      <a:r>
                        <a:rPr lang="en-US" sz="1100" u="none" strike="noStrike" dirty="0">
                          <a:effectLst/>
                        </a:rPr>
                        <a:t>7606</a:t>
                      </a:r>
                      <a:endParaRPr lang="en-US" sz="1100" b="1" i="0" u="none" strike="noStrike" dirty="0">
                        <a:effectLst/>
                        <a:latin typeface="Arial" panose="020B0604020202020204" pitchFamily="34" charset="0"/>
                      </a:endParaRPr>
                    </a:p>
                  </a:txBody>
                  <a:tcPr marL="10662" marR="10662" marT="10662" marB="0" anchor="b"/>
                </a:tc>
                <a:extLst>
                  <a:ext uri="{0D108BD9-81ED-4DB2-BD59-A6C34878D82A}">
                    <a16:rowId xmlns="" xmlns:a16="http://schemas.microsoft.com/office/drawing/2014/main" val="10003"/>
                  </a:ext>
                </a:extLst>
              </a:tr>
            </a:tbl>
          </a:graphicData>
        </a:graphic>
      </p:graphicFrame>
      <p:sp>
        <p:nvSpPr>
          <p:cNvPr id="3" name="TextBox 2"/>
          <p:cNvSpPr txBox="1"/>
          <p:nvPr/>
        </p:nvSpPr>
        <p:spPr>
          <a:xfrm>
            <a:off x="2133600" y="1725819"/>
            <a:ext cx="1295400" cy="369332"/>
          </a:xfrm>
          <a:prstGeom prst="rect">
            <a:avLst/>
          </a:prstGeom>
          <a:noFill/>
        </p:spPr>
        <p:txBody>
          <a:bodyPr wrap="square" rtlCol="0">
            <a:spAutoFit/>
          </a:bodyPr>
          <a:lstStyle/>
          <a:p>
            <a:r>
              <a:rPr lang="en-US" b="1" dirty="0"/>
              <a:t>Fall 2010</a:t>
            </a:r>
          </a:p>
        </p:txBody>
      </p:sp>
      <p:sp>
        <p:nvSpPr>
          <p:cNvPr id="7" name="TextBox 6"/>
          <p:cNvSpPr txBox="1"/>
          <p:nvPr/>
        </p:nvSpPr>
        <p:spPr>
          <a:xfrm>
            <a:off x="2136913" y="3734966"/>
            <a:ext cx="1295400" cy="369332"/>
          </a:xfrm>
          <a:prstGeom prst="rect">
            <a:avLst/>
          </a:prstGeom>
          <a:noFill/>
        </p:spPr>
        <p:txBody>
          <a:bodyPr wrap="square" rtlCol="0">
            <a:spAutoFit/>
          </a:bodyPr>
          <a:lstStyle/>
          <a:p>
            <a:r>
              <a:rPr lang="en-US" b="1" dirty="0"/>
              <a:t>Fall 2015</a:t>
            </a:r>
          </a:p>
        </p:txBody>
      </p:sp>
      <p:sp>
        <p:nvSpPr>
          <p:cNvPr id="9" name="Rectangle 8"/>
          <p:cNvSpPr/>
          <p:nvPr/>
        </p:nvSpPr>
        <p:spPr>
          <a:xfrm>
            <a:off x="9477632" y="2443208"/>
            <a:ext cx="1144972" cy="723900"/>
          </a:xfrm>
          <a:prstGeom prst="rect">
            <a:avLst/>
          </a:prstGeom>
          <a:noFill/>
          <a:ln w="3492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3175">
                <a:solidFill>
                  <a:schemeClr val="tx1"/>
                </a:solidFill>
              </a:ln>
            </a:endParaRPr>
          </a:p>
        </p:txBody>
      </p:sp>
      <p:sp>
        <p:nvSpPr>
          <p:cNvPr id="11" name="TextBox 10"/>
          <p:cNvSpPr txBox="1"/>
          <p:nvPr/>
        </p:nvSpPr>
        <p:spPr>
          <a:xfrm>
            <a:off x="2209800" y="5550253"/>
            <a:ext cx="7619998" cy="646331"/>
          </a:xfrm>
          <a:prstGeom prst="rect">
            <a:avLst/>
          </a:prstGeom>
          <a:noFill/>
        </p:spPr>
        <p:txBody>
          <a:bodyPr wrap="square" rtlCol="0">
            <a:spAutoFit/>
          </a:bodyPr>
          <a:lstStyle/>
          <a:p>
            <a:r>
              <a:rPr lang="en-US" i="1" dirty="0"/>
              <a:t>From 870 students in Fall 2010 to 1968 students in 2015 – we are serving more than twice the number of students!</a:t>
            </a:r>
          </a:p>
        </p:txBody>
      </p:sp>
      <p:sp>
        <p:nvSpPr>
          <p:cNvPr id="12" name="Rectangle 11"/>
          <p:cNvSpPr/>
          <p:nvPr/>
        </p:nvSpPr>
        <p:spPr>
          <a:xfrm>
            <a:off x="9556274" y="4465230"/>
            <a:ext cx="1144972" cy="723900"/>
          </a:xfrm>
          <a:prstGeom prst="rect">
            <a:avLst/>
          </a:prstGeom>
          <a:noFill/>
          <a:ln w="3492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3175">
                <a:solidFill>
                  <a:schemeClr val="tx1"/>
                </a:solidFill>
              </a:ln>
            </a:endParaRPr>
          </a:p>
        </p:txBody>
      </p:sp>
      <p:sp>
        <p:nvSpPr>
          <p:cNvPr id="8" name="Date Placeholder 7"/>
          <p:cNvSpPr>
            <a:spLocks noGrp="1"/>
          </p:cNvSpPr>
          <p:nvPr>
            <p:ph type="dt" sz="half" idx="10"/>
          </p:nvPr>
        </p:nvSpPr>
        <p:spPr/>
        <p:txBody>
          <a:bodyPr/>
          <a:lstStyle/>
          <a:p>
            <a:r>
              <a:rPr lang="en-US" smtClean="0"/>
              <a:t>9/19/16</a:t>
            </a:r>
            <a:endParaRPr lang="en-US"/>
          </a:p>
        </p:txBody>
      </p:sp>
      <p:sp>
        <p:nvSpPr>
          <p:cNvPr id="13" name="Footer Placeholder 12"/>
          <p:cNvSpPr>
            <a:spLocks noGrp="1"/>
          </p:cNvSpPr>
          <p:nvPr>
            <p:ph type="ftr" sz="quarter" idx="11"/>
          </p:nvPr>
        </p:nvSpPr>
        <p:spPr/>
        <p:txBody>
          <a:bodyPr/>
          <a:lstStyle/>
          <a:p>
            <a:r>
              <a:rPr lang="en-US" smtClean="0"/>
              <a:t>Accessibility at ISU: The "What" and "Why" of Accessibility</a:t>
            </a:r>
            <a:endParaRPr lang="en-US"/>
          </a:p>
        </p:txBody>
      </p:sp>
      <p:sp>
        <p:nvSpPr>
          <p:cNvPr id="14" name="Slide Number Placeholder 13"/>
          <p:cNvSpPr>
            <a:spLocks noGrp="1"/>
          </p:cNvSpPr>
          <p:nvPr>
            <p:ph type="sldNum" sz="quarter" idx="12"/>
          </p:nvPr>
        </p:nvSpPr>
        <p:spPr/>
        <p:txBody>
          <a:bodyPr/>
          <a:lstStyle/>
          <a:p>
            <a:fld id="{42937FEA-7D29-434E-8691-E5D7524E2716}" type="slidenum">
              <a:rPr lang="en-US" smtClean="0"/>
              <a:t>4</a:t>
            </a:fld>
            <a:endParaRPr lang="en-US"/>
          </a:p>
        </p:txBody>
      </p:sp>
    </p:spTree>
    <p:extLst>
      <p:ext uri="{BB962C8B-B14F-4D97-AF65-F5344CB8AC3E}">
        <p14:creationId xmlns:p14="http://schemas.microsoft.com/office/powerpoint/2010/main" val="1701928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x-none" dirty="0">
                <a:latin typeface="+mn-lt"/>
                <a:cs typeface="Arial" panose="020B0604020202020204" pitchFamily="34" charset="0"/>
              </a:rPr>
              <a:t>“Disability” Defined	</a:t>
            </a:r>
          </a:p>
        </p:txBody>
      </p:sp>
      <p:sp>
        <p:nvSpPr>
          <p:cNvPr id="13315" name="Rectangle 3"/>
          <p:cNvSpPr>
            <a:spLocks noGrp="1" noChangeArrowheads="1"/>
          </p:cNvSpPr>
          <p:nvPr>
            <p:ph idx="1"/>
          </p:nvPr>
        </p:nvSpPr>
        <p:spPr>
          <a:xfrm>
            <a:off x="1245141" y="1690688"/>
            <a:ext cx="8368416" cy="3916362"/>
          </a:xfrm>
        </p:spPr>
        <p:txBody>
          <a:bodyPr vert="horz" lIns="0" tIns="45720" rIns="0" bIns="45720" rtlCol="0" anchor="t">
            <a:normAutofit fontScale="70000" lnSpcReduction="20000"/>
          </a:bodyPr>
          <a:lstStyle/>
          <a:p>
            <a:pPr eaLnBrk="1" hangingPunct="1">
              <a:lnSpc>
                <a:spcPct val="150000"/>
              </a:lnSpc>
              <a:buFont typeface="Wingdings" pitchFamily="2" charset="2"/>
              <a:buNone/>
            </a:pPr>
            <a:r>
              <a:rPr lang="x-none" dirty="0">
                <a:cs typeface="Arial" panose="020B0604020202020204" pitchFamily="34" charset="0"/>
              </a:rPr>
              <a:t>To have a disability under the ADA, an individual must have </a:t>
            </a:r>
            <a:r>
              <a:rPr lang="x-none" b="1" dirty="0">
                <a:solidFill>
                  <a:schemeClr val="accent4">
                    <a:lumMod val="40000"/>
                    <a:lumOff val="60000"/>
                  </a:schemeClr>
                </a:solidFill>
                <a:cs typeface="Arial" panose="020B0604020202020204" pitchFamily="34" charset="0"/>
              </a:rPr>
              <a:t>an impairment that substantially limits a “major life activity”, </a:t>
            </a:r>
            <a:r>
              <a:rPr lang="x-none" dirty="0">
                <a:cs typeface="Arial" panose="020B0604020202020204" pitchFamily="34" charset="0"/>
              </a:rPr>
              <a:t>which includes, but is not limited to, caring for oneself, performing manual tasks, seeing, hearing, eating, sleeping, walking, standing, sitting, reaching, lifting, bending, speaking, breathing, learning, reading, concentrating, thinking, communicating, interacting with others, and working.</a:t>
            </a:r>
          </a:p>
          <a:p>
            <a:pPr marL="0" indent="0">
              <a:lnSpc>
                <a:spcPct val="150000"/>
              </a:lnSpc>
              <a:spcBef>
                <a:spcPts val="1600"/>
              </a:spcBef>
              <a:buNone/>
            </a:pPr>
            <a:r>
              <a:rPr lang="x-none" altLang="x-none" dirty="0">
                <a:cs typeface="Arial" panose="020B0604020202020204" pitchFamily="34" charset="0"/>
              </a:rPr>
              <a:t>Many disabilities (such as ADHD, Reading Disorders, and Social Anxiety) are not visible </a:t>
            </a:r>
            <a:r>
              <a:rPr lang="x-none" altLang="x-none" dirty="0" smtClean="0">
                <a:cs typeface="Arial" panose="020B0604020202020204" pitchFamily="34" charset="0"/>
              </a:rPr>
              <a:t>– 9</a:t>
            </a:r>
            <a:r>
              <a:rPr lang="en-US" altLang="x-none" dirty="0" smtClean="0">
                <a:cs typeface="Arial" panose="020B0604020202020204" pitchFamily="34" charset="0"/>
              </a:rPr>
              <a:t>5%</a:t>
            </a:r>
            <a:endParaRPr lang="x-none" dirty="0">
              <a:solidFill>
                <a:schemeClr val="tx1"/>
              </a:solidFill>
            </a:endParaRPr>
          </a:p>
          <a:p>
            <a:pPr eaLnBrk="1" hangingPunct="1">
              <a:lnSpc>
                <a:spcPct val="150000"/>
              </a:lnSpc>
              <a:buFont typeface="Wingdings" pitchFamily="2" charset="2"/>
              <a:buNone/>
            </a:pPr>
            <a:endParaRPr lang="en-US" sz="2400" dirty="0"/>
          </a:p>
          <a:p>
            <a:pPr eaLnBrk="1" hangingPunct="1">
              <a:lnSpc>
                <a:spcPct val="150000"/>
              </a:lnSpc>
              <a:buFont typeface="Wingdings" pitchFamily="2" charset="2"/>
              <a:buNone/>
            </a:pPr>
            <a:endParaRPr lang="en-US" sz="2400" dirty="0"/>
          </a:p>
        </p:txBody>
      </p:sp>
      <p:sp>
        <p:nvSpPr>
          <p:cNvPr id="2" name="Date Placeholder 1"/>
          <p:cNvSpPr>
            <a:spLocks noGrp="1"/>
          </p:cNvSpPr>
          <p:nvPr>
            <p:ph type="dt" sz="half" idx="10"/>
          </p:nvPr>
        </p:nvSpPr>
        <p:spPr/>
        <p:txBody>
          <a:bodyPr/>
          <a:lstStyle/>
          <a:p>
            <a:r>
              <a:rPr lang="en-US" smtClean="0"/>
              <a:t>9/19/16</a:t>
            </a:r>
            <a:endParaRPr lang="en-US"/>
          </a:p>
        </p:txBody>
      </p:sp>
      <p:sp>
        <p:nvSpPr>
          <p:cNvPr id="3" name="Footer Placeholder 2"/>
          <p:cNvSpPr>
            <a:spLocks noGrp="1"/>
          </p:cNvSpPr>
          <p:nvPr>
            <p:ph type="ftr" sz="quarter" idx="11"/>
          </p:nvPr>
        </p:nvSpPr>
        <p:spPr/>
        <p:txBody>
          <a:bodyPr/>
          <a:lstStyle/>
          <a:p>
            <a:r>
              <a:rPr lang="en-US" smtClean="0"/>
              <a:t>Accessibility at ISU: The "What" and "Why" of Accessibility</a:t>
            </a:r>
            <a:endParaRPr lang="en-US"/>
          </a:p>
        </p:txBody>
      </p:sp>
      <p:sp>
        <p:nvSpPr>
          <p:cNvPr id="5" name="Slide Number Placeholder 4"/>
          <p:cNvSpPr>
            <a:spLocks noGrp="1"/>
          </p:cNvSpPr>
          <p:nvPr>
            <p:ph type="sldNum" sz="quarter" idx="12"/>
          </p:nvPr>
        </p:nvSpPr>
        <p:spPr/>
        <p:txBody>
          <a:bodyPr/>
          <a:lstStyle/>
          <a:p>
            <a:fld id="{42937FEA-7D29-434E-8691-E5D7524E2716}" type="slidenum">
              <a:rPr lang="en-US" smtClean="0"/>
              <a:t>5</a:t>
            </a:fld>
            <a:endParaRPr lang="en-US"/>
          </a:p>
        </p:txBody>
      </p:sp>
    </p:spTree>
    <p:extLst>
      <p:ext uri="{BB962C8B-B14F-4D97-AF65-F5344CB8AC3E}">
        <p14:creationId xmlns:p14="http://schemas.microsoft.com/office/powerpoint/2010/main" val="198542036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438400" y="703014"/>
            <a:ext cx="7772400" cy="914400"/>
          </a:xfrm>
        </p:spPr>
        <p:txBody>
          <a:bodyPr>
            <a:normAutofit/>
          </a:bodyPr>
          <a:lstStyle/>
          <a:p>
            <a:pPr eaLnBrk="1" hangingPunct="1"/>
            <a:r>
              <a:rPr lang="x-none" dirty="0">
                <a:latin typeface="+mn-lt"/>
                <a:cs typeface="Arial" panose="020B0604020202020204" pitchFamily="34" charset="0"/>
              </a:rPr>
              <a:t>Impact of Disability</a:t>
            </a:r>
          </a:p>
        </p:txBody>
      </p:sp>
      <p:sp>
        <p:nvSpPr>
          <p:cNvPr id="14339" name="Rectangle 3"/>
          <p:cNvSpPr>
            <a:spLocks noGrp="1" noChangeArrowheads="1"/>
          </p:cNvSpPr>
          <p:nvPr>
            <p:ph idx="1"/>
          </p:nvPr>
        </p:nvSpPr>
        <p:spPr>
          <a:xfrm>
            <a:off x="2590800" y="2057400"/>
            <a:ext cx="7543800" cy="3962400"/>
          </a:xfrm>
        </p:spPr>
        <p:txBody>
          <a:bodyPr vert="horz" lIns="0" tIns="45720" rIns="0" bIns="45720" rtlCol="0" anchor="t">
            <a:normAutofit/>
          </a:bodyPr>
          <a:lstStyle/>
          <a:p>
            <a:pPr eaLnBrk="1" hangingPunct="1">
              <a:lnSpc>
                <a:spcPct val="120000"/>
              </a:lnSpc>
              <a:buFont typeface="Courier New" charset="0"/>
              <a:buChar char="o"/>
            </a:pPr>
            <a:r>
              <a:rPr lang="x-none" sz="2400" dirty="0" smtClean="0">
                <a:cs typeface="Arial" panose="020B0604020202020204" pitchFamily="34" charset="0"/>
              </a:rPr>
              <a:t>Disability </a:t>
            </a:r>
            <a:r>
              <a:rPr lang="x-none" sz="2400" dirty="0">
                <a:cs typeface="Arial" panose="020B0604020202020204" pitchFamily="34" charset="0"/>
              </a:rPr>
              <a:t>is unique for each person</a:t>
            </a:r>
          </a:p>
          <a:p>
            <a:pPr eaLnBrk="1" hangingPunct="1">
              <a:lnSpc>
                <a:spcPct val="120000"/>
              </a:lnSpc>
              <a:buFont typeface="Courier New" charset="0"/>
              <a:buChar char="o"/>
            </a:pPr>
            <a:r>
              <a:rPr lang="x-none" sz="2400" dirty="0">
                <a:cs typeface="Arial" panose="020B0604020202020204" pitchFamily="34" charset="0"/>
              </a:rPr>
              <a:t> Has different effects at different times</a:t>
            </a:r>
          </a:p>
          <a:p>
            <a:pPr>
              <a:lnSpc>
                <a:spcPct val="120000"/>
              </a:lnSpc>
              <a:buFont typeface="Courier New" charset="0"/>
              <a:buChar char="o"/>
            </a:pPr>
            <a:r>
              <a:rPr lang="x-none" sz="2400" dirty="0">
                <a:cs typeface="Arial" panose="020B0604020202020204" pitchFamily="34" charset="0"/>
              </a:rPr>
              <a:t> Limitations can be physical, biochemical, psychological, emotional, or environmental</a:t>
            </a:r>
          </a:p>
          <a:p>
            <a:pPr eaLnBrk="1" hangingPunct="1">
              <a:lnSpc>
                <a:spcPct val="120000"/>
              </a:lnSpc>
              <a:buFont typeface="Courier New" charset="0"/>
              <a:buChar char="o"/>
            </a:pPr>
            <a:r>
              <a:rPr lang="x-none" sz="2400" dirty="0">
                <a:cs typeface="Arial" panose="020B0604020202020204" pitchFamily="34" charset="0"/>
              </a:rPr>
              <a:t> Can lead to social isolation, development of low self-esteem, and difficulty in disclosure of the </a:t>
            </a:r>
            <a:r>
              <a:rPr lang="x-none" sz="2400" dirty="0" smtClean="0">
                <a:cs typeface="Arial" panose="020B0604020202020204" pitchFamily="34" charset="0"/>
              </a:rPr>
              <a:t>disability</a:t>
            </a:r>
            <a:endParaRPr lang="en-US" sz="2400" dirty="0">
              <a:cs typeface="Arial" panose="020B0604020202020204" pitchFamily="34" charset="0"/>
            </a:endParaRPr>
          </a:p>
          <a:p>
            <a:pPr eaLnBrk="1" hangingPunct="1">
              <a:lnSpc>
                <a:spcPct val="80000"/>
              </a:lnSpc>
            </a:pPr>
            <a:endParaRPr lang="en-US" dirty="0"/>
          </a:p>
          <a:p>
            <a:pPr eaLnBrk="1" hangingPunct="1">
              <a:lnSpc>
                <a:spcPct val="80000"/>
              </a:lnSpc>
            </a:pPr>
            <a:endParaRPr lang="en-US" dirty="0"/>
          </a:p>
        </p:txBody>
      </p:sp>
      <p:sp>
        <p:nvSpPr>
          <p:cNvPr id="2" name="Date Placeholder 1"/>
          <p:cNvSpPr>
            <a:spLocks noGrp="1"/>
          </p:cNvSpPr>
          <p:nvPr>
            <p:ph type="dt" sz="half" idx="10"/>
          </p:nvPr>
        </p:nvSpPr>
        <p:spPr/>
        <p:txBody>
          <a:bodyPr/>
          <a:lstStyle/>
          <a:p>
            <a:r>
              <a:rPr lang="en-US" smtClean="0"/>
              <a:t>9/19/16</a:t>
            </a:r>
            <a:endParaRPr lang="en-US"/>
          </a:p>
        </p:txBody>
      </p:sp>
      <p:sp>
        <p:nvSpPr>
          <p:cNvPr id="3" name="Footer Placeholder 2"/>
          <p:cNvSpPr>
            <a:spLocks noGrp="1"/>
          </p:cNvSpPr>
          <p:nvPr>
            <p:ph type="ftr" sz="quarter" idx="11"/>
          </p:nvPr>
        </p:nvSpPr>
        <p:spPr/>
        <p:txBody>
          <a:bodyPr/>
          <a:lstStyle/>
          <a:p>
            <a:r>
              <a:rPr lang="en-US" smtClean="0"/>
              <a:t>Accessibility at ISU: The "What" and "Why" of Accessibility</a:t>
            </a:r>
            <a:endParaRPr lang="en-US"/>
          </a:p>
        </p:txBody>
      </p:sp>
      <p:sp>
        <p:nvSpPr>
          <p:cNvPr id="5" name="Slide Number Placeholder 4"/>
          <p:cNvSpPr>
            <a:spLocks noGrp="1"/>
          </p:cNvSpPr>
          <p:nvPr>
            <p:ph type="sldNum" sz="quarter" idx="12"/>
          </p:nvPr>
        </p:nvSpPr>
        <p:spPr/>
        <p:txBody>
          <a:bodyPr/>
          <a:lstStyle/>
          <a:p>
            <a:fld id="{42937FEA-7D29-434E-8691-E5D7524E2716}" type="slidenum">
              <a:rPr lang="en-US" smtClean="0"/>
              <a:t>6</a:t>
            </a:fld>
            <a:endParaRPr lang="en-US"/>
          </a:p>
        </p:txBody>
      </p:sp>
    </p:spTree>
    <p:extLst>
      <p:ext uri="{BB962C8B-B14F-4D97-AF65-F5344CB8AC3E}">
        <p14:creationId xmlns:p14="http://schemas.microsoft.com/office/powerpoint/2010/main" val="204415624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346326" y="679451"/>
            <a:ext cx="8016875" cy="971417"/>
          </a:xfrm>
        </p:spPr>
        <p:txBody>
          <a:bodyPr>
            <a:normAutofit/>
          </a:bodyPr>
          <a:lstStyle/>
          <a:p>
            <a:r>
              <a:rPr lang="x-none" altLang="en-US" dirty="0">
                <a:latin typeface="+mn-lt"/>
                <a:cs typeface="Arial" panose="020B0604020202020204" pitchFamily="34" charset="0"/>
              </a:rPr>
              <a:t>Student Disability Resources </a:t>
            </a:r>
          </a:p>
        </p:txBody>
      </p:sp>
      <p:sp>
        <p:nvSpPr>
          <p:cNvPr id="108547" name="Rectangle 3"/>
          <p:cNvSpPr>
            <a:spLocks noGrp="1" noChangeArrowheads="1"/>
          </p:cNvSpPr>
          <p:nvPr>
            <p:ph idx="1"/>
          </p:nvPr>
        </p:nvSpPr>
        <p:spPr>
          <a:xfrm>
            <a:off x="1865871" y="1845734"/>
            <a:ext cx="8497330" cy="4023360"/>
          </a:xfrm>
        </p:spPr>
        <p:txBody>
          <a:bodyPr vert="horz" lIns="0" tIns="45720" rIns="0" bIns="45720" rtlCol="0" anchor="t">
            <a:noAutofit/>
          </a:bodyPr>
          <a:lstStyle/>
          <a:p>
            <a:pPr>
              <a:buFont typeface="Courier New" charset="0"/>
              <a:buChar char="o"/>
            </a:pPr>
            <a:r>
              <a:rPr lang="x-none" altLang="x-none" sz="2000" dirty="0">
                <a:solidFill>
                  <a:schemeClr val="tx1"/>
                </a:solidFill>
              </a:rPr>
              <a:t>Must have documentation from a licensed qualified provider that must identifies the specific barrier created/resulting from the disability.</a:t>
            </a:r>
            <a:r>
              <a:rPr lang="en-US" altLang="en-US" sz="2000" dirty="0">
                <a:solidFill>
                  <a:schemeClr val="tx1"/>
                </a:solidFill>
              </a:rPr>
              <a:t/>
            </a:r>
            <a:br>
              <a:rPr lang="en-US" altLang="en-US" sz="2000" dirty="0">
                <a:solidFill>
                  <a:schemeClr val="tx1"/>
                </a:solidFill>
              </a:rPr>
            </a:br>
            <a:endParaRPr lang="x-none" altLang="en-US" sz="2000" dirty="0">
              <a:solidFill>
                <a:schemeClr val="tx1"/>
              </a:solidFill>
            </a:endParaRPr>
          </a:p>
          <a:p>
            <a:pPr>
              <a:buFont typeface="Courier New" charset="0"/>
              <a:buChar char="o"/>
            </a:pPr>
            <a:r>
              <a:rPr lang="x-none" altLang="x-none" sz="2000" dirty="0">
                <a:solidFill>
                  <a:schemeClr val="tx1"/>
                </a:solidFill>
                <a:cs typeface="Arial" panose="020B0604020202020204" pitchFamily="34" charset="0"/>
              </a:rPr>
              <a:t>Works with ISU Departments/programs/campus partners to </a:t>
            </a:r>
            <a:r>
              <a:rPr lang="en-US" altLang="en-US" sz="2000" dirty="0">
                <a:solidFill>
                  <a:schemeClr val="tx1"/>
                </a:solidFill>
                <a:cs typeface="Arial" panose="020B0604020202020204" pitchFamily="34" charset="0"/>
              </a:rPr>
              <a:t/>
            </a:r>
            <a:br>
              <a:rPr lang="en-US" altLang="en-US" sz="2000" dirty="0">
                <a:solidFill>
                  <a:schemeClr val="tx1"/>
                </a:solidFill>
                <a:cs typeface="Arial" panose="020B0604020202020204" pitchFamily="34" charset="0"/>
              </a:rPr>
            </a:br>
            <a:r>
              <a:rPr lang="x-none" altLang="x-none" sz="2000" dirty="0">
                <a:solidFill>
                  <a:schemeClr val="tx1"/>
                </a:solidFill>
                <a:cs typeface="Arial" panose="020B0604020202020204" pitchFamily="34" charset="0"/>
              </a:rPr>
              <a:t>help provide “equal access” for students with documented </a:t>
            </a:r>
            <a:r>
              <a:rPr lang="en-US" altLang="en-US" sz="2000" dirty="0">
                <a:solidFill>
                  <a:schemeClr val="tx1"/>
                </a:solidFill>
                <a:cs typeface="Arial" panose="020B0604020202020204" pitchFamily="34" charset="0"/>
              </a:rPr>
              <a:t/>
            </a:r>
            <a:br>
              <a:rPr lang="en-US" altLang="en-US" sz="2000" dirty="0">
                <a:solidFill>
                  <a:schemeClr val="tx1"/>
                </a:solidFill>
                <a:cs typeface="Arial" panose="020B0604020202020204" pitchFamily="34" charset="0"/>
              </a:rPr>
            </a:br>
            <a:r>
              <a:rPr lang="x-none" altLang="x-none" sz="2000" dirty="0">
                <a:solidFill>
                  <a:schemeClr val="tx1"/>
                </a:solidFill>
                <a:cs typeface="Arial" panose="020B0604020202020204" pitchFamily="34" charset="0"/>
              </a:rPr>
              <a:t>disabilities. </a:t>
            </a:r>
            <a:endParaRPr lang="x-none" sz="2000" dirty="0">
              <a:cs typeface="Arial" panose="020B0604020202020204" pitchFamily="34" charset="0"/>
            </a:endParaRPr>
          </a:p>
          <a:p>
            <a:pPr>
              <a:spcBef>
                <a:spcPts val="2200"/>
              </a:spcBef>
              <a:buFont typeface="Wingdings" panose="05000000000000000000" pitchFamily="2" charset="2"/>
              <a:buNone/>
            </a:pPr>
            <a:r>
              <a:rPr lang="x-none" altLang="en-US" sz="2000" dirty="0" smtClean="0">
                <a:cs typeface="Arial" panose="020B0604020202020204" pitchFamily="34" charset="0"/>
              </a:rPr>
              <a:t>Examples</a:t>
            </a:r>
            <a:r>
              <a:rPr lang="x-none" altLang="en-US" sz="2000" dirty="0">
                <a:cs typeface="Arial" panose="020B0604020202020204" pitchFamily="34" charset="0"/>
              </a:rPr>
              <a:t>:</a:t>
            </a:r>
          </a:p>
          <a:p>
            <a:pPr lvl="1">
              <a:buFont typeface="Wingdings" panose="05000000000000000000" pitchFamily="2" charset="2"/>
              <a:buChar char="§"/>
            </a:pPr>
            <a:r>
              <a:rPr lang="x-none" altLang="x-none" sz="2000" dirty="0">
                <a:cs typeface="Arial" panose="020B0604020202020204" pitchFamily="34" charset="0"/>
              </a:rPr>
              <a:t>Accommodations with Registrar Office</a:t>
            </a:r>
          </a:p>
          <a:p>
            <a:pPr lvl="1">
              <a:buFont typeface="Wingdings" panose="05000000000000000000" pitchFamily="2" charset="2"/>
              <a:buChar char="§"/>
            </a:pPr>
            <a:r>
              <a:rPr lang="x-none" altLang="x-none" sz="2000" dirty="0">
                <a:cs typeface="Arial" panose="020B0604020202020204" pitchFamily="34" charset="0"/>
              </a:rPr>
              <a:t>Accommodations within classes</a:t>
            </a:r>
          </a:p>
          <a:p>
            <a:pPr lvl="1">
              <a:buFont typeface="Wingdings" panose="05000000000000000000" pitchFamily="2" charset="2"/>
              <a:buChar char="§"/>
            </a:pPr>
            <a:r>
              <a:rPr lang="x-none" altLang="en-US" sz="2000" dirty="0">
                <a:cs typeface="Arial" panose="020B0604020202020204" pitchFamily="34" charset="0"/>
              </a:rPr>
              <a:t>Facilities - Room </a:t>
            </a:r>
            <a:r>
              <a:rPr lang="x-none" altLang="x-none" sz="2000" dirty="0">
                <a:cs typeface="Arial" panose="020B0604020202020204" pitchFamily="34" charset="0"/>
              </a:rPr>
              <a:t>Scheduling </a:t>
            </a:r>
            <a:endParaRPr lang="x-none" altLang="en-US" sz="2000" dirty="0">
              <a:cs typeface="Arial" panose="020B0604020202020204" pitchFamily="34" charset="0"/>
            </a:endParaRPr>
          </a:p>
          <a:p>
            <a:pPr lvl="1">
              <a:buFont typeface="Wingdings" panose="05000000000000000000" pitchFamily="2" charset="2"/>
              <a:buChar char="§"/>
            </a:pPr>
            <a:r>
              <a:rPr lang="x-none" altLang="en-US" sz="2000" dirty="0">
                <a:cs typeface="Arial" panose="020B0604020202020204" pitchFamily="34" charset="0"/>
              </a:rPr>
              <a:t>Housing Accommodations</a:t>
            </a:r>
          </a:p>
          <a:p>
            <a:pPr lvl="1">
              <a:buFont typeface="Wingdings" panose="05000000000000000000" pitchFamily="2" charset="2"/>
              <a:buChar char="§"/>
            </a:pPr>
            <a:r>
              <a:rPr lang="x-none" altLang="en-US" sz="2000" dirty="0">
                <a:cs typeface="Arial" panose="020B0604020202020204" pitchFamily="34" charset="0"/>
              </a:rPr>
              <a:t>Assistance Animals on campus</a:t>
            </a:r>
          </a:p>
        </p:txBody>
      </p:sp>
      <p:sp>
        <p:nvSpPr>
          <p:cNvPr id="2" name="Date Placeholder 1"/>
          <p:cNvSpPr>
            <a:spLocks noGrp="1"/>
          </p:cNvSpPr>
          <p:nvPr>
            <p:ph type="dt" sz="half" idx="10"/>
          </p:nvPr>
        </p:nvSpPr>
        <p:spPr/>
        <p:txBody>
          <a:bodyPr/>
          <a:lstStyle/>
          <a:p>
            <a:r>
              <a:rPr lang="en-US" smtClean="0"/>
              <a:t>9/19/16</a:t>
            </a:r>
            <a:endParaRPr lang="en-US"/>
          </a:p>
        </p:txBody>
      </p:sp>
      <p:sp>
        <p:nvSpPr>
          <p:cNvPr id="3" name="Footer Placeholder 2"/>
          <p:cNvSpPr>
            <a:spLocks noGrp="1"/>
          </p:cNvSpPr>
          <p:nvPr>
            <p:ph type="ftr" sz="quarter" idx="11"/>
          </p:nvPr>
        </p:nvSpPr>
        <p:spPr/>
        <p:txBody>
          <a:bodyPr/>
          <a:lstStyle/>
          <a:p>
            <a:r>
              <a:rPr lang="en-US" smtClean="0"/>
              <a:t>Accessibility at ISU: The "What" and "Why" of Accessibility</a:t>
            </a:r>
            <a:endParaRPr lang="en-US"/>
          </a:p>
        </p:txBody>
      </p:sp>
      <p:sp>
        <p:nvSpPr>
          <p:cNvPr id="4" name="Slide Number Placeholder 3"/>
          <p:cNvSpPr>
            <a:spLocks noGrp="1"/>
          </p:cNvSpPr>
          <p:nvPr>
            <p:ph type="sldNum" sz="quarter" idx="12"/>
          </p:nvPr>
        </p:nvSpPr>
        <p:spPr/>
        <p:txBody>
          <a:bodyPr/>
          <a:lstStyle/>
          <a:p>
            <a:fld id="{42937FEA-7D29-434E-8691-E5D7524E2716}" type="slidenum">
              <a:rPr lang="en-US" smtClean="0"/>
              <a:t>7</a:t>
            </a:fld>
            <a:endParaRPr lang="en-US"/>
          </a:p>
        </p:txBody>
      </p:sp>
      <p:sp>
        <p:nvSpPr>
          <p:cNvPr id="7" name="Left Arrow 6">
            <a:hlinkClick r:id="rId2" action="ppaction://hlinksldjump"/>
          </p:cNvPr>
          <p:cNvSpPr/>
          <p:nvPr/>
        </p:nvSpPr>
        <p:spPr>
          <a:xfrm>
            <a:off x="9712411" y="5436973"/>
            <a:ext cx="1099751" cy="2965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422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200" y="24092"/>
            <a:ext cx="4894283" cy="6833907"/>
          </a:xfrm>
          <a:prstGeom prst="rect">
            <a:avLst/>
          </a:prstGeom>
        </p:spPr>
      </p:pic>
      <p:sp>
        <p:nvSpPr>
          <p:cNvPr id="2" name="Date Placeholder 1"/>
          <p:cNvSpPr>
            <a:spLocks noGrp="1"/>
          </p:cNvSpPr>
          <p:nvPr>
            <p:ph type="dt" sz="half" idx="10"/>
          </p:nvPr>
        </p:nvSpPr>
        <p:spPr/>
        <p:txBody>
          <a:bodyPr/>
          <a:lstStyle/>
          <a:p>
            <a:r>
              <a:rPr lang="en-US" smtClean="0"/>
              <a:t>9/19/16</a:t>
            </a:r>
            <a:endParaRPr lang="en-US"/>
          </a:p>
        </p:txBody>
      </p:sp>
      <p:sp>
        <p:nvSpPr>
          <p:cNvPr id="4" name="Footer Placeholder 3"/>
          <p:cNvSpPr>
            <a:spLocks noGrp="1"/>
          </p:cNvSpPr>
          <p:nvPr>
            <p:ph type="ftr" sz="quarter" idx="11"/>
          </p:nvPr>
        </p:nvSpPr>
        <p:spPr/>
        <p:txBody>
          <a:bodyPr/>
          <a:lstStyle/>
          <a:p>
            <a:r>
              <a:rPr lang="en-US" smtClean="0"/>
              <a:t>Accessibility at ISU: The "What" and "Why" of Accessibility</a:t>
            </a:r>
            <a:endParaRPr lang="en-US"/>
          </a:p>
        </p:txBody>
      </p:sp>
      <p:sp>
        <p:nvSpPr>
          <p:cNvPr id="5" name="Slide Number Placeholder 4"/>
          <p:cNvSpPr>
            <a:spLocks noGrp="1"/>
          </p:cNvSpPr>
          <p:nvPr>
            <p:ph type="sldNum" sz="quarter" idx="12"/>
          </p:nvPr>
        </p:nvSpPr>
        <p:spPr/>
        <p:txBody>
          <a:bodyPr/>
          <a:lstStyle/>
          <a:p>
            <a:fld id="{42937FEA-7D29-434E-8691-E5D7524E2716}" type="slidenum">
              <a:rPr lang="en-US" smtClean="0"/>
              <a:t>8</a:t>
            </a:fld>
            <a:endParaRPr lang="en-US"/>
          </a:p>
        </p:txBody>
      </p:sp>
      <p:sp>
        <p:nvSpPr>
          <p:cNvPr id="6" name="Left Arrow 5">
            <a:hlinkClick r:id="rId3" action="ppaction://hlinksldjump"/>
          </p:cNvPr>
          <p:cNvSpPr/>
          <p:nvPr/>
        </p:nvSpPr>
        <p:spPr>
          <a:xfrm>
            <a:off x="9712411" y="5436973"/>
            <a:ext cx="1099751" cy="2965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7093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florida state universit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4291" y="4247540"/>
            <a:ext cx="936643" cy="9351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arizona state university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7892" y="4225888"/>
            <a:ext cx="2018224" cy="11798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title="South Carolina Tech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79523" y="3539068"/>
            <a:ext cx="3648076" cy="8102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title="Lousiana Tech University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98076" y="2144994"/>
            <a:ext cx="2456359" cy="11316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title="Penn State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92979" y="1676401"/>
            <a:ext cx="1989785" cy="13119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title="Youngstown State University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79524" y="4411254"/>
            <a:ext cx="2558635" cy="6076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title="Harvard University emble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87067" y="2562518"/>
            <a:ext cx="1185873" cy="118587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title="Massachsetts Institute of Technology (M.I.T.) emblem"/>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61659" y="2537037"/>
            <a:ext cx="1125408" cy="111333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title="University of Cincinnati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29400" y="4232650"/>
            <a:ext cx="2133600" cy="12063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title="University of Montana 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87067" y="3369534"/>
            <a:ext cx="3820618" cy="1023926"/>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p:cNvSpPr txBox="1">
            <a:spLocks/>
          </p:cNvSpPr>
          <p:nvPr/>
        </p:nvSpPr>
        <p:spPr>
          <a:xfrm>
            <a:off x="988541" y="381002"/>
            <a:ext cx="9910118" cy="1270396"/>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effectLst>
                  <a:outerShdw blurRad="38100" dist="38100" dir="2700000" algn="tl">
                    <a:srgbClr val="000000">
                      <a:alpha val="43137"/>
                    </a:srgbClr>
                  </a:outerShdw>
                </a:effectLst>
              </a:rPr>
              <a:t>Accessibility &amp; the Legal Landscape </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in Higher Education </a:t>
            </a:r>
          </a:p>
        </p:txBody>
      </p:sp>
      <p:pic>
        <p:nvPicPr>
          <p:cNvPr id="3074" name="Picture 2" descr="Image result for university of phoenix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99490" y="1744249"/>
            <a:ext cx="2074329" cy="7565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Miami University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087067" y="1843079"/>
            <a:ext cx="3170521" cy="60383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77753" y="5779809"/>
            <a:ext cx="7772400" cy="866352"/>
          </a:xfrm>
          <a:solidFill>
            <a:schemeClr val="accent2">
              <a:lumMod val="20000"/>
              <a:lumOff val="80000"/>
            </a:schemeClr>
          </a:solidFill>
          <a:ln w="38100">
            <a:noFill/>
          </a:ln>
        </p:spPr>
        <p:txBody>
          <a:bodyPr>
            <a:normAutofit/>
          </a:bodyPr>
          <a:lstStyle/>
          <a:p>
            <a:pPr marL="0" lvl="1" indent="0" algn="ctr">
              <a:buNone/>
            </a:pPr>
            <a:r>
              <a:rPr lang="en-US" sz="2800" i="1" dirty="0">
                <a:solidFill>
                  <a:srgbClr val="AC0000"/>
                </a:solidFill>
                <a:effectLst>
                  <a:outerShdw blurRad="38100" dist="38100" dir="2700000" algn="tl">
                    <a:srgbClr val="000000">
                      <a:alpha val="43137"/>
                    </a:srgbClr>
                  </a:outerShdw>
                </a:effectLst>
                <a:cs typeface="Garamond"/>
              </a:rPr>
              <a:t>Guess what all of these institutions </a:t>
            </a:r>
            <a:r>
              <a:rPr lang="en-US" sz="2800" i="1" dirty="0" smtClean="0">
                <a:solidFill>
                  <a:srgbClr val="AC0000"/>
                </a:solidFill>
                <a:effectLst>
                  <a:outerShdw blurRad="38100" dist="38100" dir="2700000" algn="tl">
                    <a:srgbClr val="000000">
                      <a:alpha val="43137"/>
                    </a:srgbClr>
                  </a:outerShdw>
                </a:effectLst>
                <a:cs typeface="Garamond"/>
              </a:rPr>
              <a:t/>
            </a:r>
            <a:br>
              <a:rPr lang="en-US" sz="2800" i="1" dirty="0" smtClean="0">
                <a:solidFill>
                  <a:srgbClr val="AC0000"/>
                </a:solidFill>
                <a:effectLst>
                  <a:outerShdw blurRad="38100" dist="38100" dir="2700000" algn="tl">
                    <a:srgbClr val="000000">
                      <a:alpha val="43137"/>
                    </a:srgbClr>
                  </a:outerShdw>
                </a:effectLst>
                <a:cs typeface="Garamond"/>
              </a:rPr>
            </a:br>
            <a:r>
              <a:rPr lang="en-US" sz="2800" i="1" dirty="0" smtClean="0">
                <a:solidFill>
                  <a:srgbClr val="AC0000"/>
                </a:solidFill>
                <a:effectLst>
                  <a:outerShdw blurRad="38100" dist="38100" dir="2700000" algn="tl">
                    <a:srgbClr val="000000">
                      <a:alpha val="43137"/>
                    </a:srgbClr>
                  </a:outerShdw>
                </a:effectLst>
                <a:cs typeface="Garamond"/>
              </a:rPr>
              <a:t>have </a:t>
            </a:r>
            <a:r>
              <a:rPr lang="en-US" sz="2800" i="1" dirty="0">
                <a:solidFill>
                  <a:srgbClr val="AC0000"/>
                </a:solidFill>
                <a:effectLst>
                  <a:outerShdw blurRad="38100" dist="38100" dir="2700000" algn="tl">
                    <a:srgbClr val="000000">
                      <a:alpha val="43137"/>
                    </a:srgbClr>
                  </a:outerShdw>
                </a:effectLst>
                <a:cs typeface="Garamond"/>
              </a:rPr>
              <a:t>in common?</a:t>
            </a:r>
          </a:p>
        </p:txBody>
      </p:sp>
      <p:pic>
        <p:nvPicPr>
          <p:cNvPr id="1030" name="Picture 6" descr="Image result for colorado state university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374267" y="2955530"/>
            <a:ext cx="1529295" cy="642304"/>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r>
              <a:rPr lang="en-US" smtClean="0"/>
              <a:t>9/19/16</a:t>
            </a:r>
            <a:endParaRPr lang="en-US"/>
          </a:p>
        </p:txBody>
      </p:sp>
      <p:sp>
        <p:nvSpPr>
          <p:cNvPr id="6" name="Footer Placeholder 5"/>
          <p:cNvSpPr>
            <a:spLocks noGrp="1"/>
          </p:cNvSpPr>
          <p:nvPr>
            <p:ph type="ftr" sz="quarter" idx="11"/>
          </p:nvPr>
        </p:nvSpPr>
        <p:spPr/>
        <p:txBody>
          <a:bodyPr/>
          <a:lstStyle/>
          <a:p>
            <a:r>
              <a:rPr lang="en-US" smtClean="0"/>
              <a:t>Accessibility at ISU: The "What" and "Why" of Accessibility</a:t>
            </a:r>
            <a:endParaRPr lang="en-US"/>
          </a:p>
        </p:txBody>
      </p:sp>
      <p:sp>
        <p:nvSpPr>
          <p:cNvPr id="7" name="Slide Number Placeholder 6"/>
          <p:cNvSpPr>
            <a:spLocks noGrp="1"/>
          </p:cNvSpPr>
          <p:nvPr>
            <p:ph type="sldNum" sz="quarter" idx="12"/>
          </p:nvPr>
        </p:nvSpPr>
        <p:spPr/>
        <p:txBody>
          <a:bodyPr/>
          <a:lstStyle/>
          <a:p>
            <a:fld id="{42937FEA-7D29-434E-8691-E5D7524E2716}" type="slidenum">
              <a:rPr lang="en-US" smtClean="0"/>
              <a:t>9</a:t>
            </a:fld>
            <a:endParaRPr lang="en-US"/>
          </a:p>
        </p:txBody>
      </p:sp>
    </p:spTree>
    <p:extLst>
      <p:ext uri="{BB962C8B-B14F-4D97-AF65-F5344CB8AC3E}">
        <p14:creationId xmlns:p14="http://schemas.microsoft.com/office/powerpoint/2010/main" val="26739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6146"/>
                                        </p:tgtEl>
                                        <p:attrNameLst>
                                          <p:attrName>style.visibility</p:attrName>
                                        </p:attrNameLst>
                                      </p:cBhvr>
                                      <p:to>
                                        <p:strVal val="visible"/>
                                      </p:to>
                                    </p:set>
                                    <p:animEffect transition="in" filter="randombar(horizontal)">
                                      <p:cBhvr>
                                        <p:cTn id="42" dur="500"/>
                                        <p:tgtEl>
                                          <p:spTgt spid="6146"/>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074"/>
                                        </p:tgtEl>
                                        <p:attrNameLst>
                                          <p:attrName>style.visibility</p:attrName>
                                        </p:attrNameLst>
                                      </p:cBhvr>
                                      <p:to>
                                        <p:strVal val="visible"/>
                                      </p:to>
                                    </p:set>
                                    <p:animEffect transition="in" filter="randombar(horizontal)">
                                      <p:cBhvr>
                                        <p:cTn id="47" dur="500"/>
                                        <p:tgtEl>
                                          <p:spTgt spid="3074"/>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076"/>
                                        </p:tgtEl>
                                        <p:attrNameLst>
                                          <p:attrName>style.visibility</p:attrName>
                                        </p:attrNameLst>
                                      </p:cBhvr>
                                      <p:to>
                                        <p:strVal val="visible"/>
                                      </p:to>
                                    </p:set>
                                    <p:animEffect transition="in" filter="randombar(horizontal)">
                                      <p:cBhvr>
                                        <p:cTn id="52" dur="500"/>
                                        <p:tgtEl>
                                          <p:spTgt spid="307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1026"/>
                                        </p:tgtEl>
                                        <p:attrNameLst>
                                          <p:attrName>style.visibility</p:attrName>
                                        </p:attrNameLst>
                                      </p:cBhvr>
                                      <p:to>
                                        <p:strVal val="visible"/>
                                      </p:to>
                                    </p:set>
                                    <p:animEffect transition="in" filter="randombar(horizontal)">
                                      <p:cBhvr>
                                        <p:cTn id="57" dur="500"/>
                                        <p:tgtEl>
                                          <p:spTgt spid="1026"/>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1028"/>
                                        </p:tgtEl>
                                        <p:attrNameLst>
                                          <p:attrName>style.visibility</p:attrName>
                                        </p:attrNameLst>
                                      </p:cBhvr>
                                      <p:to>
                                        <p:strVal val="visible"/>
                                      </p:to>
                                    </p:set>
                                    <p:animEffect transition="in" filter="randombar(horizontal)">
                                      <p:cBhvr>
                                        <p:cTn id="62" dur="500"/>
                                        <p:tgtEl>
                                          <p:spTgt spid="1028"/>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1030"/>
                                        </p:tgtEl>
                                        <p:attrNameLst>
                                          <p:attrName>style.visibility</p:attrName>
                                        </p:attrNameLst>
                                      </p:cBhvr>
                                      <p:to>
                                        <p:strVal val="visible"/>
                                      </p:to>
                                    </p:set>
                                    <p:animEffect transition="in" filter="randombar(horizontal)">
                                      <p:cBhvr>
                                        <p:cTn id="67" dur="500"/>
                                        <p:tgtEl>
                                          <p:spTgt spid="1030"/>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3">
                                            <p:bg/>
                                          </p:spTgt>
                                        </p:tgtEl>
                                        <p:attrNameLst>
                                          <p:attrName>style.visibility</p:attrName>
                                        </p:attrNameLst>
                                      </p:cBhvr>
                                      <p:to>
                                        <p:strVal val="visible"/>
                                      </p:to>
                                    </p:set>
                                    <p:animEffect transition="in" filter="randombar(horizontal)">
                                      <p:cBhvr>
                                        <p:cTn id="72" dur="500"/>
                                        <p:tgtEl>
                                          <p:spTgt spid="3">
                                            <p:bg/>
                                          </p:spTgt>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TotalTime>
  <Words>1629</Words>
  <Application>Microsoft Macintosh PowerPoint</Application>
  <PresentationFormat>Widescreen</PresentationFormat>
  <Paragraphs>238</Paragraphs>
  <Slides>19</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Calibri</vt:lpstr>
      <vt:lpstr>Calibri Light</vt:lpstr>
      <vt:lpstr>Courier New</vt:lpstr>
      <vt:lpstr>Garamond</vt:lpstr>
      <vt:lpstr>Univers LT Std 65 Bold</vt:lpstr>
      <vt:lpstr>Wingdings</vt:lpstr>
      <vt:lpstr>Arial</vt:lpstr>
      <vt:lpstr>Office Theme</vt:lpstr>
      <vt:lpstr>Accessibility at ISU</vt:lpstr>
      <vt:lpstr>Quick Links</vt:lpstr>
      <vt:lpstr>When you think of the word “disability,” what do you initially think?</vt:lpstr>
      <vt:lpstr>Numbers!</vt:lpstr>
      <vt:lpstr>“Disability” Defined </vt:lpstr>
      <vt:lpstr>Impact of Disability</vt:lpstr>
      <vt:lpstr>Student Disability Resources </vt:lpstr>
      <vt:lpstr>PowerPoint Presentation</vt:lpstr>
      <vt:lpstr>PowerPoint Presentation</vt:lpstr>
      <vt:lpstr>PowerPoint Presentation</vt:lpstr>
      <vt:lpstr>PowerPoint Presentation</vt:lpstr>
      <vt:lpstr>PowerPoint Presentation</vt:lpstr>
      <vt:lpstr>What is Digital Accessibility?</vt:lpstr>
      <vt:lpstr>PowerPoint Presentation</vt:lpstr>
      <vt:lpstr>Web accessibility means that people with disabilities can use the web.</vt:lpstr>
      <vt:lpstr>PowerPoint Presentation</vt:lpstr>
      <vt:lpstr>Before and After Demo</vt:lpstr>
      <vt:lpstr>Where to Find Official Web Accessibility Standards?</vt:lpstr>
      <vt:lpstr>More information about how to “Do It Yourself” at www.digitalaccess.iastate.edu</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12</cp:revision>
  <dcterms:created xsi:type="dcterms:W3CDTF">2016-09-20T14:48:07Z</dcterms:created>
  <dcterms:modified xsi:type="dcterms:W3CDTF">2016-09-20T20:09:22Z</dcterms:modified>
</cp:coreProperties>
</file>