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301" r:id="rId2"/>
    <p:sldId id="316" r:id="rId3"/>
    <p:sldId id="302" r:id="rId4"/>
    <p:sldId id="286" r:id="rId5"/>
    <p:sldId id="288" r:id="rId6"/>
    <p:sldId id="293" r:id="rId7"/>
    <p:sldId id="325" r:id="rId8"/>
    <p:sldId id="315" r:id="rId9"/>
    <p:sldId id="306" r:id="rId10"/>
    <p:sldId id="312" r:id="rId11"/>
    <p:sldId id="313" r:id="rId12"/>
    <p:sldId id="311" r:id="rId13"/>
    <p:sldId id="304" r:id="rId14"/>
    <p:sldId id="314" r:id="rId15"/>
    <p:sldId id="322" r:id="rId16"/>
    <p:sldId id="308" r:id="rId17"/>
    <p:sldId id="309" r:id="rId18"/>
    <p:sldId id="324" r:id="rId19"/>
    <p:sldId id="310" r:id="rId20"/>
    <p:sldId id="323" r:id="rId21"/>
    <p:sldId id="317" r:id="rId22"/>
    <p:sldId id="318" r:id="rId23"/>
    <p:sldId id="319" r:id="rId24"/>
    <p:sldId id="320" r:id="rId25"/>
    <p:sldId id="321" r:id="rId26"/>
    <p:sldId id="299" r:id="rId27"/>
    <p:sldId id="303"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AEE2"/>
    <a:srgbClr val="E4E4E4"/>
    <a:srgbClr val="19AA86"/>
    <a:srgbClr val="54E6C2"/>
    <a:srgbClr val="05FCD7"/>
    <a:srgbClr val="97E3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535" autoAdjust="0"/>
    <p:restoredTop sz="86439" autoAdjust="0"/>
  </p:normalViewPr>
  <p:slideViewPr>
    <p:cSldViewPr snapToGrid="0">
      <p:cViewPr varScale="1">
        <p:scale>
          <a:sx n="69" d="100"/>
          <a:sy n="69" d="100"/>
        </p:scale>
        <p:origin x="67" y="77"/>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p:scale>
          <a:sx n="100" d="100"/>
          <a:sy n="100" d="100"/>
        </p:scale>
        <p:origin x="2323" y="-9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D5160B-D7A0-42EC-A00B-60171D8E086C}" type="datetimeFigureOut">
              <a:rPr lang="en-US" smtClean="0"/>
              <a:t>10/5/2016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363722-F0FD-469A-A7A8-FAE28E8AF346}" type="slidenum">
              <a:rPr lang="en-US" smtClean="0"/>
              <a:t>‹#›</a:t>
            </a:fld>
            <a:endParaRPr lang="en-US"/>
          </a:p>
        </p:txBody>
      </p:sp>
    </p:spTree>
    <p:extLst>
      <p:ext uri="{BB962C8B-B14F-4D97-AF65-F5344CB8AC3E}">
        <p14:creationId xmlns:p14="http://schemas.microsoft.com/office/powerpoint/2010/main" val="515127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Sign in sheet</a:t>
            </a:r>
          </a:p>
        </p:txBody>
      </p:sp>
      <p:sp>
        <p:nvSpPr>
          <p:cNvPr id="4" name="Slide Number Placeholder 3"/>
          <p:cNvSpPr>
            <a:spLocks noGrp="1"/>
          </p:cNvSpPr>
          <p:nvPr>
            <p:ph type="sldNum" sz="quarter" idx="10"/>
          </p:nvPr>
        </p:nvSpPr>
        <p:spPr/>
        <p:txBody>
          <a:bodyPr/>
          <a:lstStyle/>
          <a:p>
            <a:fld id="{66745FC9-DB1C-45C4-8D84-D140873FC692}" type="slidenum">
              <a:rPr lang="en-US" smtClean="0"/>
              <a:t>4</a:t>
            </a:fld>
            <a:endParaRPr lang="en-US"/>
          </a:p>
        </p:txBody>
      </p:sp>
    </p:spTree>
    <p:extLst>
      <p:ext uri="{BB962C8B-B14F-4D97-AF65-F5344CB8AC3E}">
        <p14:creationId xmlns:p14="http://schemas.microsoft.com/office/powerpoint/2010/main" val="935294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rPr>
              <a:t>Link </a:t>
            </a:r>
          </a:p>
          <a:p>
            <a:r>
              <a:rPr lang="en-US">
                <a:latin typeface="Calibri"/>
              </a:rPr>
              <a:t>https://www.youtube.com/watch?v=MCm1Emtqo_Q</a:t>
            </a:r>
            <a:br>
              <a:rPr lang="en-US">
                <a:latin typeface="Calibri"/>
              </a:rPr>
            </a:br>
            <a:endParaRPr lang="en-US">
              <a:latin typeface="Calibri"/>
            </a:endParaRPr>
          </a:p>
        </p:txBody>
      </p:sp>
      <p:sp>
        <p:nvSpPr>
          <p:cNvPr id="4" name="Slide Number Placeholder 3"/>
          <p:cNvSpPr>
            <a:spLocks noGrp="1"/>
          </p:cNvSpPr>
          <p:nvPr>
            <p:ph type="sldNum" sz="quarter" idx="10"/>
          </p:nvPr>
        </p:nvSpPr>
        <p:spPr/>
        <p:txBody>
          <a:bodyPr/>
          <a:lstStyle/>
          <a:p>
            <a:fld id="{49363722-F0FD-469A-A7A8-FAE28E8AF346}" type="slidenum">
              <a:rPr lang="en-US" smtClean="0"/>
              <a:t>16</a:t>
            </a:fld>
            <a:endParaRPr lang="en-US"/>
          </a:p>
        </p:txBody>
      </p:sp>
    </p:spTree>
    <p:extLst>
      <p:ext uri="{BB962C8B-B14F-4D97-AF65-F5344CB8AC3E}">
        <p14:creationId xmlns:p14="http://schemas.microsoft.com/office/powerpoint/2010/main" val="2748065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363722-F0FD-469A-A7A8-FAE28E8AF346}" type="slidenum">
              <a:rPr lang="en-US" smtClean="0"/>
              <a:t>17</a:t>
            </a:fld>
            <a:endParaRPr lang="en-US"/>
          </a:p>
        </p:txBody>
      </p:sp>
    </p:spTree>
    <p:extLst>
      <p:ext uri="{BB962C8B-B14F-4D97-AF65-F5344CB8AC3E}">
        <p14:creationId xmlns:p14="http://schemas.microsoft.com/office/powerpoint/2010/main" val="2567583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363722-F0FD-469A-A7A8-FAE28E8AF346}" type="slidenum">
              <a:rPr lang="en-US" smtClean="0"/>
              <a:t>21</a:t>
            </a:fld>
            <a:endParaRPr lang="en-US"/>
          </a:p>
        </p:txBody>
      </p:sp>
    </p:spTree>
    <p:extLst>
      <p:ext uri="{BB962C8B-B14F-4D97-AF65-F5344CB8AC3E}">
        <p14:creationId xmlns:p14="http://schemas.microsoft.com/office/powerpoint/2010/main" val="1459578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363722-F0FD-469A-A7A8-FAE28E8AF346}" type="slidenum">
              <a:rPr lang="en-US" smtClean="0"/>
              <a:t>25</a:t>
            </a:fld>
            <a:endParaRPr lang="en-US"/>
          </a:p>
        </p:txBody>
      </p:sp>
    </p:spTree>
    <p:extLst>
      <p:ext uri="{BB962C8B-B14F-4D97-AF65-F5344CB8AC3E}">
        <p14:creationId xmlns:p14="http://schemas.microsoft.com/office/powerpoint/2010/main" val="1300392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363722-F0FD-469A-A7A8-FAE28E8AF346}" type="slidenum">
              <a:rPr lang="en-US" smtClean="0"/>
              <a:t>27</a:t>
            </a:fld>
            <a:endParaRPr lang="en-US"/>
          </a:p>
        </p:txBody>
      </p:sp>
    </p:spTree>
    <p:extLst>
      <p:ext uri="{BB962C8B-B14F-4D97-AF65-F5344CB8AC3E}">
        <p14:creationId xmlns:p14="http://schemas.microsoft.com/office/powerpoint/2010/main" val="1596835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a:t>
            </a:r>
            <a:r>
              <a:rPr lang="en-US" baseline="0" dirty="0"/>
              <a:t> is the first thing that comes to mind when you hear the word accessibility?</a:t>
            </a:r>
          </a:p>
          <a:p>
            <a:r>
              <a:rPr lang="en-US" baseline="0" dirty="0"/>
              <a:t>Many associate accessibility with ramps and curb cuts which were, in fact, created as part of a movement toward universal design in the field of architecture.</a:t>
            </a:r>
            <a:endParaRPr lang="en-US" dirty="0"/>
          </a:p>
        </p:txBody>
      </p:sp>
      <p:sp>
        <p:nvSpPr>
          <p:cNvPr id="4" name="Slide Number Placeholder 3"/>
          <p:cNvSpPr>
            <a:spLocks noGrp="1"/>
          </p:cNvSpPr>
          <p:nvPr>
            <p:ph type="sldNum" sz="quarter" idx="10"/>
          </p:nvPr>
        </p:nvSpPr>
        <p:spPr/>
        <p:txBody>
          <a:bodyPr/>
          <a:lstStyle/>
          <a:p>
            <a:fld id="{66745FC9-DB1C-45C4-8D84-D140873FC692}" type="slidenum">
              <a:rPr lang="en-US" smtClean="0"/>
              <a:t>5</a:t>
            </a:fld>
            <a:endParaRPr lang="en-US"/>
          </a:p>
        </p:txBody>
      </p:sp>
    </p:spTree>
    <p:extLst>
      <p:ext uri="{BB962C8B-B14F-4D97-AF65-F5344CB8AC3E}">
        <p14:creationId xmlns:p14="http://schemas.microsoft.com/office/powerpoint/2010/main" val="3236762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world wide web consortium, the organization that sets web standards established by the creator of html, Tim Berners-Lee, established the Web Accessibility Initiative in 1997 to move toward universal accessibility.  The idea was that the web was the technology that would democratize the world and allow everybody (no matter their background, age, level of ability, etc.) access to information and resources like no medium had ever before.  The Web Accessibility Initiative (WAI) eventually developed a set of guidelines for web development that have already undergone one revision to respond to new technologies.  But before we go over these more in depth… lets look at the reasons why we should care about all this…</a:t>
            </a:r>
            <a:endParaRPr lang="en-US" dirty="0"/>
          </a:p>
        </p:txBody>
      </p:sp>
      <p:sp>
        <p:nvSpPr>
          <p:cNvPr id="4" name="Slide Number Placeholder 3"/>
          <p:cNvSpPr>
            <a:spLocks noGrp="1"/>
          </p:cNvSpPr>
          <p:nvPr>
            <p:ph type="sldNum" sz="quarter" idx="10"/>
          </p:nvPr>
        </p:nvSpPr>
        <p:spPr/>
        <p:txBody>
          <a:bodyPr/>
          <a:lstStyle/>
          <a:p>
            <a:fld id="{A8B2DA2C-80F0-4444-AF8C-612A03F98D36}" type="slidenum">
              <a:rPr lang="en-US" smtClean="0"/>
              <a:t>6</a:t>
            </a:fld>
            <a:endParaRPr lang="en-US"/>
          </a:p>
        </p:txBody>
      </p:sp>
    </p:spTree>
    <p:extLst>
      <p:ext uri="{BB962C8B-B14F-4D97-AF65-F5344CB8AC3E}">
        <p14:creationId xmlns:p14="http://schemas.microsoft.com/office/powerpoint/2010/main" val="4024808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363722-F0FD-469A-A7A8-FAE28E8AF346}" type="slidenum">
              <a:rPr lang="en-US" smtClean="0"/>
              <a:t>9</a:t>
            </a:fld>
            <a:endParaRPr lang="en-US"/>
          </a:p>
        </p:txBody>
      </p:sp>
    </p:spTree>
    <p:extLst>
      <p:ext uri="{BB962C8B-B14F-4D97-AF65-F5344CB8AC3E}">
        <p14:creationId xmlns:p14="http://schemas.microsoft.com/office/powerpoint/2010/main" val="2423492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363722-F0FD-469A-A7A8-FAE28E8AF346}" type="slidenum">
              <a:rPr lang="en-US" smtClean="0"/>
              <a:t>10</a:t>
            </a:fld>
            <a:endParaRPr lang="en-US"/>
          </a:p>
        </p:txBody>
      </p:sp>
    </p:spTree>
    <p:extLst>
      <p:ext uri="{BB962C8B-B14F-4D97-AF65-F5344CB8AC3E}">
        <p14:creationId xmlns:p14="http://schemas.microsoft.com/office/powerpoint/2010/main" val="848076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363722-F0FD-469A-A7A8-FAE28E8AF346}" type="slidenum">
              <a:rPr lang="en-US" smtClean="0"/>
              <a:t>11</a:t>
            </a:fld>
            <a:endParaRPr lang="en-US"/>
          </a:p>
        </p:txBody>
      </p:sp>
    </p:spTree>
    <p:extLst>
      <p:ext uri="{BB962C8B-B14F-4D97-AF65-F5344CB8AC3E}">
        <p14:creationId xmlns:p14="http://schemas.microsoft.com/office/powerpoint/2010/main" val="787050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363722-F0FD-469A-A7A8-FAE28E8AF346}" type="slidenum">
              <a:rPr lang="en-US" smtClean="0"/>
              <a:t>12</a:t>
            </a:fld>
            <a:endParaRPr lang="en-US"/>
          </a:p>
        </p:txBody>
      </p:sp>
    </p:spTree>
    <p:extLst>
      <p:ext uri="{BB962C8B-B14F-4D97-AF65-F5344CB8AC3E}">
        <p14:creationId xmlns:p14="http://schemas.microsoft.com/office/powerpoint/2010/main" val="1305093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363722-F0FD-469A-A7A8-FAE28E8AF346}" type="slidenum">
              <a:rPr lang="en-US" smtClean="0"/>
              <a:t>13</a:t>
            </a:fld>
            <a:endParaRPr lang="en-US"/>
          </a:p>
        </p:txBody>
      </p:sp>
    </p:spTree>
    <p:extLst>
      <p:ext uri="{BB962C8B-B14F-4D97-AF65-F5344CB8AC3E}">
        <p14:creationId xmlns:p14="http://schemas.microsoft.com/office/powerpoint/2010/main" val="190371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Shape 172"/>
          <p:cNvSpPr>
            <a:spLocks noGrp="1" noRot="1" noChangeAspect="1"/>
          </p:cNvSpPr>
          <p:nvPr>
            <p:ph type="sldImg"/>
          </p:nvPr>
        </p:nvSpPr>
        <p:spPr>
          <a:prstGeom prst="rect">
            <a:avLst/>
          </a:prstGeom>
        </p:spPr>
        <p:txBody>
          <a:bodyPr/>
          <a:lstStyle/>
          <a:p>
            <a:endParaRPr/>
          </a:p>
        </p:txBody>
      </p:sp>
      <p:sp>
        <p:nvSpPr>
          <p:cNvPr id="173" name="Shape 173"/>
          <p:cNvSpPr>
            <a:spLocks noGrp="1"/>
          </p:cNvSpPr>
          <p:nvPr>
            <p:ph type="body" sz="quarter" idx="1"/>
          </p:nvPr>
        </p:nvSpPr>
        <p:spPr>
          <a:prstGeom prst="rect">
            <a:avLst/>
          </a:prstGeom>
        </p:spPr>
        <p:txBody>
          <a:bodyPr/>
          <a:lstStyle/>
          <a:p>
            <a:r>
              <a:t>contraste y uso de color como indicativo de acción o significado</a:t>
            </a:r>
          </a:p>
        </p:txBody>
      </p:sp>
    </p:spTree>
    <p:extLst>
      <p:ext uri="{BB962C8B-B14F-4D97-AF65-F5344CB8AC3E}">
        <p14:creationId xmlns:p14="http://schemas.microsoft.com/office/powerpoint/2010/main" val="17767595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mailto:zjordan@iastate.edu" TargetMode="External"/><Relationship Id="rId2" Type="http://schemas.openxmlformats.org/officeDocument/2006/relationships/hyperlink" Target="http://www.digitalaccess.iastate.edu/"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E77076-96AC-4F3C-8847-617FDEA44022}" type="datetimeFigureOut">
              <a:rPr lang="en-US" smtClean="0"/>
              <a:t>10/5/2016</a:t>
            </a:fld>
            <a:endParaRPr lang="en-US"/>
          </a:p>
        </p:txBody>
      </p:sp>
      <p:sp>
        <p:nvSpPr>
          <p:cNvPr id="5" name="Footer Placeholder 4"/>
          <p:cNvSpPr>
            <a:spLocks noGrp="1"/>
          </p:cNvSpPr>
          <p:nvPr>
            <p:ph type="ftr" sz="quarter" idx="11"/>
          </p:nvPr>
        </p:nvSpPr>
        <p:spPr/>
        <p:txBody>
          <a:bodyPr/>
          <a:lstStyle/>
          <a:p>
            <a:r>
              <a:rPr lang="en-US" dirty="0">
                <a:hlinkClick r:id="rId2"/>
              </a:rPr>
              <a:t>www.digitalaccess.iastate.edu</a:t>
            </a:r>
            <a:endParaRPr lang="en-US" dirty="0"/>
          </a:p>
          <a:p>
            <a:r>
              <a:rPr lang="en-US" dirty="0"/>
              <a:t>Zayira Jordan, Web Accessibility Coordinator, </a:t>
            </a:r>
            <a:r>
              <a:rPr lang="en-US" dirty="0">
                <a:hlinkClick r:id="rId3"/>
              </a:rPr>
              <a:t>zjordan@iastate.edu</a:t>
            </a:r>
            <a:r>
              <a:rPr lang="en-US" dirty="0"/>
              <a:t>, 515-294-0982</a:t>
            </a:r>
          </a:p>
          <a:p>
            <a:endParaRPr lang="en-US" dirty="0"/>
          </a:p>
        </p:txBody>
      </p:sp>
      <p:sp>
        <p:nvSpPr>
          <p:cNvPr id="6" name="Slide Number Placeholder 5"/>
          <p:cNvSpPr>
            <a:spLocks noGrp="1"/>
          </p:cNvSpPr>
          <p:nvPr>
            <p:ph type="sldNum" sz="quarter" idx="12"/>
          </p:nvPr>
        </p:nvSpPr>
        <p:spPr/>
        <p:txBody>
          <a:bodyPr/>
          <a:lstStyle/>
          <a:p>
            <a:fld id="{D6B6ECE0-22BB-42EB-90F7-718EB2489841}" type="slidenum">
              <a:rPr lang="en-US" smtClean="0"/>
              <a:t>‹#›</a:t>
            </a:fld>
            <a:endParaRPr lang="en-US"/>
          </a:p>
        </p:txBody>
      </p:sp>
    </p:spTree>
    <p:extLst>
      <p:ext uri="{BB962C8B-B14F-4D97-AF65-F5344CB8AC3E}">
        <p14:creationId xmlns:p14="http://schemas.microsoft.com/office/powerpoint/2010/main" val="2976235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E77076-96AC-4F3C-8847-617FDEA44022}"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6ECE0-22BB-42EB-90F7-718EB2489841}" type="slidenum">
              <a:rPr lang="en-US" smtClean="0"/>
              <a:t>‹#›</a:t>
            </a:fld>
            <a:endParaRPr lang="en-US"/>
          </a:p>
        </p:txBody>
      </p:sp>
    </p:spTree>
    <p:extLst>
      <p:ext uri="{BB962C8B-B14F-4D97-AF65-F5344CB8AC3E}">
        <p14:creationId xmlns:p14="http://schemas.microsoft.com/office/powerpoint/2010/main" val="1153369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849085"/>
            <a:ext cx="2628900" cy="532787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849085"/>
            <a:ext cx="7734300" cy="5327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E77076-96AC-4F3C-8847-617FDEA44022}"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6ECE0-22BB-42EB-90F7-718EB2489841}" type="slidenum">
              <a:rPr lang="en-US" smtClean="0"/>
              <a:t>‹#›</a:t>
            </a:fld>
            <a:endParaRPr lang="en-US"/>
          </a:p>
        </p:txBody>
      </p:sp>
    </p:spTree>
    <p:extLst>
      <p:ext uri="{BB962C8B-B14F-4D97-AF65-F5344CB8AC3E}">
        <p14:creationId xmlns:p14="http://schemas.microsoft.com/office/powerpoint/2010/main" val="638690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1" name="Shape 31"/>
          <p:cNvSpPr>
            <a:spLocks noGrp="1"/>
          </p:cNvSpPr>
          <p:nvPr>
            <p:ph type="title"/>
          </p:nvPr>
        </p:nvSpPr>
        <p:spPr>
          <a:xfrm>
            <a:off x="1190625" y="2268141"/>
            <a:ext cx="9810750" cy="2321719"/>
          </a:xfrm>
          <a:prstGeom prst="rect">
            <a:avLst/>
          </a:prstGeom>
        </p:spPr>
        <p:txBody>
          <a:bodyPr anchor="ctr"/>
          <a:lstStyle/>
          <a:p>
            <a:r>
              <a:t>Title Text</a:t>
            </a:r>
          </a:p>
        </p:txBody>
      </p:sp>
      <p:sp>
        <p:nvSpPr>
          <p:cNvPr id="32" name="Shape 32"/>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8745772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E77076-96AC-4F3C-8847-617FDEA44022}" type="datetimeFigureOut">
              <a:rPr lang="en-US" smtClean="0"/>
              <a:t>10/5/2016</a:t>
            </a:fld>
            <a:endParaRPr lang="en-US"/>
          </a:p>
        </p:txBody>
      </p:sp>
      <p:sp>
        <p:nvSpPr>
          <p:cNvPr id="5" name="Footer Placeholder 4"/>
          <p:cNvSpPr>
            <a:spLocks noGrp="1"/>
          </p:cNvSpPr>
          <p:nvPr>
            <p:ph type="ftr" sz="quarter" idx="11"/>
          </p:nvPr>
        </p:nvSpPr>
        <p:spPr>
          <a:xfrm>
            <a:off x="1589904" y="6356349"/>
            <a:ext cx="9407610" cy="365125"/>
          </a:xfrm>
        </p:spPr>
        <p:txBody>
          <a:bodyPr/>
          <a:lstStyle/>
          <a:p>
            <a:endParaRPr lang="en-US" dirty="0"/>
          </a:p>
        </p:txBody>
      </p:sp>
      <p:sp>
        <p:nvSpPr>
          <p:cNvPr id="6" name="Slide Number Placeholder 5"/>
          <p:cNvSpPr>
            <a:spLocks noGrp="1"/>
          </p:cNvSpPr>
          <p:nvPr>
            <p:ph type="sldNum" sz="quarter" idx="12"/>
          </p:nvPr>
        </p:nvSpPr>
        <p:spPr/>
        <p:txBody>
          <a:bodyPr/>
          <a:lstStyle/>
          <a:p>
            <a:fld id="{D6B6ECE0-22BB-42EB-90F7-718EB2489841}" type="slidenum">
              <a:rPr lang="en-US" smtClean="0"/>
              <a:t>‹#›</a:t>
            </a:fld>
            <a:endParaRPr lang="en-US"/>
          </a:p>
        </p:txBody>
      </p:sp>
    </p:spTree>
    <p:extLst>
      <p:ext uri="{BB962C8B-B14F-4D97-AF65-F5344CB8AC3E}">
        <p14:creationId xmlns:p14="http://schemas.microsoft.com/office/powerpoint/2010/main" val="3055959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E77076-96AC-4F3C-8847-617FDEA44022}"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6ECE0-22BB-42EB-90F7-718EB2489841}" type="slidenum">
              <a:rPr lang="en-US" smtClean="0"/>
              <a:t>‹#›</a:t>
            </a:fld>
            <a:endParaRPr lang="en-US"/>
          </a:p>
        </p:txBody>
      </p:sp>
    </p:spTree>
    <p:extLst>
      <p:ext uri="{BB962C8B-B14F-4D97-AF65-F5344CB8AC3E}">
        <p14:creationId xmlns:p14="http://schemas.microsoft.com/office/powerpoint/2010/main" val="2652779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E77076-96AC-4F3C-8847-617FDEA44022}"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6ECE0-22BB-42EB-90F7-718EB2489841}" type="slidenum">
              <a:rPr lang="en-US" smtClean="0"/>
              <a:t>‹#›</a:t>
            </a:fld>
            <a:endParaRPr lang="en-US"/>
          </a:p>
        </p:txBody>
      </p:sp>
    </p:spTree>
    <p:extLst>
      <p:ext uri="{BB962C8B-B14F-4D97-AF65-F5344CB8AC3E}">
        <p14:creationId xmlns:p14="http://schemas.microsoft.com/office/powerpoint/2010/main" val="4240000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793102"/>
            <a:ext cx="10515600" cy="897586"/>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E77076-96AC-4F3C-8847-617FDEA44022}" type="datetimeFigureOut">
              <a:rPr lang="en-US" smtClean="0"/>
              <a:t>10/5/2016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B6ECE0-22BB-42EB-90F7-718EB2489841}" type="slidenum">
              <a:rPr lang="en-US" smtClean="0"/>
              <a:t>‹#›</a:t>
            </a:fld>
            <a:endParaRPr lang="en-US"/>
          </a:p>
        </p:txBody>
      </p:sp>
    </p:spTree>
    <p:extLst>
      <p:ext uri="{BB962C8B-B14F-4D97-AF65-F5344CB8AC3E}">
        <p14:creationId xmlns:p14="http://schemas.microsoft.com/office/powerpoint/2010/main" val="1364660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E77076-96AC-4F3C-8847-617FDEA44022}" type="datetimeFigureOut">
              <a:rPr lang="en-US" smtClean="0"/>
              <a:t>10/5/2016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B6ECE0-22BB-42EB-90F7-718EB2489841}" type="slidenum">
              <a:rPr lang="en-US" smtClean="0"/>
              <a:t>‹#›</a:t>
            </a:fld>
            <a:endParaRPr lang="en-US"/>
          </a:p>
        </p:txBody>
      </p:sp>
    </p:spTree>
    <p:extLst>
      <p:ext uri="{BB962C8B-B14F-4D97-AF65-F5344CB8AC3E}">
        <p14:creationId xmlns:p14="http://schemas.microsoft.com/office/powerpoint/2010/main" val="3328054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C7E77076-96AC-4F3C-8847-617FDEA44022}" type="datetimeFigureOut">
              <a:rPr lang="en-US" smtClean="0"/>
              <a:pPr/>
              <a:t>10/5/2016</a:t>
            </a:fld>
            <a:endParaRPr lang="en-US" dirty="0"/>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4" name="Slide Number Placeholder 3"/>
          <p:cNvSpPr>
            <a:spLocks noGrp="1"/>
          </p:cNvSpPr>
          <p:nvPr>
            <p:ph type="sldNum" sz="quarter" idx="12"/>
          </p:nvPr>
        </p:nvSpPr>
        <p:spPr/>
        <p:txBody>
          <a:bodyPr/>
          <a:lstStyle/>
          <a:p>
            <a:fld id="{D6B6ECE0-22BB-42EB-90F7-718EB2489841}" type="slidenum">
              <a:rPr lang="en-US" smtClean="0"/>
              <a:t>‹#›</a:t>
            </a:fld>
            <a:endParaRPr lang="en-US" dirty="0"/>
          </a:p>
        </p:txBody>
      </p:sp>
    </p:spTree>
    <p:extLst>
      <p:ext uri="{BB962C8B-B14F-4D97-AF65-F5344CB8AC3E}">
        <p14:creationId xmlns:p14="http://schemas.microsoft.com/office/powerpoint/2010/main" val="2240717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821094"/>
            <a:ext cx="3932237" cy="1236306"/>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E77076-96AC-4F3C-8847-617FDEA44022}"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6ECE0-22BB-42EB-90F7-718EB2489841}" type="slidenum">
              <a:rPr lang="en-US" smtClean="0"/>
              <a:t>‹#›</a:t>
            </a:fld>
            <a:endParaRPr lang="en-US"/>
          </a:p>
        </p:txBody>
      </p:sp>
    </p:spTree>
    <p:extLst>
      <p:ext uri="{BB962C8B-B14F-4D97-AF65-F5344CB8AC3E}">
        <p14:creationId xmlns:p14="http://schemas.microsoft.com/office/powerpoint/2010/main" val="3928976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830424"/>
            <a:ext cx="3932237" cy="122697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E77076-96AC-4F3C-8847-617FDEA44022}"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6ECE0-22BB-42EB-90F7-718EB2489841}" type="slidenum">
              <a:rPr lang="en-US" smtClean="0"/>
              <a:t>‹#›</a:t>
            </a:fld>
            <a:endParaRPr lang="en-US"/>
          </a:p>
        </p:txBody>
      </p:sp>
    </p:spTree>
    <p:extLst>
      <p:ext uri="{BB962C8B-B14F-4D97-AF65-F5344CB8AC3E}">
        <p14:creationId xmlns:p14="http://schemas.microsoft.com/office/powerpoint/2010/main" val="1858324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1"/>
            <a:ext cx="12192000" cy="7651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808644"/>
            <a:ext cx="10515600" cy="8820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C7E77076-96AC-4F3C-8847-617FDEA44022}" type="datetimeFigureOut">
              <a:rPr lang="en-US" smtClean="0"/>
              <a:pPr/>
              <a:t>10/5/2016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6B6ECE0-22BB-42EB-90F7-718EB2489841}" type="slidenum">
              <a:rPr lang="en-US" smtClean="0"/>
              <a:pPr/>
              <a:t>‹#›</a:t>
            </a:fld>
            <a:endParaRPr lang="en-US" dirty="0"/>
          </a:p>
        </p:txBody>
      </p:sp>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38200" y="127291"/>
            <a:ext cx="3761792" cy="501966"/>
          </a:xfrm>
          <a:prstGeom prst="rect">
            <a:avLst/>
          </a:prstGeom>
        </p:spPr>
      </p:pic>
    </p:spTree>
    <p:extLst>
      <p:ext uri="{BB962C8B-B14F-4D97-AF65-F5344CB8AC3E}">
        <p14:creationId xmlns:p14="http://schemas.microsoft.com/office/powerpoint/2010/main" val="67801721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hyperlink" Target="http://it.engineering.iastate.edu/software/student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it.engineering.iastate.edu/software/faculty-staf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video" Target="https://www.youtube.com/embed/MCm1Emtqo_Q" TargetMode="Externa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hyperlink" Target="https://www.w3.org/TR/WCAG20/#samerelorderdef"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digitalaccess.iastate.edu/"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hyperlink" Target="https://www.w3.org/TR/WCAG20/" TargetMode="External"/><Relationship Id="rId3" Type="http://schemas.openxmlformats.org/officeDocument/2006/relationships/hyperlink" Target="http://www.celt.iastate.edu/" TargetMode="External"/><Relationship Id="rId7" Type="http://schemas.openxmlformats.org/officeDocument/2006/relationships/hyperlink" Target="http://www.pcc.edu/resources/instructional-support/access/Standard8rubric.html"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hyperlink" Target="https://onlinelearninginsights.wordpress.com/2015/04/06/how-five-design-principles-boost-student-learning-in-an-online-course/" TargetMode="External"/><Relationship Id="rId5" Type="http://schemas.openxmlformats.org/officeDocument/2006/relationships/hyperlink" Target="https://books.google.com/books?id=OfvKAQAAQBAJ&amp;printsec=frontcover&amp;source=gbs_ge_summary_r&amp;cad=0#v=onepage&amp;q&amp;f=true" TargetMode="External"/><Relationship Id="rId10" Type="http://schemas.openxmlformats.org/officeDocument/2006/relationships/hyperlink" Target="https://www.w3.org/TR/wai-aria/usage" TargetMode="External"/><Relationship Id="rId4" Type="http://schemas.openxmlformats.org/officeDocument/2006/relationships/hyperlink" Target="http://udloncampus.cast.org/home#.V_PGqPArKmE" TargetMode="External"/><Relationship Id="rId9" Type="http://schemas.openxmlformats.org/officeDocument/2006/relationships/hyperlink" Target="http://www.udacity.com/course/web-accessibility--ud891"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color-blindness.com/coblis-color-blindness-simulator/" TargetMode="External"/><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400" b="1" dirty="0"/>
              <a:t>Accessibility at </a:t>
            </a:r>
            <a:r>
              <a:rPr lang="en-US" sz="4400" b="1" dirty="0">
                <a:solidFill>
                  <a:srgbClr val="FF0000"/>
                </a:solidFill>
              </a:rPr>
              <a:t>ISU</a:t>
            </a:r>
            <a:r>
              <a:rPr lang="en-US" sz="4400" b="1" dirty="0"/>
              <a:t>:</a:t>
            </a:r>
            <a:br>
              <a:rPr lang="en-US" sz="4400" b="1" dirty="0"/>
            </a:br>
            <a:r>
              <a:rPr lang="en-US" sz="4000" b="1" dirty="0"/>
              <a:t>Guidance for Staff &amp; Faculty</a:t>
            </a:r>
            <a:endParaRPr lang="en-US" sz="4000" dirty="0"/>
          </a:p>
        </p:txBody>
      </p:sp>
      <p:sp>
        <p:nvSpPr>
          <p:cNvPr id="3" name="Content Placeholder 2"/>
          <p:cNvSpPr>
            <a:spLocks noGrp="1"/>
          </p:cNvSpPr>
          <p:nvPr>
            <p:ph type="subTitle" idx="1"/>
          </p:nvPr>
        </p:nvSpPr>
        <p:spPr/>
        <p:txBody>
          <a:bodyPr anchor="t">
            <a:normAutofit/>
          </a:bodyPr>
          <a:lstStyle/>
          <a:p>
            <a:r>
              <a:rPr lang="en-US" b="1" dirty="0"/>
              <a:t>Developing Digital Content for All</a:t>
            </a:r>
            <a:endParaRPr lang="en-US" sz="2400" b="1" dirty="0"/>
          </a:p>
          <a:p>
            <a:pPr marL="0" indent="0">
              <a:buNone/>
            </a:pPr>
            <a:r>
              <a:rPr lang="en-US" sz="1800" b="1" dirty="0"/>
              <a:t>Zayira Jordan, Dena Fife, Ann Greazel, Pinar </a:t>
            </a:r>
            <a:r>
              <a:rPr lang="en-US" sz="1800" b="1" dirty="0" smtClean="0"/>
              <a:t>Arpaci, </a:t>
            </a:r>
            <a:r>
              <a:rPr lang="en-US" sz="1800" b="1" smtClean="0"/>
              <a:t>Jacob Petersen</a:t>
            </a:r>
            <a:endParaRPr lang="en-US" sz="1800" b="1" dirty="0"/>
          </a:p>
          <a:p>
            <a:pPr marL="0" indent="0">
              <a:buNone/>
            </a:pPr>
            <a:r>
              <a:rPr lang="en-US" sz="1800" b="1" dirty="0"/>
              <a:t>October 5, 2016</a:t>
            </a:r>
            <a:endParaRPr lang="en-US" sz="1800" dirty="0"/>
          </a:p>
        </p:txBody>
      </p:sp>
    </p:spTree>
    <p:extLst>
      <p:ext uri="{BB962C8B-B14F-4D97-AF65-F5344CB8AC3E}">
        <p14:creationId xmlns:p14="http://schemas.microsoft.com/office/powerpoint/2010/main" val="1157591014"/>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title="Students in Class"/>
          <p:cNvPicPr>
            <a:picLocks noGrp="1" noChangeAspect="1"/>
          </p:cNvPicPr>
          <p:nvPr>
            <p:ph type="pic" idx="1"/>
          </p:nvPr>
        </p:nvPicPr>
        <p:blipFill>
          <a:blip r:embed="rId3">
            <a:extLst>
              <a:ext uri="{28A0092B-C50C-407E-A947-70E740481C1C}">
                <a14:useLocalDpi xmlns:a14="http://schemas.microsoft.com/office/drawing/2010/main" val="0"/>
              </a:ext>
            </a:extLst>
          </a:blip>
          <a:srcRect l="7785" r="7785"/>
          <a:stretch>
            <a:fillRect/>
          </a:stretch>
        </p:blipFill>
        <p:spPr/>
      </p:pic>
      <p:sp>
        <p:nvSpPr>
          <p:cNvPr id="4" name="Text Placeholder 3"/>
          <p:cNvSpPr>
            <a:spLocks noGrp="1"/>
          </p:cNvSpPr>
          <p:nvPr>
            <p:ph type="body" sz="half" idx="2"/>
          </p:nvPr>
        </p:nvSpPr>
        <p:spPr>
          <a:xfrm>
            <a:off x="0" y="2057400"/>
            <a:ext cx="4772025" cy="3811588"/>
          </a:xfrm>
        </p:spPr>
        <p:txBody>
          <a:bodyPr anchor="ctr">
            <a:normAutofit/>
          </a:bodyPr>
          <a:lstStyle/>
          <a:p>
            <a:pPr algn="ctr"/>
            <a:r>
              <a:rPr lang="en-US" sz="2400" dirty="0"/>
              <a:t>&lt;</a:t>
            </a:r>
            <a:r>
              <a:rPr lang="en-US" sz="2400" dirty="0" err="1"/>
              <a:t>img</a:t>
            </a:r>
            <a:r>
              <a:rPr lang="en-US" sz="2400" dirty="0"/>
              <a:t> </a:t>
            </a:r>
            <a:r>
              <a:rPr lang="en-US" sz="2400" dirty="0" err="1"/>
              <a:t>src</a:t>
            </a:r>
            <a:r>
              <a:rPr lang="en-US" sz="2400" dirty="0" smtClean="0"/>
              <a:t>=”</a:t>
            </a:r>
            <a:r>
              <a:rPr lang="en-US" sz="2400" dirty="0" err="1" smtClean="0"/>
              <a:t>students.gif</a:t>
            </a:r>
            <a:r>
              <a:rPr lang="en-US" sz="2400" dirty="0"/>
              <a:t>" </a:t>
            </a:r>
            <a:r>
              <a:rPr lang="en-US" sz="2400" dirty="0" smtClean="0"/>
              <a:t/>
            </a:r>
            <a:br>
              <a:rPr lang="en-US" sz="2400" dirty="0" smtClean="0"/>
            </a:br>
            <a:r>
              <a:rPr lang="en-US" sz="2400" dirty="0" smtClean="0"/>
              <a:t>alt=”Students in class"&gt;</a:t>
            </a:r>
            <a:endParaRPr lang="en-US" sz="2400" dirty="0"/>
          </a:p>
        </p:txBody>
      </p:sp>
      <p:sp>
        <p:nvSpPr>
          <p:cNvPr id="6" name="Title 1"/>
          <p:cNvSpPr txBox="1">
            <a:spLocks/>
          </p:cNvSpPr>
          <p:nvPr/>
        </p:nvSpPr>
        <p:spPr>
          <a:xfrm>
            <a:off x="401254" y="1856793"/>
            <a:ext cx="3932237" cy="1226976"/>
          </a:xfrm>
          <a:prstGeom prst="rect">
            <a:avLst/>
          </a:prstGeom>
        </p:spPr>
        <p:txBody>
          <a:bodyPr vert="horz" lIns="91440" tIns="45720" rIns="91440" bIns="45720" rtlCol="0" anchor="b">
            <a:normAutofit fontScale="85000" lnSpcReduction="20000"/>
          </a:bodyPr>
          <a:lstStyle>
            <a:lvl1pPr algn="l" defTabSz="91440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en-US" sz="4000" b="1" dirty="0" smtClean="0">
                <a:latin typeface="Arial" charset="0"/>
                <a:ea typeface="Arial" charset="0"/>
                <a:cs typeface="Arial" charset="0"/>
              </a:rPr>
              <a:t>Accessible </a:t>
            </a:r>
            <a:br>
              <a:rPr lang="en-US" sz="4000" b="1" dirty="0" smtClean="0">
                <a:latin typeface="Arial" charset="0"/>
                <a:ea typeface="Arial" charset="0"/>
                <a:cs typeface="Arial" charset="0"/>
              </a:rPr>
            </a:br>
            <a:r>
              <a:rPr lang="en-US" sz="4000" b="1" dirty="0" smtClean="0">
                <a:latin typeface="Arial" charset="0"/>
                <a:ea typeface="Arial" charset="0"/>
                <a:cs typeface="Arial" charset="0"/>
              </a:rPr>
              <a:t>Images</a:t>
            </a:r>
            <a:br>
              <a:rPr lang="en-US" sz="4000" b="1" dirty="0" smtClean="0">
                <a:latin typeface="Arial" charset="0"/>
                <a:ea typeface="Arial" charset="0"/>
                <a:cs typeface="Arial" charset="0"/>
              </a:rPr>
            </a:br>
            <a:endParaRPr lang="en-US" sz="4000" b="1" dirty="0">
              <a:latin typeface="Arial" charset="0"/>
              <a:ea typeface="Arial" charset="0"/>
              <a:cs typeface="Arial" charset="0"/>
            </a:endParaRPr>
          </a:p>
        </p:txBody>
      </p:sp>
    </p:spTree>
    <p:extLst>
      <p:ext uri="{BB962C8B-B14F-4D97-AF65-F5344CB8AC3E}">
        <p14:creationId xmlns:p14="http://schemas.microsoft.com/office/powerpoint/2010/main" val="3702705427"/>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 and Headings</a:t>
            </a:r>
          </a:p>
        </p:txBody>
      </p:sp>
      <p:sp>
        <p:nvSpPr>
          <p:cNvPr id="9" name="Text Placeholder 8"/>
          <p:cNvSpPr>
            <a:spLocks noGrp="1"/>
          </p:cNvSpPr>
          <p:nvPr>
            <p:ph type="body" idx="1"/>
          </p:nvPr>
        </p:nvSpPr>
        <p:spPr>
          <a:xfrm>
            <a:off x="939801" y="1681163"/>
            <a:ext cx="5157787" cy="823912"/>
          </a:xfrm>
        </p:spPr>
        <p:txBody>
          <a:bodyPr/>
          <a:lstStyle/>
          <a:p>
            <a:r>
              <a:rPr lang="en-US" dirty="0"/>
              <a:t>Before</a:t>
            </a:r>
          </a:p>
        </p:txBody>
      </p:sp>
      <p:pic>
        <p:nvPicPr>
          <p:cNvPr id="8" name="Content Placeholder 7" title="Inaccessible document"/>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041628" y="2505075"/>
            <a:ext cx="4754107" cy="3684588"/>
          </a:xfrm>
        </p:spPr>
      </p:pic>
      <p:sp>
        <p:nvSpPr>
          <p:cNvPr id="10" name="Text Placeholder 9"/>
          <p:cNvSpPr>
            <a:spLocks noGrp="1"/>
          </p:cNvSpPr>
          <p:nvPr>
            <p:ph type="body" sz="quarter" idx="3"/>
          </p:nvPr>
        </p:nvSpPr>
        <p:spPr>
          <a:xfrm>
            <a:off x="7008812" y="1690688"/>
            <a:ext cx="5183188" cy="823912"/>
          </a:xfrm>
        </p:spPr>
        <p:txBody>
          <a:bodyPr/>
          <a:lstStyle/>
          <a:p>
            <a:r>
              <a:rPr lang="en-US" dirty="0"/>
              <a:t>After</a:t>
            </a:r>
          </a:p>
        </p:txBody>
      </p:sp>
      <p:pic>
        <p:nvPicPr>
          <p:cNvPr id="12" name="Content Placeholder 11" title="Accesible document"/>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7012586" y="2505075"/>
            <a:ext cx="3502415" cy="3684588"/>
          </a:xfrm>
        </p:spPr>
      </p:pic>
    </p:spTree>
    <p:extLst>
      <p:ext uri="{BB962C8B-B14F-4D97-AF65-F5344CB8AC3E}">
        <p14:creationId xmlns:p14="http://schemas.microsoft.com/office/powerpoint/2010/main" val="23596512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838200" y="2130428"/>
            <a:ext cx="10515600" cy="4351338"/>
          </a:xfrm>
        </p:spPr>
        <p:txBody>
          <a:bodyPr>
            <a:normAutofit lnSpcReduction="10000"/>
          </a:bodyPr>
          <a:lstStyle/>
          <a:p>
            <a:pPr marL="0" indent="0">
              <a:buNone/>
            </a:pPr>
            <a:r>
              <a:rPr lang="en-US" dirty="0" smtClean="0"/>
              <a:t>Combine and utilize </a:t>
            </a:r>
            <a:r>
              <a:rPr lang="en-US" dirty="0" err="1" smtClean="0"/>
              <a:t>MathType</a:t>
            </a:r>
            <a:r>
              <a:rPr lang="en-US" dirty="0" smtClean="0"/>
              <a:t> with </a:t>
            </a:r>
            <a:r>
              <a:rPr lang="en-US" dirty="0" err="1"/>
              <a:t>LaTeX</a:t>
            </a:r>
            <a:r>
              <a:rPr lang="en-US" dirty="0"/>
              <a:t>, Blackboard, Moodle, </a:t>
            </a:r>
            <a:r>
              <a:rPr lang="en-US" dirty="0" err="1"/>
              <a:t>TopHat</a:t>
            </a:r>
            <a:r>
              <a:rPr lang="en-US" dirty="0"/>
              <a:t>, and Microsoft Office </a:t>
            </a:r>
            <a:r>
              <a:rPr lang="en-US" dirty="0" smtClean="0"/>
              <a:t>Products to create inclusive learning experiences.</a:t>
            </a:r>
          </a:p>
          <a:p>
            <a:pPr marL="0" indent="0">
              <a:buNone/>
            </a:pPr>
            <a:endParaRPr lang="en-US" dirty="0"/>
          </a:p>
          <a:p>
            <a:pPr marL="0" indent="0">
              <a:buNone/>
            </a:pPr>
            <a:r>
              <a:rPr lang="en-US" dirty="0" err="1" smtClean="0"/>
              <a:t>MathType</a:t>
            </a:r>
            <a:r>
              <a:rPr lang="en-US" dirty="0" smtClean="0"/>
              <a:t> </a:t>
            </a:r>
            <a:r>
              <a:rPr lang="en-US" dirty="0"/>
              <a:t>for Students : </a:t>
            </a:r>
            <a:r>
              <a:rPr lang="en-US" dirty="0">
                <a:hlinkClick r:id="rId3"/>
              </a:rPr>
              <a:t>http://it.engineering.iastate.edu/software/students</a:t>
            </a:r>
            <a:r>
              <a:rPr lang="en-US" dirty="0" smtClean="0">
                <a:hlinkClick r:id="rId3"/>
              </a:rPr>
              <a:t>/</a:t>
            </a:r>
            <a:endParaRPr lang="en-US" dirty="0" smtClean="0"/>
          </a:p>
          <a:p>
            <a:pPr marL="0" indent="0">
              <a:buNone/>
            </a:pPr>
            <a:endParaRPr lang="en-US" dirty="0"/>
          </a:p>
          <a:p>
            <a:pPr marL="0" indent="0">
              <a:buNone/>
            </a:pPr>
            <a:r>
              <a:rPr lang="en-US" dirty="0" err="1" smtClean="0"/>
              <a:t>MathType</a:t>
            </a:r>
            <a:r>
              <a:rPr lang="en-US" dirty="0" smtClean="0"/>
              <a:t> for Faculty </a:t>
            </a:r>
            <a:r>
              <a:rPr lang="en-US" dirty="0"/>
              <a:t>&amp; Staff: </a:t>
            </a:r>
            <a:r>
              <a:rPr lang="en-US" dirty="0">
                <a:hlinkClick r:id="rId4"/>
              </a:rPr>
              <a:t>http://it.engineering.iastate.edu/software/faculty-staff</a:t>
            </a:r>
            <a:r>
              <a:rPr lang="en-US" dirty="0" smtClean="0">
                <a:hlinkClick r:id="rId4"/>
              </a:rPr>
              <a:t>/</a:t>
            </a:r>
            <a:r>
              <a:rPr lang="en-US" dirty="0" smtClean="0"/>
              <a:t> </a:t>
            </a:r>
          </a:p>
          <a:p>
            <a:pPr marL="0" indent="0">
              <a:buNone/>
            </a:pPr>
            <a:r>
              <a:rPr lang="en-US" dirty="0" smtClean="0"/>
              <a:t> </a:t>
            </a:r>
            <a:endParaRPr lang="en-US" dirty="0"/>
          </a:p>
        </p:txBody>
      </p:sp>
      <p:sp>
        <p:nvSpPr>
          <p:cNvPr id="4" name="Title 1"/>
          <p:cNvSpPr txBox="1">
            <a:spLocks/>
          </p:cNvSpPr>
          <p:nvPr/>
        </p:nvSpPr>
        <p:spPr>
          <a:xfrm>
            <a:off x="838200" y="1033892"/>
            <a:ext cx="10515600" cy="8820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b="1" dirty="0" smtClean="0"/>
              <a:t>Math Images and Equations</a:t>
            </a:r>
            <a:endParaRPr lang="en-US" b="1" dirty="0"/>
          </a:p>
        </p:txBody>
      </p:sp>
    </p:spTree>
    <p:extLst>
      <p:ext uri="{BB962C8B-B14F-4D97-AF65-F5344CB8AC3E}">
        <p14:creationId xmlns:p14="http://schemas.microsoft.com/office/powerpoint/2010/main" val="636507457"/>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title="Inaccessible Links in Website by W3C"/>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43112" y="1101090"/>
            <a:ext cx="8239054" cy="5756909"/>
          </a:xfrm>
          <a:ln w="76200">
            <a:solidFill>
              <a:srgbClr val="E4E4E4"/>
            </a:solidFill>
          </a:ln>
        </p:spPr>
      </p:pic>
      <p:sp>
        <p:nvSpPr>
          <p:cNvPr id="4" name="Title 1"/>
          <p:cNvSpPr txBox="1">
            <a:spLocks/>
          </p:cNvSpPr>
          <p:nvPr/>
        </p:nvSpPr>
        <p:spPr>
          <a:xfrm>
            <a:off x="401254" y="1856793"/>
            <a:ext cx="3932237" cy="1226976"/>
          </a:xfrm>
          <a:prstGeom prst="rect">
            <a:avLst/>
          </a:prstGeom>
        </p:spPr>
        <p:txBody>
          <a:bodyPr vert="horz" lIns="91440" tIns="45720" rIns="91440" bIns="45720" rtlCol="0" anchor="b">
            <a:normAutofit fontScale="85000" lnSpcReduction="20000"/>
          </a:bodyPr>
          <a:lstStyle>
            <a:lvl1pPr algn="l" defTabSz="91440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en-US" sz="4000" b="1" dirty="0" smtClean="0">
                <a:latin typeface="Arial" charset="0"/>
                <a:ea typeface="Arial" charset="0"/>
                <a:cs typeface="Arial" charset="0"/>
              </a:rPr>
              <a:t>Inaccessible</a:t>
            </a:r>
          </a:p>
          <a:p>
            <a:r>
              <a:rPr lang="en-US" sz="4000" b="1" dirty="0" smtClean="0">
                <a:latin typeface="Arial" charset="0"/>
                <a:ea typeface="Arial" charset="0"/>
                <a:cs typeface="Arial" charset="0"/>
              </a:rPr>
              <a:t>Link Text</a:t>
            </a:r>
            <a:br>
              <a:rPr lang="en-US" sz="4000" b="1" dirty="0" smtClean="0">
                <a:latin typeface="Arial" charset="0"/>
                <a:ea typeface="Arial" charset="0"/>
                <a:cs typeface="Arial" charset="0"/>
              </a:rPr>
            </a:br>
            <a:endParaRPr lang="en-US" sz="4000" b="1" dirty="0">
              <a:latin typeface="Arial" charset="0"/>
              <a:ea typeface="Arial" charset="0"/>
              <a:cs typeface="Arial" charset="0"/>
            </a:endParaRPr>
          </a:p>
        </p:txBody>
      </p:sp>
    </p:spTree>
    <p:extLst>
      <p:ext uri="{BB962C8B-B14F-4D97-AF65-F5344CB8AC3E}">
        <p14:creationId xmlns:p14="http://schemas.microsoft.com/office/powerpoint/2010/main" val="1395720843"/>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title="Accessible Links in Website by W3C"/>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09244" y="1073394"/>
            <a:ext cx="8163003" cy="5784605"/>
          </a:xfrm>
        </p:spPr>
      </p:pic>
      <p:sp>
        <p:nvSpPr>
          <p:cNvPr id="5" name="Title 1"/>
          <p:cNvSpPr txBox="1">
            <a:spLocks/>
          </p:cNvSpPr>
          <p:nvPr/>
        </p:nvSpPr>
        <p:spPr>
          <a:xfrm>
            <a:off x="401254" y="1856793"/>
            <a:ext cx="3932237" cy="1226976"/>
          </a:xfrm>
          <a:prstGeom prst="rect">
            <a:avLst/>
          </a:prstGeom>
        </p:spPr>
        <p:txBody>
          <a:bodyPr vert="horz" lIns="91440" tIns="45720" rIns="91440" bIns="45720" rtlCol="0" anchor="b">
            <a:normAutofit fontScale="85000" lnSpcReduction="20000"/>
          </a:bodyPr>
          <a:lstStyle>
            <a:lvl1pPr algn="l" defTabSz="91440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en-US" sz="4000" b="1" dirty="0" smtClean="0">
                <a:latin typeface="Arial" charset="0"/>
                <a:ea typeface="Arial" charset="0"/>
                <a:cs typeface="Arial" charset="0"/>
              </a:rPr>
              <a:t>Accessible </a:t>
            </a:r>
            <a:br>
              <a:rPr lang="en-US" sz="4000" b="1" dirty="0" smtClean="0">
                <a:latin typeface="Arial" charset="0"/>
                <a:ea typeface="Arial" charset="0"/>
                <a:cs typeface="Arial" charset="0"/>
              </a:rPr>
            </a:br>
            <a:r>
              <a:rPr lang="en-US" sz="4000" b="1" dirty="0" smtClean="0">
                <a:latin typeface="Arial" charset="0"/>
                <a:ea typeface="Arial" charset="0"/>
                <a:cs typeface="Arial" charset="0"/>
              </a:rPr>
              <a:t>Link Text</a:t>
            </a:r>
            <a:br>
              <a:rPr lang="en-US" sz="4000" b="1" dirty="0" smtClean="0">
                <a:latin typeface="Arial" charset="0"/>
                <a:ea typeface="Arial" charset="0"/>
                <a:cs typeface="Arial" charset="0"/>
              </a:rPr>
            </a:br>
            <a:endParaRPr lang="en-US" sz="4000" b="1" dirty="0">
              <a:latin typeface="Arial" charset="0"/>
              <a:ea typeface="Arial" charset="0"/>
              <a:cs typeface="Arial" charset="0"/>
            </a:endParaRPr>
          </a:p>
        </p:txBody>
      </p:sp>
    </p:spTree>
    <p:extLst>
      <p:ext uri="{BB962C8B-B14F-4D97-AF65-F5344CB8AC3E}">
        <p14:creationId xmlns:p14="http://schemas.microsoft.com/office/powerpoint/2010/main" val="4128903784"/>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p:nvPr/>
        </p:nvSpPr>
        <p:spPr>
          <a:xfrm>
            <a:off x="6185296" y="755885"/>
            <a:ext cx="6042423" cy="6114021"/>
          </a:xfrm>
          <a:prstGeom prst="rect">
            <a:avLst/>
          </a:prstGeom>
          <a:solidFill>
            <a:srgbClr val="00B050"/>
          </a:solidFill>
          <a:ln w="12700">
            <a:miter lim="400000"/>
          </a:ln>
        </p:spPr>
        <p:txBody>
          <a:bodyPr lIns="35719" tIns="35719" rIns="35719" bIns="35719" anchor="ctr"/>
          <a:lstStyle/>
          <a:p>
            <a:pPr>
              <a:defRPr sz="2600"/>
            </a:pPr>
            <a:endParaRPr sz="1828"/>
          </a:p>
        </p:txBody>
      </p:sp>
      <p:sp>
        <p:nvSpPr>
          <p:cNvPr id="162" name="Shape 162"/>
          <p:cNvSpPr/>
          <p:nvPr/>
        </p:nvSpPr>
        <p:spPr>
          <a:xfrm>
            <a:off x="0" y="755885"/>
            <a:ext cx="6225167" cy="6114021"/>
          </a:xfrm>
          <a:prstGeom prst="rect">
            <a:avLst/>
          </a:prstGeom>
          <a:solidFill>
            <a:srgbClr val="00B0F0"/>
          </a:solidFill>
          <a:ln w="12700">
            <a:miter lim="400000"/>
          </a:ln>
        </p:spPr>
        <p:txBody>
          <a:bodyPr lIns="35719" tIns="35719" rIns="35719" bIns="35719" anchor="ctr"/>
          <a:lstStyle/>
          <a:p>
            <a:pPr>
              <a:defRPr sz="2600"/>
            </a:pPr>
            <a:endParaRPr sz="1828"/>
          </a:p>
        </p:txBody>
      </p:sp>
      <p:sp>
        <p:nvSpPr>
          <p:cNvPr id="164" name="Shape 164"/>
          <p:cNvSpPr/>
          <p:nvPr/>
        </p:nvSpPr>
        <p:spPr>
          <a:xfrm>
            <a:off x="6185296" y="755885"/>
            <a:ext cx="6006704" cy="6114021"/>
          </a:xfrm>
          <a:prstGeom prst="rect">
            <a:avLst/>
          </a:prstGeom>
          <a:solidFill>
            <a:srgbClr val="FF0000"/>
          </a:solidFill>
          <a:ln w="12700">
            <a:miter lim="400000"/>
          </a:ln>
        </p:spPr>
        <p:txBody>
          <a:bodyPr lIns="35719" tIns="35719" rIns="35719" bIns="35719" anchor="ctr"/>
          <a:lstStyle/>
          <a:p>
            <a:pPr>
              <a:defRPr sz="2600"/>
            </a:pPr>
            <a:endParaRPr sz="1828"/>
          </a:p>
        </p:txBody>
      </p:sp>
      <p:sp>
        <p:nvSpPr>
          <p:cNvPr id="165" name="Shape 165"/>
          <p:cNvSpPr/>
          <p:nvPr/>
        </p:nvSpPr>
        <p:spPr>
          <a:xfrm>
            <a:off x="0" y="755885"/>
            <a:ext cx="6225167" cy="6114021"/>
          </a:xfrm>
          <a:prstGeom prst="rect">
            <a:avLst/>
          </a:prstGeom>
          <a:solidFill>
            <a:srgbClr val="FFC000"/>
          </a:solidFill>
          <a:ln w="12700">
            <a:miter lim="400000"/>
          </a:ln>
        </p:spPr>
        <p:txBody>
          <a:bodyPr lIns="35719" tIns="35719" rIns="35719" bIns="35719" anchor="ctr"/>
          <a:lstStyle/>
          <a:p>
            <a:pPr>
              <a:defRPr sz="2600"/>
            </a:pPr>
            <a:endParaRPr sz="1828"/>
          </a:p>
        </p:txBody>
      </p:sp>
      <p:sp>
        <p:nvSpPr>
          <p:cNvPr id="170" name="Shape 170"/>
          <p:cNvSpPr/>
          <p:nvPr/>
        </p:nvSpPr>
        <p:spPr>
          <a:xfrm>
            <a:off x="6185296" y="755885"/>
            <a:ext cx="6006704" cy="6114021"/>
          </a:xfrm>
          <a:prstGeom prst="rect">
            <a:avLst/>
          </a:prstGeom>
          <a:solidFill>
            <a:srgbClr val="000000"/>
          </a:solidFill>
          <a:ln w="12700">
            <a:miter lim="400000"/>
          </a:ln>
        </p:spPr>
        <p:txBody>
          <a:bodyPr lIns="35719" tIns="35719" rIns="35719" bIns="35719" anchor="ctr"/>
          <a:lstStyle/>
          <a:p>
            <a:pPr>
              <a:defRPr sz="2600"/>
            </a:pPr>
            <a:endParaRPr sz="1828"/>
          </a:p>
        </p:txBody>
      </p:sp>
      <p:sp>
        <p:nvSpPr>
          <p:cNvPr id="168" name="Shape 168"/>
          <p:cNvSpPr/>
          <p:nvPr/>
        </p:nvSpPr>
        <p:spPr>
          <a:xfrm>
            <a:off x="0" y="755885"/>
            <a:ext cx="6225167" cy="6114021"/>
          </a:xfrm>
          <a:prstGeom prst="rect">
            <a:avLst/>
          </a:prstGeom>
          <a:solidFill>
            <a:srgbClr val="FFFFFF"/>
          </a:solidFill>
          <a:ln w="12700">
            <a:miter lim="400000"/>
          </a:ln>
        </p:spPr>
        <p:txBody>
          <a:bodyPr lIns="35719" tIns="35719" rIns="35719" bIns="35719" anchor="ctr"/>
          <a:lstStyle/>
          <a:p>
            <a:pPr>
              <a:defRPr sz="2600"/>
            </a:pPr>
            <a:endParaRPr sz="1828"/>
          </a:p>
        </p:txBody>
      </p:sp>
      <p:sp>
        <p:nvSpPr>
          <p:cNvPr id="166" name="Shape 166"/>
          <p:cNvSpPr/>
          <p:nvPr/>
        </p:nvSpPr>
        <p:spPr>
          <a:xfrm>
            <a:off x="2416969" y="2268141"/>
            <a:ext cx="7358063" cy="2321719"/>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normAutofit/>
          </a:bodyPr>
          <a:lstStyle>
            <a:lvl1pPr>
              <a:defRPr sz="8000">
                <a:solidFill>
                  <a:srgbClr val="000000"/>
                </a:solidFill>
              </a:defRPr>
            </a:lvl1pPr>
          </a:lstStyle>
          <a:p>
            <a:pPr algn="ctr"/>
            <a:r>
              <a:rPr sz="5625" dirty="0"/>
              <a:t>Color</a:t>
            </a:r>
          </a:p>
        </p:txBody>
      </p:sp>
      <p:sp>
        <p:nvSpPr>
          <p:cNvPr id="171" name="Shape 171"/>
          <p:cNvSpPr/>
          <p:nvPr/>
        </p:nvSpPr>
        <p:spPr>
          <a:xfrm>
            <a:off x="2416969" y="2268141"/>
            <a:ext cx="7358063" cy="2321719"/>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normAutofit/>
          </a:bodyPr>
          <a:lstStyle/>
          <a:p>
            <a:pPr algn="ctr">
              <a:defRPr sz="8000">
                <a:solidFill>
                  <a:schemeClr val="accent5"/>
                </a:solidFill>
              </a:defRPr>
            </a:pPr>
            <a:r>
              <a:rPr sz="5625" dirty="0">
                <a:solidFill>
                  <a:srgbClr val="000000"/>
                </a:solidFill>
              </a:rPr>
              <a:t>Co</a:t>
            </a:r>
            <a:r>
              <a:rPr lang="en-US" sz="5625" dirty="0">
                <a:solidFill>
                  <a:schemeClr val="bg1"/>
                </a:solidFill>
              </a:rPr>
              <a:t>l</a:t>
            </a:r>
            <a:r>
              <a:rPr sz="5625" dirty="0">
                <a:solidFill>
                  <a:srgbClr val="FFFFFF"/>
                </a:solidFill>
              </a:rPr>
              <a:t>or</a:t>
            </a:r>
          </a:p>
        </p:txBody>
      </p:sp>
      <p:sp>
        <p:nvSpPr>
          <p:cNvPr id="169" name="Shape 169"/>
          <p:cNvSpPr/>
          <p:nvPr/>
        </p:nvSpPr>
        <p:spPr>
          <a:xfrm>
            <a:off x="2416969" y="2268141"/>
            <a:ext cx="7358063" cy="2321719"/>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normAutofit/>
          </a:bodyPr>
          <a:lstStyle>
            <a:lvl1pPr>
              <a:defRPr sz="8000">
                <a:solidFill>
                  <a:schemeClr val="accent5"/>
                </a:solidFill>
              </a:defRPr>
            </a:lvl1pPr>
          </a:lstStyle>
          <a:p>
            <a:pPr algn="ctr"/>
            <a:r>
              <a:rPr sz="5625" dirty="0">
                <a:solidFill>
                  <a:srgbClr val="FF0000"/>
                </a:solidFill>
              </a:rPr>
              <a:t>Col</a:t>
            </a:r>
            <a:r>
              <a:rPr sz="5625" dirty="0">
                <a:solidFill>
                  <a:srgbClr val="00B0F0"/>
                </a:solidFill>
              </a:rPr>
              <a:t>or</a:t>
            </a:r>
          </a:p>
        </p:txBody>
      </p:sp>
      <p:sp>
        <p:nvSpPr>
          <p:cNvPr id="13" name="Shape 169"/>
          <p:cNvSpPr/>
          <p:nvPr/>
        </p:nvSpPr>
        <p:spPr>
          <a:xfrm>
            <a:off x="2416969" y="2268141"/>
            <a:ext cx="7358063" cy="2321719"/>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normAutofit/>
          </a:bodyPr>
          <a:lstStyle>
            <a:lvl1pPr>
              <a:defRPr sz="8000">
                <a:solidFill>
                  <a:schemeClr val="accent5"/>
                </a:solidFill>
              </a:defRPr>
            </a:lvl1pPr>
          </a:lstStyle>
          <a:p>
            <a:pPr algn="ctr"/>
            <a:r>
              <a:rPr sz="5625" dirty="0">
                <a:solidFill>
                  <a:schemeClr val="bg1"/>
                </a:solidFill>
              </a:rPr>
              <a:t>Col</a:t>
            </a:r>
            <a:r>
              <a:rPr sz="5625" dirty="0">
                <a:solidFill>
                  <a:schemeClr val="tx1"/>
                </a:solidFill>
              </a:rPr>
              <a:t>or</a:t>
            </a:r>
          </a:p>
        </p:txBody>
      </p:sp>
    </p:spTree>
    <p:extLst>
      <p:ext uri="{BB962C8B-B14F-4D97-AF65-F5344CB8AC3E}">
        <p14:creationId xmlns:p14="http://schemas.microsoft.com/office/powerpoint/2010/main" val="1884872333"/>
      </p:ext>
    </p:extLst>
  </p:cSld>
  <p:clrMapOvr>
    <a:masterClrMapping/>
  </p:clrMapOvr>
  <p:transition spd="slow">
    <p:push dir="u"/>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166"/>
                                        </p:tgtEl>
                                        <p:attrNameLst>
                                          <p:attrName>style.visibility</p:attrName>
                                        </p:attrNameLst>
                                      </p:cBhvr>
                                      <p:to>
                                        <p:strVal val="visible"/>
                                      </p:to>
                                    </p:set>
                                    <p:animEffect transition="in" filter="dissolve">
                                      <p:cBhvr>
                                        <p:cTn id="7" dur="10"/>
                                        <p:tgtEl>
                                          <p:spTgt spid="166"/>
                                        </p:tgtEl>
                                      </p:cBhvr>
                                    </p:animEffect>
                                  </p:childTnLst>
                                </p:cTn>
                              </p:par>
                            </p:childTnLst>
                          </p:cTn>
                        </p:par>
                        <p:par>
                          <p:cTn id="8" fill="hold">
                            <p:stCondLst>
                              <p:cond delay="10"/>
                            </p:stCondLst>
                            <p:childTnLst>
                              <p:par>
                                <p:cTn id="9" presetID="9" presetClass="entr" fill="hold" grpId="0" nodeType="afterEffect">
                                  <p:stCondLst>
                                    <p:cond delay="500"/>
                                  </p:stCondLst>
                                  <p:iterate>
                                    <p:tmAbs val="0"/>
                                  </p:iterate>
                                  <p:childTnLst>
                                    <p:set>
                                      <p:cBhvr>
                                        <p:cTn id="10" fill="hold"/>
                                        <p:tgtEl>
                                          <p:spTgt spid="162"/>
                                        </p:tgtEl>
                                        <p:attrNameLst>
                                          <p:attrName>style.visibility</p:attrName>
                                        </p:attrNameLst>
                                      </p:cBhvr>
                                      <p:to>
                                        <p:strVal val="visible"/>
                                      </p:to>
                                    </p:set>
                                    <p:animEffect transition="in" filter="dissolve">
                                      <p:cBhvr>
                                        <p:cTn id="11" dur="2000"/>
                                        <p:tgtEl>
                                          <p:spTgt spid="162"/>
                                        </p:tgtEl>
                                      </p:cBhvr>
                                    </p:animEffect>
                                  </p:childTnLst>
                                </p:cTn>
                              </p:par>
                            </p:childTnLst>
                          </p:cTn>
                        </p:par>
                        <p:par>
                          <p:cTn id="12" fill="hold">
                            <p:stCondLst>
                              <p:cond delay="2510"/>
                            </p:stCondLst>
                            <p:childTnLst>
                              <p:par>
                                <p:cTn id="13" presetID="9" presetClass="entr" fill="hold" grpId="0" nodeType="afterEffect">
                                  <p:stCondLst>
                                    <p:cond delay="500"/>
                                  </p:stCondLst>
                                  <p:iterate>
                                    <p:tmAbs val="0"/>
                                  </p:iterate>
                                  <p:childTnLst>
                                    <p:set>
                                      <p:cBhvr>
                                        <p:cTn id="14" fill="hold"/>
                                        <p:tgtEl>
                                          <p:spTgt spid="164"/>
                                        </p:tgtEl>
                                        <p:attrNameLst>
                                          <p:attrName>style.visibility</p:attrName>
                                        </p:attrNameLst>
                                      </p:cBhvr>
                                      <p:to>
                                        <p:strVal val="visible"/>
                                      </p:to>
                                    </p:set>
                                    <p:animEffect transition="in" filter="dissolve">
                                      <p:cBhvr>
                                        <p:cTn id="15" dur="2000"/>
                                        <p:tgtEl>
                                          <p:spTgt spid="164"/>
                                        </p:tgtEl>
                                      </p:cBhvr>
                                    </p:animEffect>
                                  </p:childTnLst>
                                </p:cTn>
                              </p:par>
                            </p:childTnLst>
                          </p:cTn>
                        </p:par>
                        <p:par>
                          <p:cTn id="16" fill="hold">
                            <p:stCondLst>
                              <p:cond delay="5010"/>
                            </p:stCondLst>
                            <p:childTnLst>
                              <p:par>
                                <p:cTn id="17" presetID="9" presetClass="entr" fill="hold" grpId="0" nodeType="afterEffect">
                                  <p:stCondLst>
                                    <p:cond delay="500"/>
                                  </p:stCondLst>
                                  <p:iterate>
                                    <p:tmAbs val="0"/>
                                  </p:iterate>
                                  <p:childTnLst>
                                    <p:set>
                                      <p:cBhvr>
                                        <p:cTn id="18" fill="hold"/>
                                        <p:tgtEl>
                                          <p:spTgt spid="165"/>
                                        </p:tgtEl>
                                        <p:attrNameLst>
                                          <p:attrName>style.visibility</p:attrName>
                                        </p:attrNameLst>
                                      </p:cBhvr>
                                      <p:to>
                                        <p:strVal val="visible"/>
                                      </p:to>
                                    </p:set>
                                    <p:animEffect transition="in" filter="dissolve">
                                      <p:cBhvr>
                                        <p:cTn id="19" dur="2000"/>
                                        <p:tgtEl>
                                          <p:spTgt spid="165"/>
                                        </p:tgtEl>
                                      </p:cBhvr>
                                    </p:animEffect>
                                  </p:childTnLst>
                                </p:cTn>
                              </p:par>
                            </p:childTnLst>
                          </p:cTn>
                        </p:par>
                        <p:par>
                          <p:cTn id="20" fill="hold">
                            <p:stCondLst>
                              <p:cond delay="7510"/>
                            </p:stCondLst>
                            <p:childTnLst>
                              <p:par>
                                <p:cTn id="21" presetID="9" presetClass="entr" fill="hold" grpId="0" nodeType="afterEffect">
                                  <p:stCondLst>
                                    <p:cond delay="500"/>
                                  </p:stCondLst>
                                  <p:iterate>
                                    <p:tmAbs val="0"/>
                                  </p:iterate>
                                  <p:childTnLst>
                                    <p:set>
                                      <p:cBhvr>
                                        <p:cTn id="22" fill="hold"/>
                                        <p:tgtEl>
                                          <p:spTgt spid="169"/>
                                        </p:tgtEl>
                                        <p:attrNameLst>
                                          <p:attrName>style.visibility</p:attrName>
                                        </p:attrNameLst>
                                      </p:cBhvr>
                                      <p:to>
                                        <p:strVal val="visible"/>
                                      </p:to>
                                    </p:set>
                                    <p:animEffect transition="in" filter="dissolve">
                                      <p:cBhvr>
                                        <p:cTn id="23" dur="2000"/>
                                        <p:tgtEl>
                                          <p:spTgt spid="169"/>
                                        </p:tgtEl>
                                      </p:cBhvr>
                                    </p:animEffect>
                                  </p:childTnLst>
                                </p:cTn>
                              </p:par>
                            </p:childTnLst>
                          </p:cTn>
                        </p:par>
                        <p:par>
                          <p:cTn id="24" fill="hold">
                            <p:stCondLst>
                              <p:cond delay="10010"/>
                            </p:stCondLst>
                            <p:childTnLst>
                              <p:par>
                                <p:cTn id="25" presetID="9" presetClass="entr" fill="hold" grpId="0" nodeType="afterEffect">
                                  <p:stCondLst>
                                    <p:cond delay="500"/>
                                  </p:stCondLst>
                                  <p:iterate>
                                    <p:tmAbs val="0"/>
                                  </p:iterate>
                                  <p:childTnLst>
                                    <p:set>
                                      <p:cBhvr>
                                        <p:cTn id="26" fill="hold"/>
                                        <p:tgtEl>
                                          <p:spTgt spid="167"/>
                                        </p:tgtEl>
                                        <p:attrNameLst>
                                          <p:attrName>style.visibility</p:attrName>
                                        </p:attrNameLst>
                                      </p:cBhvr>
                                      <p:to>
                                        <p:strVal val="visible"/>
                                      </p:to>
                                    </p:set>
                                    <p:animEffect transition="in" filter="dissolve">
                                      <p:cBhvr>
                                        <p:cTn id="27" dur="2000"/>
                                        <p:tgtEl>
                                          <p:spTgt spid="167"/>
                                        </p:tgtEl>
                                      </p:cBhvr>
                                    </p:animEffect>
                                  </p:childTnLst>
                                </p:cTn>
                              </p:par>
                            </p:childTnLst>
                          </p:cTn>
                        </p:par>
                        <p:par>
                          <p:cTn id="28" fill="hold">
                            <p:stCondLst>
                              <p:cond delay="12510"/>
                            </p:stCondLst>
                            <p:childTnLst>
                              <p:par>
                                <p:cTn id="29" presetID="9" presetClass="entr" fill="hold" grpId="0" nodeType="afterEffect">
                                  <p:stCondLst>
                                    <p:cond delay="500"/>
                                  </p:stCondLst>
                                  <p:iterate>
                                    <p:tmAbs val="0"/>
                                  </p:iterate>
                                  <p:childTnLst>
                                    <p:set>
                                      <p:cBhvr>
                                        <p:cTn id="30" fill="hold"/>
                                        <p:tgtEl>
                                          <p:spTgt spid="168"/>
                                        </p:tgtEl>
                                        <p:attrNameLst>
                                          <p:attrName>style.visibility</p:attrName>
                                        </p:attrNameLst>
                                      </p:cBhvr>
                                      <p:to>
                                        <p:strVal val="visible"/>
                                      </p:to>
                                    </p:set>
                                    <p:animEffect transition="in" filter="dissolve">
                                      <p:cBhvr>
                                        <p:cTn id="31" dur="2000"/>
                                        <p:tgtEl>
                                          <p:spTgt spid="168"/>
                                        </p:tgtEl>
                                      </p:cBhvr>
                                    </p:animEffect>
                                  </p:childTnLst>
                                </p:cTn>
                              </p:par>
                            </p:childTnLst>
                          </p:cTn>
                        </p:par>
                        <p:par>
                          <p:cTn id="32" fill="hold">
                            <p:stCondLst>
                              <p:cond delay="15010"/>
                            </p:stCondLst>
                            <p:childTnLst>
                              <p:par>
                                <p:cTn id="33" presetID="9" presetClass="entr" fill="hold" grpId="0" nodeType="afterEffect">
                                  <p:stCondLst>
                                    <p:cond delay="500"/>
                                  </p:stCondLst>
                                  <p:iterate>
                                    <p:tmAbs val="0"/>
                                  </p:iterate>
                                  <p:childTnLst>
                                    <p:set>
                                      <p:cBhvr>
                                        <p:cTn id="34" fill="hold"/>
                                        <p:tgtEl>
                                          <p:spTgt spid="170"/>
                                        </p:tgtEl>
                                        <p:attrNameLst>
                                          <p:attrName>style.visibility</p:attrName>
                                        </p:attrNameLst>
                                      </p:cBhvr>
                                      <p:to>
                                        <p:strVal val="visible"/>
                                      </p:to>
                                    </p:set>
                                    <p:animEffect transition="in" filter="dissolve">
                                      <p:cBhvr>
                                        <p:cTn id="35" dur="2000"/>
                                        <p:tgtEl>
                                          <p:spTgt spid="170"/>
                                        </p:tgtEl>
                                      </p:cBhvr>
                                    </p:animEffect>
                                  </p:childTnLst>
                                </p:cTn>
                              </p:par>
                            </p:childTnLst>
                          </p:cTn>
                        </p:par>
                        <p:par>
                          <p:cTn id="36" fill="hold">
                            <p:stCondLst>
                              <p:cond delay="17510"/>
                            </p:stCondLst>
                            <p:childTnLst>
                              <p:par>
                                <p:cTn id="37" presetID="9" presetClass="entr" fill="hold" grpId="0" nodeType="afterEffect">
                                  <p:stCondLst>
                                    <p:cond delay="500"/>
                                  </p:stCondLst>
                                  <p:iterate>
                                    <p:tmAbs val="0"/>
                                  </p:iterate>
                                  <p:childTnLst>
                                    <p:set>
                                      <p:cBhvr>
                                        <p:cTn id="38" fill="hold"/>
                                        <p:tgtEl>
                                          <p:spTgt spid="171"/>
                                        </p:tgtEl>
                                        <p:attrNameLst>
                                          <p:attrName>style.visibility</p:attrName>
                                        </p:attrNameLst>
                                      </p:cBhvr>
                                      <p:to>
                                        <p:strVal val="visible"/>
                                      </p:to>
                                    </p:set>
                                    <p:animEffect transition="in" filter="dissolve">
                                      <p:cBhvr>
                                        <p:cTn id="39" dur="2000"/>
                                        <p:tgtEl>
                                          <p:spTgt spid="171"/>
                                        </p:tgtEl>
                                      </p:cBhvr>
                                    </p:animEffect>
                                  </p:childTnLst>
                                </p:cTn>
                              </p:par>
                            </p:childTnLst>
                          </p:cTn>
                        </p:par>
                        <p:par>
                          <p:cTn id="40" fill="hold">
                            <p:stCondLst>
                              <p:cond delay="20010"/>
                            </p:stCondLst>
                            <p:childTnLst>
                              <p:par>
                                <p:cTn id="41" presetID="9" presetClass="entr" fill="hold" grpId="0" nodeType="afterEffect">
                                  <p:stCondLst>
                                    <p:cond delay="500"/>
                                  </p:stCondLst>
                                  <p:iterate>
                                    <p:tmAbs val="0"/>
                                  </p:iterate>
                                  <p:childTnLst>
                                    <p:set>
                                      <p:cBhvr>
                                        <p:cTn id="42" fill="hold"/>
                                        <p:tgtEl>
                                          <p:spTgt spid="13"/>
                                        </p:tgtEl>
                                        <p:attrNameLst>
                                          <p:attrName>style.visibility</p:attrName>
                                        </p:attrNameLst>
                                      </p:cBhvr>
                                      <p:to>
                                        <p:strVal val="visible"/>
                                      </p:to>
                                    </p:set>
                                    <p:animEffect transition="in" filter="dissolve">
                                      <p:cBhvr>
                                        <p:cTn id="4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animBg="1" advAuto="0"/>
      <p:bldP spid="162" grpId="0" animBg="1" advAuto="0"/>
      <p:bldP spid="164" grpId="0" animBg="1" advAuto="0"/>
      <p:bldP spid="165" grpId="0" animBg="1" advAuto="0"/>
      <p:bldP spid="170" grpId="0" animBg="1" advAuto="0"/>
      <p:bldP spid="168" grpId="0" animBg="1" advAuto="0"/>
      <p:bldP spid="166" grpId="0" animBg="1" advAuto="0"/>
      <p:bldP spid="171" grpId="0" animBg="1" advAuto="0"/>
      <p:bldP spid="169" grpId="0" animBg="1" advAuto="0"/>
      <p:bldP spid="13" grpId="0"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a:videoFile r:link="rId1"/>
          </p:nvPr>
        </p:nvPicPr>
        <p:blipFill>
          <a:blip r:embed="rId4"/>
          <a:stretch>
            <a:fillRect/>
          </a:stretch>
        </p:blipFill>
        <p:spPr>
          <a:xfrm>
            <a:off x="4253456" y="1354449"/>
            <a:ext cx="7798785" cy="5071789"/>
          </a:xfrm>
          <a:prstGeom prst="rect">
            <a:avLst/>
          </a:prstGeom>
        </p:spPr>
      </p:pic>
      <p:sp>
        <p:nvSpPr>
          <p:cNvPr id="5" name="Title 1"/>
          <p:cNvSpPr txBox="1">
            <a:spLocks/>
          </p:cNvSpPr>
          <p:nvPr/>
        </p:nvSpPr>
        <p:spPr>
          <a:xfrm>
            <a:off x="1767210" y="3629148"/>
            <a:ext cx="3932237" cy="1226976"/>
          </a:xfrm>
          <a:prstGeom prst="rect">
            <a:avLst/>
          </a:prstGeom>
        </p:spPr>
        <p:txBody>
          <a:bodyPr vert="horz" lIns="91440" tIns="45720" rIns="91440" bIns="45720" rtlCol="0" anchor="b">
            <a:normAutofit fontScale="85000" lnSpcReduction="20000"/>
          </a:bodyPr>
          <a:lstStyle>
            <a:lvl1pPr algn="l" defTabSz="91440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en-US" sz="4000" b="1" dirty="0" smtClean="0">
                <a:latin typeface="Arial" charset="0"/>
                <a:ea typeface="Arial" charset="0"/>
                <a:cs typeface="Arial" charset="0"/>
              </a:rPr>
              <a:t>Captions</a:t>
            </a:r>
          </a:p>
          <a:p>
            <a:r>
              <a:rPr lang="en-US" sz="4000" b="1" dirty="0" smtClean="0">
                <a:latin typeface="Arial" charset="0"/>
                <a:ea typeface="Arial" charset="0"/>
                <a:cs typeface="Arial" charset="0"/>
              </a:rPr>
              <a:t/>
            </a:r>
            <a:br>
              <a:rPr lang="en-US" sz="4000" b="1" dirty="0" smtClean="0">
                <a:latin typeface="Arial" charset="0"/>
                <a:ea typeface="Arial" charset="0"/>
                <a:cs typeface="Arial" charset="0"/>
              </a:rPr>
            </a:br>
            <a:endParaRPr lang="en-US" sz="4000" b="1" dirty="0">
              <a:latin typeface="Arial" charset="0"/>
              <a:ea typeface="Arial" charset="0"/>
              <a:cs typeface="Arial" charset="0"/>
            </a:endParaRPr>
          </a:p>
        </p:txBody>
      </p:sp>
    </p:spTree>
    <p:extLst>
      <p:ext uri="{BB962C8B-B14F-4D97-AF65-F5344CB8AC3E}">
        <p14:creationId xmlns:p14="http://schemas.microsoft.com/office/powerpoint/2010/main" val="3316392032"/>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6"/>
          <p:cNvSpPr txBox="1">
            <a:spLocks/>
          </p:cNvSpPr>
          <p:nvPr/>
        </p:nvSpPr>
        <p:spPr>
          <a:xfrm>
            <a:off x="401254" y="2855166"/>
            <a:ext cx="2929775" cy="301382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00000"/>
              </a:lnSpc>
            </a:pPr>
            <a:r>
              <a:rPr lang="en-US" dirty="0"/>
              <a:t>Navigational mechanisms that are repeated on multiple web pages within a set of Web pages occur in the </a:t>
            </a:r>
            <a:r>
              <a:rPr lang="en-US" dirty="0">
                <a:hlinkClick r:id="rId3" tooltip="definition: same relative order"/>
              </a:rPr>
              <a:t>same relative order</a:t>
            </a:r>
            <a:r>
              <a:rPr lang="en-US" dirty="0"/>
              <a:t> each time they are repeated, unless a change is initiated by the user. </a:t>
            </a:r>
          </a:p>
          <a:p>
            <a:pPr>
              <a:lnSpc>
                <a:spcPct val="100000"/>
              </a:lnSpc>
            </a:pPr>
            <a:r>
              <a:rPr lang="en-US" b="1" dirty="0"/>
              <a:t>(WCAG 2.0, 3.2.3 Level AA)</a:t>
            </a:r>
          </a:p>
        </p:txBody>
      </p:sp>
      <p:sp>
        <p:nvSpPr>
          <p:cNvPr id="7" name="Title 1"/>
          <p:cNvSpPr txBox="1">
            <a:spLocks/>
          </p:cNvSpPr>
          <p:nvPr/>
        </p:nvSpPr>
        <p:spPr>
          <a:xfrm>
            <a:off x="401254" y="1856793"/>
            <a:ext cx="3932237" cy="1226976"/>
          </a:xfrm>
          <a:prstGeom prst="rect">
            <a:avLst/>
          </a:prstGeom>
        </p:spPr>
        <p:txBody>
          <a:bodyPr vert="horz" lIns="91440" tIns="45720" rIns="91440" bIns="45720" rtlCol="0" anchor="b">
            <a:normAutofit fontScale="85000" lnSpcReduction="20000"/>
          </a:bodyPr>
          <a:lstStyle>
            <a:lvl1pPr algn="l" defTabSz="91440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en-US" sz="4000" b="1" dirty="0" smtClean="0">
                <a:latin typeface="Arial" charset="0"/>
                <a:ea typeface="Arial" charset="0"/>
                <a:cs typeface="Arial" charset="0"/>
              </a:rPr>
              <a:t>Consistent</a:t>
            </a:r>
          </a:p>
          <a:p>
            <a:r>
              <a:rPr lang="en-US" sz="4000" b="1" dirty="0" smtClean="0">
                <a:latin typeface="Arial" charset="0"/>
                <a:ea typeface="Arial" charset="0"/>
                <a:cs typeface="Arial" charset="0"/>
              </a:rPr>
              <a:t>Navigation</a:t>
            </a:r>
            <a:br>
              <a:rPr lang="en-US" sz="4000" b="1" dirty="0" smtClean="0">
                <a:latin typeface="Arial" charset="0"/>
                <a:ea typeface="Arial" charset="0"/>
                <a:cs typeface="Arial" charset="0"/>
              </a:rPr>
            </a:br>
            <a:endParaRPr lang="en-US" sz="4000" b="1" dirty="0">
              <a:latin typeface="Arial" charset="0"/>
              <a:ea typeface="Arial" charset="0"/>
              <a:cs typeface="Arial"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3274" y="1295087"/>
            <a:ext cx="6462125" cy="5001207"/>
          </a:xfrm>
          <a:prstGeom prst="rect">
            <a:avLst/>
          </a:prstGeom>
        </p:spPr>
      </p:pic>
      <p:sp>
        <p:nvSpPr>
          <p:cNvPr id="11" name="Oval 10"/>
          <p:cNvSpPr/>
          <p:nvPr/>
        </p:nvSpPr>
        <p:spPr>
          <a:xfrm>
            <a:off x="4628444" y="1856793"/>
            <a:ext cx="3097651" cy="400986"/>
          </a:xfrm>
          <a:prstGeom prst="ellipse">
            <a:avLst/>
          </a:prstGeom>
          <a:noFill/>
          <a:ln w="28575">
            <a:solidFill>
              <a:srgbClr val="1EAE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7138264"/>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6"/>
          <p:cNvSpPr txBox="1">
            <a:spLocks/>
          </p:cNvSpPr>
          <p:nvPr/>
        </p:nvSpPr>
        <p:spPr>
          <a:xfrm>
            <a:off x="401254" y="2855166"/>
            <a:ext cx="3820790" cy="361336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dirty="0"/>
              <a:t>A Web site has a logo, a title, a search form and a navigation bar at the top of each page; these appear in the same relative order on each page where they are repeated. </a:t>
            </a:r>
          </a:p>
          <a:p>
            <a:r>
              <a:rPr lang="en-US" dirty="0"/>
              <a:t>For example, on a Web site of a company that sells products and offers training, when a user moves from the section on products to the section on training, the links to individual products are removed from the navigation list, while links to training offerings are added.</a:t>
            </a:r>
          </a:p>
          <a:p>
            <a:endParaRPr lang="en-US" dirty="0"/>
          </a:p>
        </p:txBody>
      </p:sp>
      <p:sp>
        <p:nvSpPr>
          <p:cNvPr id="7" name="Title 1"/>
          <p:cNvSpPr txBox="1">
            <a:spLocks/>
          </p:cNvSpPr>
          <p:nvPr/>
        </p:nvSpPr>
        <p:spPr>
          <a:xfrm>
            <a:off x="401254" y="1856793"/>
            <a:ext cx="3932237" cy="1226976"/>
          </a:xfrm>
          <a:prstGeom prst="rect">
            <a:avLst/>
          </a:prstGeom>
        </p:spPr>
        <p:txBody>
          <a:bodyPr vert="horz" lIns="91440" tIns="45720" rIns="91440" bIns="45720" rtlCol="0" anchor="b">
            <a:normAutofit fontScale="85000" lnSpcReduction="20000"/>
          </a:bodyPr>
          <a:lstStyle>
            <a:lvl1pPr algn="l" defTabSz="91440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en-US" sz="4000" b="1" dirty="0" smtClean="0">
                <a:latin typeface="Arial" charset="0"/>
                <a:ea typeface="Arial" charset="0"/>
                <a:cs typeface="Arial" charset="0"/>
              </a:rPr>
              <a:t>Examples provided by W3C</a:t>
            </a:r>
            <a:br>
              <a:rPr lang="en-US" sz="4000" b="1" dirty="0" smtClean="0">
                <a:latin typeface="Arial" charset="0"/>
                <a:ea typeface="Arial" charset="0"/>
                <a:cs typeface="Arial" charset="0"/>
              </a:rPr>
            </a:br>
            <a:endParaRPr lang="en-US" sz="4000" b="1" dirty="0">
              <a:latin typeface="Arial" charset="0"/>
              <a:ea typeface="Arial" charset="0"/>
              <a:cs typeface="Arial"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9951" y="1185333"/>
            <a:ext cx="7592049" cy="615808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9951" y="1185333"/>
            <a:ext cx="7592049" cy="6158088"/>
          </a:xfrm>
          <a:prstGeom prst="rect">
            <a:avLst/>
          </a:prstGeom>
        </p:spPr>
      </p:pic>
      <p:sp>
        <p:nvSpPr>
          <p:cNvPr id="10" name="Striped Right Arrow 9"/>
          <p:cNvSpPr/>
          <p:nvPr/>
        </p:nvSpPr>
        <p:spPr>
          <a:xfrm>
            <a:off x="4488504" y="2402547"/>
            <a:ext cx="1134805" cy="484499"/>
          </a:xfrm>
          <a:prstGeom prst="stripedRightArrow">
            <a:avLst/>
          </a:prstGeom>
          <a:solidFill>
            <a:srgbClr val="1EAE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EAEE2"/>
              </a:solidFill>
            </a:endParaRPr>
          </a:p>
        </p:txBody>
      </p:sp>
    </p:spTree>
    <p:extLst>
      <p:ext uri="{BB962C8B-B14F-4D97-AF65-F5344CB8AC3E}">
        <p14:creationId xmlns:p14="http://schemas.microsoft.com/office/powerpoint/2010/main" val="21879721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84250" y="1862138"/>
            <a:ext cx="10515600" cy="28527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a:lstStyle>
          <a:p>
            <a:r>
              <a:rPr lang="en-US" b="1" dirty="0" smtClean="0">
                <a:latin typeface="Arial" charset="0"/>
                <a:ea typeface="Arial" charset="0"/>
                <a:cs typeface="Arial" charset="0"/>
              </a:rPr>
              <a:t>Testing Tools</a:t>
            </a:r>
            <a:endParaRPr lang="en-US" b="1" dirty="0">
              <a:latin typeface="Arial" charset="0"/>
              <a:ea typeface="Arial" charset="0"/>
              <a:cs typeface="Arial" charset="0"/>
            </a:endParaRPr>
          </a:p>
        </p:txBody>
      </p:sp>
    </p:spTree>
    <p:extLst>
      <p:ext uri="{BB962C8B-B14F-4D97-AF65-F5344CB8AC3E}">
        <p14:creationId xmlns:p14="http://schemas.microsoft.com/office/powerpoint/2010/main" val="4245545230"/>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25416" y="3632497"/>
            <a:ext cx="937847" cy="4572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Content Placeholder 2"/>
          <p:cNvSpPr>
            <a:spLocks noGrp="1"/>
          </p:cNvSpPr>
          <p:nvPr>
            <p:ph idx="1"/>
          </p:nvPr>
        </p:nvSpPr>
        <p:spPr>
          <a:xfrm>
            <a:off x="838200" y="2759904"/>
            <a:ext cx="10515600" cy="4351338"/>
          </a:xfrm>
          <a:noFill/>
        </p:spPr>
        <p:txBody>
          <a:bodyPr/>
          <a:lstStyle/>
          <a:p>
            <a:pPr marL="0" indent="0">
              <a:buNone/>
            </a:pPr>
            <a:r>
              <a:rPr lang="en-US" dirty="0"/>
              <a:t>Please identify yourself with</a:t>
            </a:r>
            <a:r>
              <a:rPr lang="en-US" dirty="0" smtClean="0"/>
              <a:t>:</a:t>
            </a:r>
            <a:br>
              <a:rPr lang="en-US" dirty="0" smtClean="0"/>
            </a:br>
            <a:endParaRPr lang="en-US" dirty="0"/>
          </a:p>
          <a:p>
            <a:pPr marL="0" indent="0">
              <a:buNone/>
            </a:pPr>
            <a:r>
              <a:rPr lang="en-US" dirty="0" smtClean="0"/>
              <a:t>             </a:t>
            </a:r>
            <a:r>
              <a:rPr lang="en-US" b="1" dirty="0" smtClean="0"/>
              <a:t>Red</a:t>
            </a:r>
            <a:r>
              <a:rPr lang="en-US" dirty="0" smtClean="0"/>
              <a:t> if </a:t>
            </a:r>
            <a:r>
              <a:rPr lang="en-US" dirty="0"/>
              <a:t>you are an </a:t>
            </a:r>
            <a:r>
              <a:rPr lang="en-US" b="1" dirty="0"/>
              <a:t>Instructional </a:t>
            </a:r>
            <a:r>
              <a:rPr lang="en-US" b="1" dirty="0" smtClean="0"/>
              <a:t>Developer</a:t>
            </a:r>
            <a:r>
              <a:rPr lang="en-US" dirty="0" smtClean="0"/>
              <a:t/>
            </a:r>
            <a:br>
              <a:rPr lang="en-US" dirty="0" smtClean="0"/>
            </a:br>
            <a:endParaRPr lang="en-US" dirty="0"/>
          </a:p>
          <a:p>
            <a:pPr marL="0" indent="0">
              <a:buNone/>
            </a:pPr>
            <a:r>
              <a:rPr lang="en-US" dirty="0" smtClean="0"/>
              <a:t>             </a:t>
            </a:r>
            <a:r>
              <a:rPr lang="en-US" b="1" dirty="0" smtClean="0"/>
              <a:t>Blue</a:t>
            </a:r>
            <a:r>
              <a:rPr lang="en-US" dirty="0" smtClean="0"/>
              <a:t> if </a:t>
            </a:r>
            <a:r>
              <a:rPr lang="en-US" dirty="0"/>
              <a:t>you are a </a:t>
            </a:r>
            <a:r>
              <a:rPr lang="en-US" b="1" dirty="0"/>
              <a:t>Web Developer</a:t>
            </a:r>
          </a:p>
          <a:p>
            <a:endParaRPr lang="en-US" dirty="0"/>
          </a:p>
          <a:p>
            <a:pPr marL="0" indent="0">
              <a:buNone/>
            </a:pPr>
            <a:r>
              <a:rPr lang="en-US" sz="2000" dirty="0"/>
              <a:t>Badges are available on table at entrance.</a:t>
            </a:r>
          </a:p>
        </p:txBody>
      </p:sp>
      <p:sp>
        <p:nvSpPr>
          <p:cNvPr id="5" name="Rounded Rectangle 4"/>
          <p:cNvSpPr/>
          <p:nvPr/>
        </p:nvSpPr>
        <p:spPr>
          <a:xfrm>
            <a:off x="1147184" y="4497997"/>
            <a:ext cx="937847" cy="457200"/>
          </a:xfrm>
          <a:prstGeom prst="roundRect">
            <a:avLst/>
          </a:prstGeom>
          <a:solidFill>
            <a:srgbClr val="1EAE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itle 1"/>
          <p:cNvSpPr txBox="1">
            <a:spLocks/>
          </p:cNvSpPr>
          <p:nvPr/>
        </p:nvSpPr>
        <p:spPr>
          <a:xfrm>
            <a:off x="401254" y="1856793"/>
            <a:ext cx="3932237" cy="122697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en-US" sz="4000" b="1" dirty="0" smtClean="0">
                <a:latin typeface="Arial" charset="0"/>
                <a:ea typeface="Arial" charset="0"/>
                <a:cs typeface="Arial" charset="0"/>
              </a:rPr>
              <a:t>Id Badges</a:t>
            </a:r>
            <a:br>
              <a:rPr lang="en-US" sz="4000" b="1" dirty="0" smtClean="0">
                <a:latin typeface="Arial" charset="0"/>
                <a:ea typeface="Arial" charset="0"/>
                <a:cs typeface="Arial" charset="0"/>
              </a:rPr>
            </a:br>
            <a:endParaRPr lang="en-US" sz="4000" b="1" dirty="0">
              <a:latin typeface="Arial" charset="0"/>
              <a:ea typeface="Arial" charset="0"/>
              <a:cs typeface="Arial" charset="0"/>
            </a:endParaRPr>
          </a:p>
        </p:txBody>
      </p:sp>
    </p:spTree>
    <p:extLst>
      <p:ext uri="{BB962C8B-B14F-4D97-AF65-F5344CB8AC3E}">
        <p14:creationId xmlns:p14="http://schemas.microsoft.com/office/powerpoint/2010/main" val="3542810526"/>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word accessibility checker.png" title="Word Accessibility Checker"/>
          <p:cNvPicPr>
            <a:picLocks noGrp="1" noChangeAspect="1"/>
          </p:cNvPicPr>
          <p:nvPr>
            <p:ph idx="1"/>
          </p:nvPr>
        </p:nvPicPr>
        <p:blipFill>
          <a:blip r:embed="rId2">
            <a:extLst/>
          </a:blip>
          <a:stretch>
            <a:fillRect/>
          </a:stretch>
        </p:blipFill>
        <p:spPr>
          <a:xfrm>
            <a:off x="5183188" y="1856793"/>
            <a:ext cx="6172200" cy="4098726"/>
          </a:xfrm>
          <a:prstGeom prst="rect">
            <a:avLst/>
          </a:prstGeom>
          <a:ln w="12700">
            <a:miter lim="400000"/>
          </a:ln>
        </p:spPr>
      </p:pic>
      <p:sp>
        <p:nvSpPr>
          <p:cNvPr id="7" name="Text Placeholder 6"/>
          <p:cNvSpPr>
            <a:spLocks noGrp="1"/>
          </p:cNvSpPr>
          <p:nvPr>
            <p:ph type="body" sz="half" idx="2"/>
          </p:nvPr>
        </p:nvSpPr>
        <p:spPr>
          <a:xfrm>
            <a:off x="401254" y="2855166"/>
            <a:ext cx="2929775" cy="3013821"/>
          </a:xfrm>
        </p:spPr>
        <p:txBody>
          <a:bodyPr>
            <a:normAutofit/>
          </a:bodyPr>
          <a:lstStyle/>
          <a:p>
            <a:pPr>
              <a:lnSpc>
                <a:spcPct val="100000"/>
              </a:lnSpc>
            </a:pPr>
            <a:r>
              <a:rPr lang="en-US" dirty="0"/>
              <a:t>Run a check and address findings with the help of the MS Accessibility checker.</a:t>
            </a:r>
          </a:p>
        </p:txBody>
      </p:sp>
      <p:sp>
        <p:nvSpPr>
          <p:cNvPr id="6" name="Title 1"/>
          <p:cNvSpPr txBox="1">
            <a:spLocks/>
          </p:cNvSpPr>
          <p:nvPr/>
        </p:nvSpPr>
        <p:spPr>
          <a:xfrm>
            <a:off x="401254" y="1856793"/>
            <a:ext cx="3932237" cy="1226976"/>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en-US" sz="4000" b="1" dirty="0" smtClean="0">
                <a:latin typeface="Arial" charset="0"/>
                <a:ea typeface="Arial" charset="0"/>
                <a:cs typeface="Arial" charset="0"/>
              </a:rPr>
              <a:t>Office </a:t>
            </a:r>
            <a:r>
              <a:rPr lang="en-US" sz="4000" b="1" dirty="0" err="1" smtClean="0">
                <a:latin typeface="Arial" charset="0"/>
                <a:ea typeface="Arial" charset="0"/>
                <a:cs typeface="Arial" charset="0"/>
              </a:rPr>
              <a:t>Accessiblity</a:t>
            </a:r>
            <a:r>
              <a:rPr lang="en-US" sz="4000" b="1" dirty="0" smtClean="0">
                <a:latin typeface="Arial" charset="0"/>
                <a:ea typeface="Arial" charset="0"/>
                <a:cs typeface="Arial" charset="0"/>
              </a:rPr>
              <a:t> Checker</a:t>
            </a:r>
            <a:br>
              <a:rPr lang="en-US" sz="4000" b="1" dirty="0" smtClean="0">
                <a:latin typeface="Arial" charset="0"/>
                <a:ea typeface="Arial" charset="0"/>
                <a:cs typeface="Arial" charset="0"/>
              </a:rPr>
            </a:br>
            <a:endParaRPr lang="en-US" sz="4000" b="1" dirty="0">
              <a:latin typeface="Arial" charset="0"/>
              <a:ea typeface="Arial" charset="0"/>
              <a:cs typeface="Arial" charset="0"/>
            </a:endParaRPr>
          </a:p>
        </p:txBody>
      </p:sp>
    </p:spTree>
    <p:extLst>
      <p:ext uri="{BB962C8B-B14F-4D97-AF65-F5344CB8AC3E}">
        <p14:creationId xmlns:p14="http://schemas.microsoft.com/office/powerpoint/2010/main" val="3777446707"/>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title="WAVE Tester Homepag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81314" y="1825625"/>
            <a:ext cx="8095512" cy="4351338"/>
          </a:xfrm>
        </p:spPr>
      </p:pic>
      <p:pic>
        <p:nvPicPr>
          <p:cNvPr id="7" name="Content Placeholder 3" title="WAVE Tester Repor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1314" y="1825625"/>
            <a:ext cx="8095512" cy="4351338"/>
          </a:xfrm>
          <a:prstGeom prst="rect">
            <a:avLst/>
          </a:prstGeom>
        </p:spPr>
      </p:pic>
      <p:sp>
        <p:nvSpPr>
          <p:cNvPr id="8" name="Title 1"/>
          <p:cNvSpPr>
            <a:spLocks noGrp="1"/>
          </p:cNvSpPr>
          <p:nvPr>
            <p:ph type="title"/>
          </p:nvPr>
        </p:nvSpPr>
        <p:spPr>
          <a:xfrm>
            <a:off x="401254" y="1856793"/>
            <a:ext cx="3932237" cy="1226976"/>
          </a:xfrm>
        </p:spPr>
        <p:txBody>
          <a:bodyPr>
            <a:normAutofit/>
          </a:bodyPr>
          <a:lstStyle/>
          <a:p>
            <a:r>
              <a:rPr lang="en-US" sz="4000" b="1" dirty="0" smtClean="0">
                <a:latin typeface="Arial" charset="0"/>
                <a:ea typeface="Arial" charset="0"/>
                <a:cs typeface="Arial" charset="0"/>
              </a:rPr>
              <a:t>WAVE</a:t>
            </a:r>
            <a:br>
              <a:rPr lang="en-US" sz="4000" b="1" dirty="0" smtClean="0">
                <a:latin typeface="Arial" charset="0"/>
                <a:ea typeface="Arial" charset="0"/>
                <a:cs typeface="Arial" charset="0"/>
              </a:rPr>
            </a:br>
            <a:endParaRPr lang="en-US" sz="4000" b="1" dirty="0">
              <a:latin typeface="Arial" charset="0"/>
              <a:ea typeface="Arial" charset="0"/>
              <a:cs typeface="Arial" charset="0"/>
            </a:endParaRPr>
          </a:p>
        </p:txBody>
      </p:sp>
    </p:spTree>
    <p:extLst>
      <p:ext uri="{BB962C8B-B14F-4D97-AF65-F5344CB8AC3E}">
        <p14:creationId xmlns:p14="http://schemas.microsoft.com/office/powerpoint/2010/main" val="36473308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title="Tawdis Tester Homepag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31812" y="1856793"/>
            <a:ext cx="8095512" cy="4351338"/>
          </a:xfrm>
        </p:spPr>
      </p:pic>
      <p:pic>
        <p:nvPicPr>
          <p:cNvPr id="8" name="Picture 7" title="Tawdis Tester Repo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1812" y="1856793"/>
            <a:ext cx="8095513" cy="4351338"/>
          </a:xfrm>
          <a:prstGeom prst="rect">
            <a:avLst/>
          </a:prstGeom>
        </p:spPr>
      </p:pic>
      <p:sp>
        <p:nvSpPr>
          <p:cNvPr id="7" name="Title 1"/>
          <p:cNvSpPr>
            <a:spLocks noGrp="1"/>
          </p:cNvSpPr>
          <p:nvPr>
            <p:ph type="title"/>
          </p:nvPr>
        </p:nvSpPr>
        <p:spPr>
          <a:xfrm>
            <a:off x="401254" y="1856793"/>
            <a:ext cx="3932237" cy="1226976"/>
          </a:xfrm>
        </p:spPr>
        <p:txBody>
          <a:bodyPr>
            <a:normAutofit/>
          </a:bodyPr>
          <a:lstStyle/>
          <a:p>
            <a:r>
              <a:rPr lang="en-US" sz="4000" b="1" dirty="0" err="1" smtClean="0">
                <a:latin typeface="Arial" charset="0"/>
                <a:ea typeface="Arial" charset="0"/>
                <a:cs typeface="Arial" charset="0"/>
              </a:rPr>
              <a:t>Tawdis</a:t>
            </a:r>
            <a:r>
              <a:rPr lang="en-US" sz="4000" b="1" dirty="0" smtClean="0">
                <a:latin typeface="Arial" charset="0"/>
                <a:ea typeface="Arial" charset="0"/>
                <a:cs typeface="Arial" charset="0"/>
              </a:rPr>
              <a:t/>
            </a:r>
            <a:br>
              <a:rPr lang="en-US" sz="4000" b="1" dirty="0" smtClean="0">
                <a:latin typeface="Arial" charset="0"/>
                <a:ea typeface="Arial" charset="0"/>
                <a:cs typeface="Arial" charset="0"/>
              </a:rPr>
            </a:br>
            <a:endParaRPr lang="en-US" sz="4000" b="1" dirty="0">
              <a:latin typeface="Arial" charset="0"/>
              <a:ea typeface="Arial" charset="0"/>
              <a:cs typeface="Arial" charset="0"/>
            </a:endParaRPr>
          </a:p>
        </p:txBody>
      </p:sp>
    </p:spTree>
    <p:extLst>
      <p:ext uri="{BB962C8B-B14F-4D97-AF65-F5344CB8AC3E}">
        <p14:creationId xmlns:p14="http://schemas.microsoft.com/office/powerpoint/2010/main" val="358895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53776" y="1856793"/>
            <a:ext cx="3932237" cy="1226976"/>
          </a:xfrm>
        </p:spPr>
        <p:txBody>
          <a:bodyPr>
            <a:normAutofit/>
          </a:bodyPr>
          <a:lstStyle/>
          <a:p>
            <a:r>
              <a:rPr lang="en-US" sz="4000" b="1" dirty="0">
                <a:latin typeface="Arial" charset="0"/>
                <a:ea typeface="Arial" charset="0"/>
                <a:cs typeface="Arial" charset="0"/>
              </a:rPr>
              <a:t>Empathy is queen.</a:t>
            </a:r>
          </a:p>
        </p:txBody>
      </p:sp>
      <p:pic>
        <p:nvPicPr>
          <p:cNvPr id="5" name="Content Placeholder 4" title="Abby, persona for prospective student"/>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4370" b="4370"/>
          <a:stretch>
            <a:fillRect/>
          </a:stretch>
        </p:blipFill>
        <p:spPr>
          <a:xfrm>
            <a:off x="284616" y="1174037"/>
            <a:ext cx="6172200" cy="4873625"/>
          </a:xfrm>
          <a:prstGeom prst="rect">
            <a:avLst/>
          </a:prstGeom>
          <a:ln>
            <a:noFill/>
          </a:ln>
          <a:effectLst>
            <a:outerShdw blurRad="292100" dist="139700" dir="2700000" algn="tl" rotWithShape="0">
              <a:srgbClr val="333333">
                <a:alpha val="65000"/>
              </a:srgbClr>
            </a:outerShdw>
          </a:effectLst>
        </p:spPr>
      </p:pic>
      <p:sp>
        <p:nvSpPr>
          <p:cNvPr id="3" name="Content Placeholder 2"/>
          <p:cNvSpPr>
            <a:spLocks noGrp="1"/>
          </p:cNvSpPr>
          <p:nvPr>
            <p:ph type="body" sz="half" idx="2"/>
          </p:nvPr>
        </p:nvSpPr>
        <p:spPr>
          <a:xfrm>
            <a:off x="7753776" y="3419671"/>
            <a:ext cx="3932237" cy="3811588"/>
          </a:xfrm>
        </p:spPr>
        <p:txBody>
          <a:bodyPr>
            <a:normAutofit/>
          </a:bodyPr>
          <a:lstStyle/>
          <a:p>
            <a:r>
              <a:rPr lang="en-US" sz="2000" dirty="0"/>
              <a:t>You can resort to personas to </a:t>
            </a:r>
            <a:r>
              <a:rPr lang="en-US" sz="2000" dirty="0">
                <a:solidFill>
                  <a:srgbClr val="1EAEE2"/>
                </a:solidFill>
              </a:rPr>
              <a:t>increase</a:t>
            </a:r>
            <a:r>
              <a:rPr lang="en-US" sz="2000" dirty="0"/>
              <a:t> the </a:t>
            </a:r>
            <a:r>
              <a:rPr lang="en-US" sz="2000" dirty="0">
                <a:solidFill>
                  <a:srgbClr val="1EAEE2"/>
                </a:solidFill>
              </a:rPr>
              <a:t>sensibility</a:t>
            </a:r>
            <a:r>
              <a:rPr lang="en-US" sz="2000" dirty="0"/>
              <a:t> in your team about different needs.</a:t>
            </a:r>
          </a:p>
          <a:p>
            <a:r>
              <a:rPr lang="en-US" sz="2000" dirty="0"/>
              <a:t>You can help team members identify the </a:t>
            </a:r>
            <a:r>
              <a:rPr lang="en-US" sz="2000" dirty="0">
                <a:solidFill>
                  <a:srgbClr val="1EAEE2"/>
                </a:solidFill>
              </a:rPr>
              <a:t>user’s needs and wants</a:t>
            </a:r>
            <a:r>
              <a:rPr lang="en-US" sz="2000" dirty="0">
                <a:solidFill>
                  <a:srgbClr val="FFC000"/>
                </a:solidFill>
              </a:rPr>
              <a:t> </a:t>
            </a:r>
            <a:r>
              <a:rPr lang="en-US" sz="2000" dirty="0"/>
              <a:t>by filling out an empathy map.</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616" y="1174037"/>
            <a:ext cx="6692936" cy="5019702"/>
          </a:xfrm>
          <a:prstGeom prst="rect">
            <a:avLst/>
          </a:prstGeom>
        </p:spPr>
      </p:pic>
      <p:sp>
        <p:nvSpPr>
          <p:cNvPr id="7" name="TextBox 6"/>
          <p:cNvSpPr txBox="1"/>
          <p:nvPr/>
        </p:nvSpPr>
        <p:spPr>
          <a:xfrm>
            <a:off x="2938693" y="5859091"/>
            <a:ext cx="4057521" cy="261610"/>
          </a:xfrm>
          <a:prstGeom prst="rect">
            <a:avLst/>
          </a:prstGeom>
          <a:noFill/>
        </p:spPr>
        <p:txBody>
          <a:bodyPr wrap="none" rtlCol="0">
            <a:spAutoFit/>
          </a:bodyPr>
          <a:lstStyle/>
          <a:p>
            <a:r>
              <a:rPr lang="en-US" sz="1100" dirty="0">
                <a:solidFill>
                  <a:schemeClr val="bg1">
                    <a:lumMod val="85000"/>
                    <a:lumOff val="15000"/>
                  </a:schemeClr>
                </a:solidFill>
              </a:rPr>
              <a:t>http://www.solutionsiq.com/images/Empathy-Map-No-Stickies.png</a:t>
            </a:r>
          </a:p>
        </p:txBody>
      </p:sp>
    </p:spTree>
    <p:extLst>
      <p:ext uri="{BB962C8B-B14F-4D97-AF65-F5344CB8AC3E}">
        <p14:creationId xmlns:p14="http://schemas.microsoft.com/office/powerpoint/2010/main" val="32538233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984250" y="1862138"/>
            <a:ext cx="10515600" cy="28527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a:lstStyle>
          <a:p>
            <a:r>
              <a:rPr lang="en-US" b="1" dirty="0" smtClean="0">
                <a:latin typeface="Arial" charset="0"/>
                <a:ea typeface="Arial" charset="0"/>
                <a:cs typeface="Arial" charset="0"/>
              </a:rPr>
              <a:t>Let’s “play.”</a:t>
            </a:r>
            <a:endParaRPr lang="en-US" b="1" dirty="0">
              <a:latin typeface="Arial" charset="0"/>
              <a:ea typeface="Arial" charset="0"/>
              <a:cs typeface="Arial" charset="0"/>
            </a:endParaRPr>
          </a:p>
        </p:txBody>
      </p:sp>
    </p:spTree>
    <p:extLst>
      <p:ext uri="{BB962C8B-B14F-4D97-AF65-F5344CB8AC3E}">
        <p14:creationId xmlns:p14="http://schemas.microsoft.com/office/powerpoint/2010/main" val="1542434281"/>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33892"/>
            <a:ext cx="10515600" cy="882044"/>
          </a:xfrm>
        </p:spPr>
        <p:txBody>
          <a:bodyPr/>
          <a:lstStyle/>
          <a:p>
            <a:r>
              <a:rPr lang="en-US" b="1" dirty="0"/>
              <a:t>How?</a:t>
            </a:r>
          </a:p>
        </p:txBody>
      </p:sp>
      <p:sp>
        <p:nvSpPr>
          <p:cNvPr id="3" name="Content Placeholder 2"/>
          <p:cNvSpPr>
            <a:spLocks noGrp="1"/>
          </p:cNvSpPr>
          <p:nvPr>
            <p:ph idx="1"/>
          </p:nvPr>
        </p:nvSpPr>
        <p:spPr>
          <a:xfrm>
            <a:off x="838200" y="2040114"/>
            <a:ext cx="10515600" cy="4351338"/>
          </a:xfrm>
        </p:spPr>
        <p:txBody>
          <a:bodyPr>
            <a:normAutofit/>
          </a:bodyPr>
          <a:lstStyle/>
          <a:p>
            <a:pPr>
              <a:buClr>
                <a:schemeClr val="tx1"/>
              </a:buClr>
            </a:pPr>
            <a:r>
              <a:rPr lang="en-US" dirty="0"/>
              <a:t>Gather in </a:t>
            </a:r>
            <a:r>
              <a:rPr lang="en-US" dirty="0">
                <a:solidFill>
                  <a:srgbClr val="1EAEE2"/>
                </a:solidFill>
              </a:rPr>
              <a:t>teams of 6 </a:t>
            </a:r>
            <a:r>
              <a:rPr lang="en-US" dirty="0"/>
              <a:t>(more or less).</a:t>
            </a:r>
          </a:p>
          <a:p>
            <a:r>
              <a:rPr lang="en-US" dirty="0"/>
              <a:t>Identify a website or course to review (depending on your area of expertise).</a:t>
            </a:r>
          </a:p>
          <a:p>
            <a:pPr>
              <a:buClr>
                <a:schemeClr val="tx1"/>
              </a:buClr>
            </a:pPr>
            <a:r>
              <a:rPr lang="en-US" dirty="0" smtClean="0">
                <a:solidFill>
                  <a:srgbClr val="1EAEE2"/>
                </a:solidFill>
              </a:rPr>
              <a:t>Test</a:t>
            </a:r>
            <a:r>
              <a:rPr lang="en-US" dirty="0" smtClean="0"/>
              <a:t> </a:t>
            </a:r>
            <a:r>
              <a:rPr lang="en-US" dirty="0"/>
              <a:t>(WAVE or </a:t>
            </a:r>
            <a:r>
              <a:rPr lang="en-US" dirty="0" err="1"/>
              <a:t>Tawdis</a:t>
            </a:r>
            <a:r>
              <a:rPr lang="en-US" dirty="0"/>
              <a:t> for web, course checklist –in folder-- for courses).</a:t>
            </a:r>
          </a:p>
          <a:p>
            <a:r>
              <a:rPr lang="en-US" dirty="0"/>
              <a:t>Discuss and agree on an answer to: </a:t>
            </a:r>
          </a:p>
          <a:p>
            <a:pPr marL="457200" lvl="1" indent="0">
              <a:buNone/>
            </a:pPr>
            <a:r>
              <a:rPr lang="en-US" dirty="0">
                <a:solidFill>
                  <a:srgbClr val="1EAEE2"/>
                </a:solidFill>
              </a:rPr>
              <a:t>“If you could only do one thing to improve accessibility in this [site][course], what would it be?”</a:t>
            </a:r>
          </a:p>
          <a:p>
            <a:r>
              <a:rPr lang="en-US" dirty="0"/>
              <a:t>Choose a </a:t>
            </a:r>
            <a:r>
              <a:rPr lang="en-US" dirty="0">
                <a:solidFill>
                  <a:srgbClr val="1EAEE2"/>
                </a:solidFill>
              </a:rPr>
              <a:t>reporter</a:t>
            </a:r>
            <a:r>
              <a:rPr lang="en-US" dirty="0"/>
              <a:t>.</a:t>
            </a:r>
          </a:p>
        </p:txBody>
      </p:sp>
    </p:spTree>
    <p:extLst>
      <p:ext uri="{BB962C8B-B14F-4D97-AF65-F5344CB8AC3E}">
        <p14:creationId xmlns:p14="http://schemas.microsoft.com/office/powerpoint/2010/main" val="2722219078"/>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2325557"/>
            <a:ext cx="10515600" cy="2852737"/>
          </a:xfrm>
        </p:spPr>
        <p:txBody>
          <a:bodyPr anchor="ctr">
            <a:normAutofit fontScale="90000"/>
          </a:bodyPr>
          <a:lstStyle/>
          <a:p>
            <a:pPr algn="ctr"/>
            <a:r>
              <a:rPr lang="en-US" sz="4000" dirty="0">
                <a:solidFill>
                  <a:srgbClr val="1EAEE2"/>
                </a:solidFill>
                <a:hlinkClick r:id="rId2"/>
              </a:rPr>
              <a:t>More information about how to</a:t>
            </a:r>
            <a:br>
              <a:rPr lang="en-US" sz="4000" dirty="0">
                <a:solidFill>
                  <a:srgbClr val="1EAEE2"/>
                </a:solidFill>
                <a:hlinkClick r:id="rId2"/>
              </a:rPr>
            </a:br>
            <a:r>
              <a:rPr lang="en-US" sz="4000" dirty="0">
                <a:solidFill>
                  <a:srgbClr val="1EAEE2"/>
                </a:solidFill>
                <a:hlinkClick r:id="rId2"/>
              </a:rPr>
              <a:t>“Do It Yourself” </a:t>
            </a:r>
            <a:r>
              <a:rPr lang="en-US" sz="4000" dirty="0" smtClean="0">
                <a:solidFill>
                  <a:srgbClr val="1EAEE2"/>
                </a:solidFill>
                <a:hlinkClick r:id="rId2"/>
              </a:rPr>
              <a:t>at</a:t>
            </a:r>
            <a:br>
              <a:rPr lang="en-US" sz="4000" dirty="0" smtClean="0">
                <a:solidFill>
                  <a:srgbClr val="1EAEE2"/>
                </a:solidFill>
                <a:hlinkClick r:id="rId2"/>
              </a:rPr>
            </a:br>
            <a:r>
              <a:rPr lang="en-US" sz="4000" dirty="0" smtClean="0">
                <a:solidFill>
                  <a:srgbClr val="1EAEE2"/>
                </a:solidFill>
                <a:hlinkClick r:id="rId2"/>
              </a:rPr>
              <a:t/>
            </a:r>
            <a:br>
              <a:rPr lang="en-US" sz="4000" dirty="0" smtClean="0">
                <a:solidFill>
                  <a:srgbClr val="1EAEE2"/>
                </a:solidFill>
                <a:hlinkClick r:id="rId2"/>
              </a:rPr>
            </a:br>
            <a:r>
              <a:rPr lang="en-US" sz="4000" b="1" dirty="0" smtClean="0">
                <a:solidFill>
                  <a:srgbClr val="1EAEE2"/>
                </a:solidFill>
                <a:hlinkClick r:id="rId2"/>
              </a:rPr>
              <a:t> </a:t>
            </a:r>
            <a:r>
              <a:rPr lang="en-US" b="1" dirty="0">
                <a:solidFill>
                  <a:srgbClr val="1EAEE2"/>
                </a:solidFill>
                <a:hlinkClick r:id="rId2"/>
              </a:rPr>
              <a:t>www.digitalaccess.iastate.edu</a:t>
            </a:r>
            <a:endParaRPr lang="en-US" b="1" dirty="0">
              <a:solidFill>
                <a:srgbClr val="1EAEE2"/>
              </a:solidFill>
            </a:endParaRPr>
          </a:p>
        </p:txBody>
      </p:sp>
    </p:spTree>
    <p:extLst>
      <p:ext uri="{BB962C8B-B14F-4D97-AF65-F5344CB8AC3E}">
        <p14:creationId xmlns:p14="http://schemas.microsoft.com/office/powerpoint/2010/main" val="3388581618"/>
      </p:ext>
    </p:extLst>
  </p:cSld>
  <p:clrMapOvr>
    <a:masterClrMapping/>
  </p:clrMapOvr>
  <p:transition spd="slow" advClick="0">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a:t>Instructional Development</a:t>
            </a:r>
          </a:p>
        </p:txBody>
      </p:sp>
      <p:sp>
        <p:nvSpPr>
          <p:cNvPr id="6" name="Content Placeholder 5"/>
          <p:cNvSpPr>
            <a:spLocks noGrp="1"/>
          </p:cNvSpPr>
          <p:nvPr>
            <p:ph sz="half" idx="2"/>
          </p:nvPr>
        </p:nvSpPr>
        <p:spPr>
          <a:xfrm>
            <a:off x="839788" y="2505074"/>
            <a:ext cx="5157787" cy="4045015"/>
          </a:xfrm>
        </p:spPr>
        <p:txBody>
          <a:bodyPr vert="horz" lIns="91440" tIns="45720" rIns="91440" bIns="45720" rtlCol="0" anchor="t">
            <a:normAutofit fontScale="70000" lnSpcReduction="20000"/>
          </a:bodyPr>
          <a:lstStyle/>
          <a:p>
            <a:pPr>
              <a:lnSpc>
                <a:spcPct val="120000"/>
              </a:lnSpc>
              <a:spcBef>
                <a:spcPts val="0"/>
              </a:spcBef>
              <a:spcAft>
                <a:spcPts val="1200"/>
              </a:spcAft>
            </a:pPr>
            <a:r>
              <a:rPr lang="en-US" dirty="0">
                <a:hlinkClick r:id="rId3"/>
              </a:rPr>
              <a:t>Center for Excellence in Learning and Teaching (CELT)</a:t>
            </a:r>
            <a:endParaRPr lang="en-US" dirty="0"/>
          </a:p>
          <a:p>
            <a:pPr>
              <a:lnSpc>
                <a:spcPct val="120000"/>
              </a:lnSpc>
              <a:spcBef>
                <a:spcPts val="0"/>
              </a:spcBef>
              <a:spcAft>
                <a:spcPts val="1200"/>
              </a:spcAft>
            </a:pPr>
            <a:r>
              <a:rPr lang="en-US" u="sng" dirty="0">
                <a:hlinkClick r:id="rId4"/>
              </a:rPr>
              <a:t>UDL on Campus</a:t>
            </a:r>
            <a:endParaRPr lang="en-US" dirty="0"/>
          </a:p>
          <a:p>
            <a:pPr>
              <a:lnSpc>
                <a:spcPct val="120000"/>
              </a:lnSpc>
              <a:spcBef>
                <a:spcPts val="0"/>
              </a:spcBef>
              <a:spcAft>
                <a:spcPts val="1200"/>
              </a:spcAft>
            </a:pPr>
            <a:r>
              <a:rPr lang="en-US" u="sng" dirty="0">
                <a:hlinkClick r:id="rId5"/>
              </a:rPr>
              <a:t>Open source book on disabilities and science and engineering education by Ruta Sevo</a:t>
            </a:r>
            <a:r>
              <a:rPr lang="en-US" dirty="0"/>
              <a:t> </a:t>
            </a:r>
          </a:p>
          <a:p>
            <a:pPr>
              <a:lnSpc>
                <a:spcPct val="120000"/>
              </a:lnSpc>
              <a:spcBef>
                <a:spcPts val="0"/>
              </a:spcBef>
              <a:spcAft>
                <a:spcPts val="1200"/>
              </a:spcAft>
            </a:pPr>
            <a:r>
              <a:rPr lang="en-US" dirty="0">
                <a:hlinkClick r:id="rId6"/>
              </a:rPr>
              <a:t>How Five Web Design Principles Boost Student Learning in an Online Course</a:t>
            </a:r>
            <a:endParaRPr lang="en-US" dirty="0"/>
          </a:p>
          <a:p>
            <a:pPr>
              <a:lnSpc>
                <a:spcPct val="120000"/>
              </a:lnSpc>
              <a:spcBef>
                <a:spcPts val="0"/>
              </a:spcBef>
              <a:spcAft>
                <a:spcPts val="1200"/>
              </a:spcAft>
            </a:pPr>
            <a:r>
              <a:rPr lang="en-US" dirty="0">
                <a:hlinkClick r:id="rId7"/>
              </a:rPr>
              <a:t>How a course is evaluated for accessibility</a:t>
            </a:r>
            <a:endParaRPr lang="en-US" dirty="0"/>
          </a:p>
        </p:txBody>
      </p:sp>
      <p:sp>
        <p:nvSpPr>
          <p:cNvPr id="4" name="Text Placeholder 3"/>
          <p:cNvSpPr>
            <a:spLocks noGrp="1"/>
          </p:cNvSpPr>
          <p:nvPr>
            <p:ph type="body" sz="quarter" idx="3"/>
          </p:nvPr>
        </p:nvSpPr>
        <p:spPr/>
        <p:txBody>
          <a:bodyPr/>
          <a:lstStyle/>
          <a:p>
            <a:r>
              <a:rPr lang="en-US" dirty="0"/>
              <a:t>Web Development</a:t>
            </a:r>
          </a:p>
        </p:txBody>
      </p:sp>
      <p:sp>
        <p:nvSpPr>
          <p:cNvPr id="7" name="Content Placeholder 6"/>
          <p:cNvSpPr>
            <a:spLocks noGrp="1"/>
          </p:cNvSpPr>
          <p:nvPr>
            <p:ph sz="quarter" idx="4"/>
          </p:nvPr>
        </p:nvSpPr>
        <p:spPr/>
        <p:txBody>
          <a:bodyPr>
            <a:normAutofit/>
          </a:bodyPr>
          <a:lstStyle/>
          <a:p>
            <a:pPr>
              <a:lnSpc>
                <a:spcPct val="100000"/>
              </a:lnSpc>
              <a:spcBef>
                <a:spcPts val="0"/>
              </a:spcBef>
              <a:spcAft>
                <a:spcPts val="1200"/>
              </a:spcAft>
            </a:pPr>
            <a:r>
              <a:rPr lang="en-US" sz="2000" u="sng" dirty="0">
                <a:hlinkClick r:id="rId8"/>
              </a:rPr>
              <a:t>WCAG 2.0 (Level AA)</a:t>
            </a:r>
            <a:endParaRPr lang="en-US" sz="2000" u="sng" dirty="0">
              <a:hlinkClick r:id="rId9"/>
            </a:endParaRPr>
          </a:p>
          <a:p>
            <a:pPr>
              <a:lnSpc>
                <a:spcPct val="100000"/>
              </a:lnSpc>
              <a:spcBef>
                <a:spcPts val="0"/>
              </a:spcBef>
              <a:spcAft>
                <a:spcPts val="1200"/>
              </a:spcAft>
            </a:pPr>
            <a:r>
              <a:rPr lang="en-US" sz="2000" u="sng" dirty="0">
                <a:hlinkClick r:id="rId10"/>
              </a:rPr>
              <a:t>WAI-ARIA</a:t>
            </a:r>
            <a:endParaRPr lang="en-US" sz="2000" u="sng" dirty="0">
              <a:hlinkClick r:id="rId9"/>
            </a:endParaRPr>
          </a:p>
          <a:p>
            <a:pPr>
              <a:lnSpc>
                <a:spcPct val="100000"/>
              </a:lnSpc>
              <a:spcBef>
                <a:spcPts val="0"/>
              </a:spcBef>
              <a:spcAft>
                <a:spcPts val="1200"/>
              </a:spcAft>
            </a:pPr>
            <a:r>
              <a:rPr lang="en-US" sz="2000" u="sng" dirty="0">
                <a:hlinkClick r:id="rId9"/>
              </a:rPr>
              <a:t>"Web Accessibility, Developing with Empathy,“</a:t>
            </a:r>
            <a:r>
              <a:rPr lang="en-US" sz="2000" dirty="0"/>
              <a:t> – a course by </a:t>
            </a:r>
            <a:r>
              <a:rPr lang="en-US" sz="2000" dirty="0" err="1"/>
              <a:t>Udacity</a:t>
            </a:r>
            <a:r>
              <a:rPr lang="en-US" sz="2000" dirty="0"/>
              <a:t> and Google</a:t>
            </a:r>
          </a:p>
        </p:txBody>
      </p:sp>
      <p:sp>
        <p:nvSpPr>
          <p:cNvPr id="8" name="Title 1"/>
          <p:cNvSpPr txBox="1">
            <a:spLocks/>
          </p:cNvSpPr>
          <p:nvPr/>
        </p:nvSpPr>
        <p:spPr>
          <a:xfrm>
            <a:off x="838200" y="1033892"/>
            <a:ext cx="10515600" cy="8820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b="1" dirty="0" smtClean="0"/>
              <a:t>Other Resources</a:t>
            </a:r>
            <a:endParaRPr lang="en-US" b="1" dirty="0"/>
          </a:p>
        </p:txBody>
      </p:sp>
    </p:spTree>
    <p:extLst>
      <p:ext uri="{BB962C8B-B14F-4D97-AF65-F5344CB8AC3E}">
        <p14:creationId xmlns:p14="http://schemas.microsoft.com/office/powerpoint/2010/main" val="3511090573"/>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805588"/>
            <a:ext cx="10515600" cy="4351338"/>
          </a:xfrm>
        </p:spPr>
        <p:txBody>
          <a:bodyPr/>
          <a:lstStyle/>
          <a:p>
            <a:pPr marL="225425" indent="-225425"/>
            <a:r>
              <a:rPr lang="en-US" dirty="0"/>
              <a:t>What</a:t>
            </a:r>
          </a:p>
          <a:p>
            <a:pPr marL="225425" indent="-225425"/>
            <a:r>
              <a:rPr lang="en-US" dirty="0"/>
              <a:t>How</a:t>
            </a:r>
          </a:p>
          <a:p>
            <a:pPr marL="225425" indent="-225425"/>
            <a:r>
              <a:rPr lang="en-US" dirty="0"/>
              <a:t>Hands-on</a:t>
            </a:r>
          </a:p>
        </p:txBody>
      </p:sp>
      <p:sp>
        <p:nvSpPr>
          <p:cNvPr id="4" name="Title 1"/>
          <p:cNvSpPr txBox="1">
            <a:spLocks/>
          </p:cNvSpPr>
          <p:nvPr/>
        </p:nvSpPr>
        <p:spPr>
          <a:xfrm>
            <a:off x="401254" y="1856793"/>
            <a:ext cx="3932237" cy="122697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en-US" sz="4000" b="1" dirty="0" smtClean="0">
                <a:latin typeface="Arial" charset="0"/>
                <a:ea typeface="Arial" charset="0"/>
                <a:cs typeface="Arial" charset="0"/>
              </a:rPr>
              <a:t>Agenda</a:t>
            </a:r>
            <a:br>
              <a:rPr lang="en-US" sz="4000" b="1" dirty="0" smtClean="0">
                <a:latin typeface="Arial" charset="0"/>
                <a:ea typeface="Arial" charset="0"/>
                <a:cs typeface="Arial" charset="0"/>
              </a:rPr>
            </a:br>
            <a:endParaRPr lang="en-US" sz="4000" b="1" dirty="0">
              <a:latin typeface="Arial" charset="0"/>
              <a:ea typeface="Arial" charset="0"/>
              <a:cs typeface="Arial" charset="0"/>
            </a:endParaRPr>
          </a:p>
        </p:txBody>
      </p:sp>
    </p:spTree>
    <p:extLst>
      <p:ext uri="{BB962C8B-B14F-4D97-AF65-F5344CB8AC3E}">
        <p14:creationId xmlns:p14="http://schemas.microsoft.com/office/powerpoint/2010/main" val="2139715120"/>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9304" y="1972216"/>
            <a:ext cx="9144000" cy="2387600"/>
          </a:xfrm>
        </p:spPr>
        <p:txBody>
          <a:bodyPr anchor="ctr">
            <a:normAutofit/>
          </a:bodyPr>
          <a:lstStyle/>
          <a:p>
            <a:r>
              <a:rPr lang="en-US" cap="none" dirty="0">
                <a:solidFill>
                  <a:schemeClr val="tx1">
                    <a:lumMod val="75000"/>
                    <a:lumOff val="25000"/>
                  </a:schemeClr>
                </a:solidFill>
                <a:latin typeface="Univers LT Std 65 Bold"/>
                <a:cs typeface="Univers LT Std 65 Bold"/>
              </a:rPr>
              <a:t>What is </a:t>
            </a:r>
            <a:r>
              <a:rPr lang="en-US" dirty="0">
                <a:solidFill>
                  <a:srgbClr val="FF0000"/>
                </a:solidFill>
                <a:latin typeface="Univers LT Std 65 Bold"/>
                <a:cs typeface="Univers LT Std 65 Bold"/>
              </a:rPr>
              <a:t>D</a:t>
            </a:r>
            <a:r>
              <a:rPr lang="en-US" cap="none" dirty="0">
                <a:solidFill>
                  <a:srgbClr val="FF0000"/>
                </a:solidFill>
                <a:latin typeface="Univers LT Std 65 Bold"/>
                <a:cs typeface="Univers LT Std 65 Bold"/>
              </a:rPr>
              <a:t>igital</a:t>
            </a:r>
            <a:r>
              <a:rPr lang="en-US" cap="none" dirty="0">
                <a:solidFill>
                  <a:schemeClr val="tx1">
                    <a:lumMod val="75000"/>
                    <a:lumOff val="25000"/>
                  </a:schemeClr>
                </a:solidFill>
                <a:latin typeface="Univers LT Std 65 Bold"/>
                <a:cs typeface="Univers LT Std 65 Bold"/>
              </a:rPr>
              <a:t> </a:t>
            </a:r>
            <a:r>
              <a:rPr lang="en-US" dirty="0">
                <a:solidFill>
                  <a:schemeClr val="tx1">
                    <a:lumMod val="75000"/>
                    <a:lumOff val="25000"/>
                  </a:schemeClr>
                </a:solidFill>
                <a:latin typeface="Univers LT Std 65 Bold"/>
                <a:cs typeface="Univers LT Std 65 Bold"/>
              </a:rPr>
              <a:t>A</a:t>
            </a:r>
            <a:r>
              <a:rPr lang="en-US" cap="none" dirty="0">
                <a:solidFill>
                  <a:schemeClr val="tx1">
                    <a:lumMod val="75000"/>
                    <a:lumOff val="25000"/>
                  </a:schemeClr>
                </a:solidFill>
                <a:latin typeface="Univers LT Std 65 Bold"/>
                <a:cs typeface="Univers LT Std 65 Bold"/>
              </a:rPr>
              <a:t>ccessibility?</a:t>
            </a:r>
            <a:endParaRPr lang="en-US" sz="3200" cap="none" dirty="0">
              <a:solidFill>
                <a:schemeClr val="tx1">
                  <a:lumMod val="75000"/>
                  <a:lumOff val="25000"/>
                </a:schemeClr>
              </a:solidFill>
              <a:latin typeface="Univers LT Std 65 Bold"/>
              <a:cs typeface="Univers LT Std 65 Bold"/>
            </a:endParaRPr>
          </a:p>
        </p:txBody>
      </p:sp>
    </p:spTree>
    <p:extLst>
      <p:ext uri="{BB962C8B-B14F-4D97-AF65-F5344CB8AC3E}">
        <p14:creationId xmlns:p14="http://schemas.microsoft.com/office/powerpoint/2010/main" val="1585483301"/>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Ramp"/>
          <p:cNvPicPr>
            <a:picLocks noChangeAspect="1"/>
          </p:cNvPicPr>
          <p:nvPr/>
        </p:nvPicPr>
        <p:blipFill rotWithShape="1">
          <a:blip r:embed="rId3">
            <a:extLst>
              <a:ext uri="{28A0092B-C50C-407E-A947-70E740481C1C}">
                <a14:useLocalDpi xmlns:a14="http://schemas.microsoft.com/office/drawing/2010/main" val="0"/>
              </a:ext>
            </a:extLst>
          </a:blip>
          <a:srcRect t="21111" b="14444"/>
          <a:stretch/>
        </p:blipFill>
        <p:spPr>
          <a:xfrm>
            <a:off x="-2208410" y="0"/>
            <a:ext cx="14400410" cy="6960198"/>
          </a:xfrm>
          <a:prstGeom prst="rect">
            <a:avLst/>
          </a:prstGeom>
        </p:spPr>
      </p:pic>
    </p:spTree>
    <p:extLst>
      <p:ext uri="{BB962C8B-B14F-4D97-AF65-F5344CB8AC3E}">
        <p14:creationId xmlns:p14="http://schemas.microsoft.com/office/powerpoint/2010/main" val="979985477"/>
      </p:ext>
    </p:extLst>
  </p:cSld>
  <p:clrMapOvr>
    <a:masterClrMapping/>
  </p:clrMapOvr>
  <p:transition spd="slow" advClick="0">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nSpc>
                <a:spcPct val="90000"/>
              </a:lnSpc>
            </a:pPr>
            <a:r>
              <a:rPr lang="en-US" b="0" cap="none" dirty="0">
                <a:latin typeface="Univers LT Std 65 Bold"/>
                <a:cs typeface="Univers LT Std 65 Bold"/>
              </a:rPr>
              <a:t>Digital accessibility means that people with disabilities </a:t>
            </a:r>
            <a:r>
              <a:rPr lang="en-US" b="0" cap="none" dirty="0">
                <a:solidFill>
                  <a:srgbClr val="FF0000"/>
                </a:solidFill>
                <a:latin typeface="Univers LT Std 65 Bold"/>
                <a:cs typeface="Univers LT Std 65 Bold"/>
              </a:rPr>
              <a:t>can use </a:t>
            </a:r>
            <a:r>
              <a:rPr lang="en-US" dirty="0">
                <a:solidFill>
                  <a:srgbClr val="FF0000"/>
                </a:solidFill>
                <a:latin typeface="Univers LT Std 65 Bold"/>
                <a:cs typeface="Univers LT Std 65 Bold"/>
              </a:rPr>
              <a:t>digital content</a:t>
            </a:r>
            <a:r>
              <a:rPr lang="en-US" b="0" cap="none" dirty="0">
                <a:solidFill>
                  <a:srgbClr val="FF0000"/>
                </a:solidFill>
                <a:latin typeface="Univers LT Std 65 Bold"/>
                <a:cs typeface="Univers LT Std 65 Bold"/>
              </a:rPr>
              <a:t>.</a:t>
            </a:r>
          </a:p>
        </p:txBody>
      </p:sp>
      <p:sp>
        <p:nvSpPr>
          <p:cNvPr id="7" name="Text Placeholder 6"/>
          <p:cNvSpPr>
            <a:spLocks noGrp="1"/>
          </p:cNvSpPr>
          <p:nvPr>
            <p:ph type="body" idx="1"/>
          </p:nvPr>
        </p:nvSpPr>
        <p:spPr/>
        <p:txBody>
          <a:bodyPr>
            <a:normAutofit/>
          </a:bodyPr>
          <a:lstStyle/>
          <a:p>
            <a:r>
              <a:rPr lang="en-US" sz="3200" dirty="0"/>
              <a:t>It also </a:t>
            </a:r>
            <a:r>
              <a:rPr lang="en-US" sz="3200" b="1" dirty="0"/>
              <a:t>benefits</a:t>
            </a:r>
            <a:r>
              <a:rPr lang="en-US" sz="3200" dirty="0"/>
              <a:t> people </a:t>
            </a:r>
            <a:r>
              <a:rPr lang="en-US" sz="3200" i="1" dirty="0"/>
              <a:t>without</a:t>
            </a:r>
            <a:r>
              <a:rPr lang="en-US" sz="3200" dirty="0"/>
              <a:t> disabilities.</a:t>
            </a:r>
          </a:p>
          <a:p>
            <a:r>
              <a:rPr lang="en-US" sz="1800" dirty="0"/>
              <a:t>Adapted from the World Wide Web Consortium (W3C) </a:t>
            </a:r>
            <a:endParaRPr lang="en-US" sz="2800" dirty="0"/>
          </a:p>
        </p:txBody>
      </p:sp>
    </p:spTree>
    <p:extLst>
      <p:ext uri="{BB962C8B-B14F-4D97-AF65-F5344CB8AC3E}">
        <p14:creationId xmlns:p14="http://schemas.microsoft.com/office/powerpoint/2010/main" val="3502703564"/>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2000"/>
                                        <p:tgtEl>
                                          <p:spTgt spid="7">
                                            <p:txEl>
                                              <p:pRg st="0" end="0"/>
                                            </p:txEl>
                                          </p:spTgt>
                                        </p:tgtEl>
                                      </p:cBhvr>
                                    </p:animEffect>
                                  </p:childTnLst>
                                </p:cTn>
                              </p:par>
                            </p:childTnLst>
                          </p:cTn>
                        </p:par>
                        <p:par>
                          <p:cTn id="8" fill="hold">
                            <p:stCondLst>
                              <p:cond delay="2500"/>
                            </p:stCondLst>
                            <p:childTnLst>
                              <p:par>
                                <p:cTn id="9" presetID="9" presetClass="entr" presetSubtype="0" fill="hold" grpId="0" nodeType="afterEffect">
                                  <p:stCondLst>
                                    <p:cond delay="50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dissolve">
                                      <p:cBhvr>
                                        <p:cTn id="11" dur="2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01254" y="1856793"/>
            <a:ext cx="3932237" cy="1226976"/>
          </a:xfrm>
          <a:prstGeom prst="rect">
            <a:avLst/>
          </a:prstGeom>
        </p:spPr>
        <p:txBody>
          <a:bodyPr vert="horz" lIns="91440" tIns="45720" rIns="91440" bIns="45720" rtlCol="0" anchor="b">
            <a:normAutofit fontScale="85000" lnSpcReduction="20000"/>
          </a:bodyPr>
          <a:lstStyle>
            <a:lvl1pPr algn="l" defTabSz="91440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en-US" sz="4000" b="1" dirty="0" smtClean="0">
                <a:latin typeface="Arial" charset="0"/>
                <a:ea typeface="Arial" charset="0"/>
                <a:cs typeface="Arial" charset="0"/>
              </a:rPr>
              <a:t>Color Blindness Simulator</a:t>
            </a:r>
            <a:br>
              <a:rPr lang="en-US" sz="4000" b="1" dirty="0" smtClean="0">
                <a:latin typeface="Arial" charset="0"/>
                <a:ea typeface="Arial" charset="0"/>
                <a:cs typeface="Arial" charset="0"/>
              </a:rPr>
            </a:br>
            <a:endParaRPr lang="en-US" sz="4000" b="1" dirty="0">
              <a:latin typeface="Arial" charset="0"/>
              <a:ea typeface="Arial" charset="0"/>
              <a:cs typeface="Arial"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5776" y="966358"/>
            <a:ext cx="7740080" cy="5603546"/>
          </a:xfrm>
          <a:prstGeom prst="rect">
            <a:avLst/>
          </a:prstGeom>
        </p:spPr>
      </p:pic>
      <p:sp>
        <p:nvSpPr>
          <p:cNvPr id="8" name="Text Placeholder 6"/>
          <p:cNvSpPr txBox="1">
            <a:spLocks/>
          </p:cNvSpPr>
          <p:nvPr/>
        </p:nvSpPr>
        <p:spPr>
          <a:xfrm>
            <a:off x="401254" y="2855166"/>
            <a:ext cx="2929775" cy="301382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00000"/>
              </a:lnSpc>
            </a:pPr>
            <a:r>
              <a:rPr lang="en-US" dirty="0">
                <a:hlinkClick r:id="rId3"/>
              </a:rPr>
              <a:t>http://</a:t>
            </a:r>
            <a:r>
              <a:rPr lang="en-US" dirty="0" err="1">
                <a:hlinkClick r:id="rId3"/>
              </a:rPr>
              <a:t>www.color-blindness.com</a:t>
            </a:r>
            <a:r>
              <a:rPr lang="en-US" dirty="0">
                <a:hlinkClick r:id="rId3"/>
              </a:rPr>
              <a:t>/</a:t>
            </a:r>
            <a:r>
              <a:rPr lang="en-US" dirty="0" err="1">
                <a:hlinkClick r:id="rId3"/>
              </a:rPr>
              <a:t>coblis</a:t>
            </a:r>
            <a:r>
              <a:rPr lang="en-US" dirty="0">
                <a:hlinkClick r:id="rId3"/>
              </a:rPr>
              <a:t>-color-blindness-simulator/</a:t>
            </a:r>
            <a:endParaRPr lang="en-US" b="1"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5776" y="960943"/>
            <a:ext cx="7769215" cy="5603546"/>
          </a:xfrm>
          <a:prstGeom prst="rect">
            <a:avLst/>
          </a:prstGeom>
        </p:spPr>
      </p:pic>
    </p:spTree>
    <p:extLst>
      <p:ext uri="{BB962C8B-B14F-4D97-AF65-F5344CB8AC3E}">
        <p14:creationId xmlns:p14="http://schemas.microsoft.com/office/powerpoint/2010/main" val="1817850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charset="0"/>
                <a:ea typeface="Arial" charset="0"/>
                <a:cs typeface="Arial" charset="0"/>
              </a:rPr>
              <a:t>“How to do” Digital Accessibility?</a:t>
            </a:r>
          </a:p>
        </p:txBody>
      </p:sp>
    </p:spTree>
    <p:extLst>
      <p:ext uri="{BB962C8B-B14F-4D97-AF65-F5344CB8AC3E}">
        <p14:creationId xmlns:p14="http://schemas.microsoft.com/office/powerpoint/2010/main" val="1241721354"/>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01254" y="1856793"/>
            <a:ext cx="3932237" cy="1226976"/>
          </a:xfrm>
          <a:prstGeom prst="rect">
            <a:avLst/>
          </a:prstGeom>
        </p:spPr>
        <p:txBody>
          <a:bodyPr vert="horz" lIns="91440" tIns="45720" rIns="91440" bIns="45720" rtlCol="0" anchor="b">
            <a:normAutofit fontScale="85000" lnSpcReduction="20000"/>
          </a:bodyPr>
          <a:lstStyle>
            <a:lvl1pPr algn="l" defTabSz="91440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en-US" sz="4000" b="1" dirty="0" smtClean="0">
                <a:latin typeface="Arial" charset="0"/>
                <a:ea typeface="Arial" charset="0"/>
                <a:cs typeface="Arial" charset="0"/>
              </a:rPr>
              <a:t>Inaccessible</a:t>
            </a:r>
          </a:p>
          <a:p>
            <a:r>
              <a:rPr lang="en-US" sz="4000" b="1" dirty="0" smtClean="0">
                <a:latin typeface="Arial" charset="0"/>
                <a:ea typeface="Arial" charset="0"/>
                <a:cs typeface="Arial" charset="0"/>
              </a:rPr>
              <a:t>Images</a:t>
            </a:r>
            <a:br>
              <a:rPr lang="en-US" sz="4000" b="1" dirty="0" smtClean="0">
                <a:latin typeface="Arial" charset="0"/>
                <a:ea typeface="Arial" charset="0"/>
                <a:cs typeface="Arial" charset="0"/>
              </a:rPr>
            </a:br>
            <a:endParaRPr lang="en-US" sz="4000" b="1" dirty="0">
              <a:latin typeface="Arial" charset="0"/>
              <a:ea typeface="Arial" charset="0"/>
              <a:cs typeface="Arial" charset="0"/>
            </a:endParaRPr>
          </a:p>
        </p:txBody>
      </p:sp>
      <p:sp>
        <p:nvSpPr>
          <p:cNvPr id="8" name="Text Placeholder 3"/>
          <p:cNvSpPr txBox="1">
            <a:spLocks/>
          </p:cNvSpPr>
          <p:nvPr/>
        </p:nvSpPr>
        <p:spPr>
          <a:xfrm>
            <a:off x="0" y="2057400"/>
            <a:ext cx="4772025" cy="381158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400" dirty="0" smtClean="0"/>
              <a:t>&lt;</a:t>
            </a:r>
            <a:r>
              <a:rPr lang="en-US" sz="2400" dirty="0" err="1" smtClean="0"/>
              <a:t>img</a:t>
            </a:r>
            <a:r>
              <a:rPr lang="en-US" sz="2400" dirty="0" smtClean="0"/>
              <a:t> </a:t>
            </a:r>
            <a:r>
              <a:rPr lang="en-US" sz="2400" dirty="0" err="1" smtClean="0"/>
              <a:t>src</a:t>
            </a:r>
            <a:r>
              <a:rPr lang="en-US" sz="2400" dirty="0" smtClean="0"/>
              <a:t>=”</a:t>
            </a:r>
            <a:r>
              <a:rPr lang="en-US" sz="2400" dirty="0" err="1" smtClean="0"/>
              <a:t>students.gif</a:t>
            </a:r>
            <a:r>
              <a:rPr lang="en-US" sz="2400" dirty="0" smtClean="0"/>
              <a:t>" </a:t>
            </a:r>
            <a:br>
              <a:rPr lang="en-US" sz="2400" dirty="0" smtClean="0"/>
            </a:br>
            <a:r>
              <a:rPr lang="en-US" sz="2400" dirty="0" smtClean="0"/>
              <a:t>alt=“ ”&gt;</a:t>
            </a:r>
            <a:endParaRPr lang="en-US" sz="2400" dirty="0"/>
          </a:p>
        </p:txBody>
      </p:sp>
      <p:sp>
        <p:nvSpPr>
          <p:cNvPr id="9" name="Picture Placeholder 8"/>
          <p:cNvSpPr>
            <a:spLocks noGrp="1"/>
          </p:cNvSpPr>
          <p:nvPr>
            <p:ph type="pic" idx="1"/>
          </p:nvPr>
        </p:nvSpPr>
        <p:spPr/>
      </p:sp>
      <p:pic>
        <p:nvPicPr>
          <p:cNvPr id="11" name="Picture Placeholder 9" title="No text here"/>
          <p:cNvPicPr>
            <a:picLocks noChangeAspect="1"/>
          </p:cNvPicPr>
          <p:nvPr/>
        </p:nvPicPr>
        <p:blipFill>
          <a:blip r:embed="rId3">
            <a:extLst>
              <a:ext uri="{28A0092B-C50C-407E-A947-70E740481C1C}">
                <a14:useLocalDpi xmlns:a14="http://schemas.microsoft.com/office/drawing/2010/main" val="0"/>
              </a:ext>
            </a:extLst>
          </a:blip>
          <a:srcRect l="7785" r="7785"/>
          <a:stretch>
            <a:fillRect/>
          </a:stretch>
        </p:blipFill>
        <p:spPr>
          <a:xfrm>
            <a:off x="4873625" y="987425"/>
            <a:ext cx="7070218" cy="5582708"/>
          </a:xfrm>
          <a:prstGeom prst="rect">
            <a:avLst/>
          </a:prstGeom>
        </p:spPr>
      </p:pic>
    </p:spTree>
    <p:extLst>
      <p:ext uri="{BB962C8B-B14F-4D97-AF65-F5344CB8AC3E}">
        <p14:creationId xmlns:p14="http://schemas.microsoft.com/office/powerpoint/2010/main" val="2420275241"/>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Custom 2">
      <a:dk1>
        <a:srgbClr val="000000"/>
      </a:dk1>
      <a:lt1>
        <a:srgbClr val="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59E2AC"/>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l presentation" id="{574EF48F-9C82-4C6A-A87E-EDD905F12B17}" vid="{5955E20A-3FC2-46F5-B32F-E4592FE120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7946</TotalTime>
  <Words>644</Words>
  <Application>Microsoft Office PowerPoint</Application>
  <PresentationFormat>Widescreen</PresentationFormat>
  <Paragraphs>101</Paragraphs>
  <Slides>27</Slides>
  <Notes>14</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Univers LT Std 65 Bold</vt:lpstr>
      <vt:lpstr>Office Theme</vt:lpstr>
      <vt:lpstr>Accessibility at ISU: Guidance for Staff &amp; Faculty</vt:lpstr>
      <vt:lpstr>PowerPoint Presentation</vt:lpstr>
      <vt:lpstr>PowerPoint Presentation</vt:lpstr>
      <vt:lpstr>What is Digital Accessibility?</vt:lpstr>
      <vt:lpstr>PowerPoint Presentation</vt:lpstr>
      <vt:lpstr>Digital accessibility means that people with disabilities can use digital content.</vt:lpstr>
      <vt:lpstr>PowerPoint Presentation</vt:lpstr>
      <vt:lpstr>“How to do” Digital Accessibility?</vt:lpstr>
      <vt:lpstr>PowerPoint Presentation</vt:lpstr>
      <vt:lpstr>PowerPoint Presentation</vt:lpstr>
      <vt:lpstr>Structure and Headings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WAVE </vt:lpstr>
      <vt:lpstr>Tawdis </vt:lpstr>
      <vt:lpstr>Empathy is queen.</vt:lpstr>
      <vt:lpstr>PowerPoint Presentation</vt:lpstr>
      <vt:lpstr>How?</vt:lpstr>
      <vt:lpstr>More information about how to “Do It Yourself” at   www.digitalaccess.iastate.edu</vt:lpstr>
      <vt:lpstr>PowerPoint Presentation</vt:lpstr>
    </vt:vector>
  </TitlesOfParts>
  <Company>Iowa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Access Policy Review Timeline</dc:title>
  <dc:creator>Jordan, Zayira [ITCSV]</dc:creator>
  <cp:lastModifiedBy>Jordan, Zayira [ITCSV]</cp:lastModifiedBy>
  <cp:revision>85</cp:revision>
  <dcterms:created xsi:type="dcterms:W3CDTF">2016-08-25T14:23:39Z</dcterms:created>
  <dcterms:modified xsi:type="dcterms:W3CDTF">2016-10-05T16:01:09Z</dcterms:modified>
</cp:coreProperties>
</file>