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0"/>
  </p:notesMasterIdLst>
  <p:sldIdLst>
    <p:sldId id="256" r:id="rId2"/>
    <p:sldId id="353" r:id="rId3"/>
    <p:sldId id="354" r:id="rId4"/>
    <p:sldId id="459" r:id="rId5"/>
    <p:sldId id="460" r:id="rId6"/>
    <p:sldId id="464" r:id="rId7"/>
    <p:sldId id="463" r:id="rId8"/>
    <p:sldId id="461" r:id="rId9"/>
    <p:sldId id="465" r:id="rId10"/>
    <p:sldId id="466" r:id="rId11"/>
    <p:sldId id="467" r:id="rId12"/>
    <p:sldId id="468" r:id="rId13"/>
    <p:sldId id="469" r:id="rId14"/>
    <p:sldId id="365" r:id="rId15"/>
    <p:sldId id="470" r:id="rId16"/>
    <p:sldId id="471" r:id="rId17"/>
    <p:sldId id="472" r:id="rId18"/>
    <p:sldId id="473" r:id="rId19"/>
    <p:sldId id="474" r:id="rId20"/>
    <p:sldId id="475" r:id="rId21"/>
    <p:sldId id="369" r:id="rId22"/>
    <p:sldId id="370" r:id="rId23"/>
    <p:sldId id="371" r:id="rId24"/>
    <p:sldId id="372" r:id="rId25"/>
    <p:sldId id="373" r:id="rId26"/>
    <p:sldId id="414" r:id="rId27"/>
    <p:sldId id="420" r:id="rId28"/>
    <p:sldId id="374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E3C"/>
    <a:srgbClr val="0B0B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0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0"/>
    </p:cViewPr>
  </p:sorterViewPr>
  <p:notesViewPr>
    <p:cSldViewPr>
      <p:cViewPr varScale="1">
        <p:scale>
          <a:sx n="53" d="100"/>
          <a:sy n="53" d="100"/>
        </p:scale>
        <p:origin x="-282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BCCA76-E6E2-426F-904A-E4DAF1AC3F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CCA76-E6E2-426F-904A-E4DAF1AC3F1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D1103B-1804-48A9-9156-71F2392692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6DE8-475A-41F8-B8CC-2D10AED24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E235-49CD-49D2-937D-2ACB86BD4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315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981200"/>
            <a:ext cx="3352800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352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071B-A069-4DA0-ACD0-EC49C3C2A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C0E4-29F4-4A57-8A8D-CFFF12BDA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BC922-7515-441A-8BED-FEC6DE8AA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865A-18C0-4CE3-A1CD-5E3D7B804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D470-CF21-48F8-8E37-DAEA94933B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BC7D-3EB9-48DD-82A8-5BF3CD62D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457B-C4D6-4F7F-9DD2-62F6CF3171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DF3B-C0A3-4CE7-9E48-62E16E8949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F32E62B-84A9-4AD5-806A-9EC249EF9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057400"/>
            <a:ext cx="3048000" cy="3657600"/>
          </a:xfrm>
        </p:spPr>
        <p:txBody>
          <a:bodyPr/>
          <a:lstStyle/>
          <a:p>
            <a:pPr algn="r" eaLnBrk="1" hangingPunct="1"/>
            <a:r>
              <a:rPr lang="en-US" b="1" dirty="0" smtClean="0"/>
              <a:t>Technical Writing</a:t>
            </a:r>
            <a:br>
              <a:rPr lang="en-US" b="1" dirty="0" smtClean="0"/>
            </a:br>
            <a:r>
              <a:rPr lang="en-US" b="1" dirty="0" smtClean="0"/>
              <a:t>2013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609600"/>
            <a:ext cx="7696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cap="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Unit </a:t>
            </a:r>
            <a:r>
              <a:rPr lang="en-US" sz="3200" b="1" cap="all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3: designing for Change</a:t>
            </a:r>
            <a:endParaRPr lang="en-US" sz="3200" b="1" cap="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905000"/>
            <a:ext cx="52578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occurs through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Activity develops over time…and, actually, that there is a certain dynamic between </a:t>
            </a:r>
            <a:r>
              <a:rPr lang="en-US" b="1" dirty="0" smtClean="0"/>
              <a:t>structures</a:t>
            </a:r>
            <a:r>
              <a:rPr lang="en-US" dirty="0" smtClean="0"/>
              <a:t>(whether these are physical or social structures) and </a:t>
            </a:r>
            <a:r>
              <a:rPr lang="en-US" b="1" dirty="0" smtClean="0"/>
              <a:t>agency</a:t>
            </a:r>
            <a:r>
              <a:rPr lang="en-US" dirty="0" smtClean="0"/>
              <a:t>, such that it is by </a:t>
            </a:r>
            <a:r>
              <a:rPr lang="en-US" b="1" i="1" dirty="0" smtClean="0"/>
              <a:t>habitual</a:t>
            </a:r>
            <a:r>
              <a:rPr lang="en-US" i="1" dirty="0" smtClean="0"/>
              <a:t> </a:t>
            </a:r>
            <a:r>
              <a:rPr lang="en-US" b="1" i="1" dirty="0" smtClean="0"/>
              <a:t>action</a:t>
            </a:r>
            <a:r>
              <a:rPr lang="en-US" i="1" dirty="0" smtClean="0"/>
              <a:t> </a:t>
            </a:r>
            <a:r>
              <a:rPr lang="en-US" dirty="0" smtClean="0"/>
              <a:t>that we make and remake our world.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levels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Consider...</a:t>
            </a:r>
          </a:p>
          <a:p>
            <a:r>
              <a:rPr lang="en-US" dirty="0" smtClean="0"/>
              <a:t>Activities that are </a:t>
            </a:r>
            <a:r>
              <a:rPr lang="en-US" b="1" dirty="0" smtClean="0"/>
              <a:t>motivated.</a:t>
            </a:r>
          </a:p>
          <a:p>
            <a:r>
              <a:rPr lang="en-US" dirty="0" smtClean="0"/>
              <a:t>Actions that are </a:t>
            </a:r>
            <a:r>
              <a:rPr lang="en-US" b="1" dirty="0" smtClean="0"/>
              <a:t>goal oriented.</a:t>
            </a:r>
          </a:p>
          <a:p>
            <a:r>
              <a:rPr lang="en-US" dirty="0" smtClean="0"/>
              <a:t>Operations that have </a:t>
            </a:r>
            <a:r>
              <a:rPr lang="en-US" b="1" dirty="0" smtClean="0"/>
              <a:t>conditions.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indent="0">
              <a:buNone/>
            </a:pPr>
            <a:r>
              <a:rPr lang="en-US" dirty="0" smtClean="0"/>
              <a:t>*Note: that most complex actions are comprised of all three.</a:t>
            </a:r>
          </a:p>
          <a:p>
            <a:pPr>
              <a:buNone/>
            </a:pP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Levels of activity correspond with familiar questions:</a:t>
            </a:r>
          </a:p>
          <a:p>
            <a:pPr lvl="1"/>
            <a:r>
              <a:rPr lang="en-US" sz="2400" dirty="0" smtClean="0"/>
              <a:t>Activity   - Why?</a:t>
            </a:r>
          </a:p>
          <a:p>
            <a:pPr lvl="1"/>
            <a:r>
              <a:rPr lang="en-US" sz="2400" dirty="0" smtClean="0"/>
              <a:t>Action	- What? </a:t>
            </a:r>
          </a:p>
          <a:p>
            <a:pPr lvl="1"/>
            <a:r>
              <a:rPr lang="en-US" sz="2400" dirty="0" smtClean="0"/>
              <a:t>Operations – How?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Where does HCI usually concentrate ?</a:t>
            </a:r>
          </a:p>
          <a:p>
            <a:endParaRPr lang="en-US" sz="2800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Human-computer interaction (HCI)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Innovative HCI (Human-computer interaction) designs focus on the </a:t>
            </a:r>
            <a:r>
              <a:rPr lang="en-US" b="1" i="1" dirty="0" smtClean="0"/>
              <a:t>Why</a:t>
            </a:r>
            <a:r>
              <a:rPr lang="en-US" dirty="0" smtClean="0"/>
              <a:t>, mediating the </a:t>
            </a:r>
            <a:r>
              <a:rPr lang="en-US" b="1" i="1" dirty="0" smtClean="0"/>
              <a:t>What</a:t>
            </a:r>
            <a:r>
              <a:rPr lang="en-US" dirty="0" smtClean="0"/>
              <a:t> and </a:t>
            </a:r>
            <a:r>
              <a:rPr lang="en-US" b="1" i="1" dirty="0" smtClean="0"/>
              <a:t>How</a:t>
            </a:r>
            <a:r>
              <a:rPr lang="en-US" dirty="0" smtClean="0"/>
              <a:t>.</a:t>
            </a:r>
            <a:endParaRPr lang="en-US" b="1" i="1" dirty="0" smtClean="0"/>
          </a:p>
          <a:p>
            <a:r>
              <a:rPr lang="en-US" b="1" i="1" dirty="0" smtClean="0"/>
              <a:t>What</a:t>
            </a:r>
            <a:r>
              <a:rPr lang="en-US" dirty="0" smtClean="0"/>
              <a:t> and </a:t>
            </a:r>
            <a:r>
              <a:rPr lang="en-US" b="1" i="1" dirty="0" smtClean="0"/>
              <a:t>How</a:t>
            </a:r>
            <a:r>
              <a:rPr lang="en-US" dirty="0" smtClean="0"/>
              <a:t>, we tend to experience as </a:t>
            </a:r>
            <a:r>
              <a:rPr lang="en-US" b="1" i="1" dirty="0" smtClean="0"/>
              <a:t>structure</a:t>
            </a:r>
            <a:r>
              <a:rPr lang="en-US" dirty="0" smtClean="0"/>
              <a:t>…when we act on a </a:t>
            </a:r>
            <a:r>
              <a:rPr lang="en-US" b="1" i="1" dirty="0" smtClean="0"/>
              <a:t>Why</a:t>
            </a:r>
            <a:r>
              <a:rPr lang="en-US" dirty="0" smtClean="0"/>
              <a:t>, we enact </a:t>
            </a:r>
            <a:r>
              <a:rPr lang="en-US" b="1" i="1" dirty="0" smtClean="0"/>
              <a:t>agency.</a:t>
            </a:r>
          </a:p>
          <a:p>
            <a:pPr>
              <a:buNone/>
            </a:pPr>
            <a:endParaRPr lang="en-US" b="1" i="1" dirty="0" smtClean="0"/>
          </a:p>
          <a:p>
            <a:pPr lvl="1"/>
            <a:r>
              <a:rPr lang="en-US" dirty="0" smtClean="0"/>
              <a:t>Activity   - Why?</a:t>
            </a:r>
          </a:p>
          <a:p>
            <a:pPr lvl="1"/>
            <a:r>
              <a:rPr lang="en-US" dirty="0" smtClean="0"/>
              <a:t>Action	- What? </a:t>
            </a:r>
          </a:p>
          <a:p>
            <a:pPr lvl="1"/>
            <a:r>
              <a:rPr lang="en-US" dirty="0" smtClean="0"/>
              <a:t>Operations – How?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3152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b="1" dirty="0" smtClean="0"/>
              <a:t>Activity+agency=change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05000"/>
            <a:ext cx="78486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Agency</a:t>
            </a:r>
            <a:r>
              <a:rPr lang="en-US" sz="2800" dirty="0" smtClean="0"/>
              <a:t> is linked to </a:t>
            </a:r>
            <a:r>
              <a:rPr lang="en-US" sz="2800" b="1" dirty="0" smtClean="0">
                <a:solidFill>
                  <a:srgbClr val="0070C0"/>
                </a:solidFill>
              </a:rPr>
              <a:t>Change</a:t>
            </a:r>
            <a:r>
              <a:rPr lang="en-US" sz="2800" dirty="0" smtClean="0"/>
              <a:t>. </a:t>
            </a:r>
          </a:p>
          <a:p>
            <a:pPr lvl="1"/>
            <a:r>
              <a:rPr lang="en-US" sz="2400" dirty="0" smtClean="0"/>
              <a:t>The goal of good HCI design should be transformation of some social practice. </a:t>
            </a:r>
          </a:p>
          <a:p>
            <a:r>
              <a:rPr lang="en-US" sz="2800" dirty="0" smtClean="0"/>
              <a:t>Can you think of a successful HCI that transforms a social practice for the better? </a:t>
            </a:r>
          </a:p>
          <a:p>
            <a:pPr lvl="1"/>
            <a:r>
              <a:rPr lang="en-US" sz="2400" dirty="0" smtClean="0"/>
              <a:t>Whose agency is enabled by your example? Users? Designers?</a:t>
            </a:r>
          </a:p>
        </p:txBody>
      </p:sp>
      <p:sp>
        <p:nvSpPr>
          <p:cNvPr id="374790" name="Text Box 6"/>
          <p:cNvSpPr txBox="1">
            <a:spLocks noChangeArrowheads="1"/>
          </p:cNvSpPr>
          <p:nvPr/>
        </p:nvSpPr>
        <p:spPr bwMode="auto">
          <a:xfrm>
            <a:off x="3505200" y="5638800"/>
            <a:ext cx="586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Dourish &amp; HCI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Dourish (born 1966) is a computer scientist best known for his work and research at the intersection of computer science and social science.  </a:t>
            </a:r>
          </a:p>
          <a:p>
            <a:r>
              <a:rPr lang="en-US" dirty="0" smtClean="0"/>
              <a:t>HCI designs are (re)constructions of the world…and as such, are representative of not just </a:t>
            </a:r>
            <a:r>
              <a:rPr lang="en-US" i="1" dirty="0" smtClean="0"/>
              <a:t>logic</a:t>
            </a:r>
            <a:r>
              <a:rPr lang="en-US" dirty="0" smtClean="0"/>
              <a:t> but of </a:t>
            </a:r>
            <a:r>
              <a:rPr lang="en-US" i="1" dirty="0" smtClean="0"/>
              <a:t>values, feelings, desires </a:t>
            </a:r>
            <a:r>
              <a:rPr lang="en-US" dirty="0" smtClean="0"/>
              <a:t>(even if these are invisible or minimized). </a:t>
            </a:r>
          </a:p>
          <a:p>
            <a:r>
              <a:rPr lang="en-US" dirty="0" smtClean="0"/>
              <a:t>He asks us to make our intentions in these areas </a:t>
            </a:r>
            <a:r>
              <a:rPr lang="en-US" b="1" dirty="0" smtClean="0"/>
              <a:t>explicit</a:t>
            </a:r>
            <a:r>
              <a:rPr lang="en-US" dirty="0" smtClean="0"/>
              <a:t> when we design, and to reconcile them with our goals for change.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ecology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Ecologies of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an Information ecology?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term </a:t>
            </a:r>
            <a:r>
              <a:rPr lang="en-US" i="1" dirty="0" smtClean="0"/>
              <a:t>Information ecology </a:t>
            </a:r>
            <a:r>
              <a:rPr lang="en-US" dirty="0" smtClean="0"/>
              <a:t>often is used as metaphor, viewing the informational space as an ecosystem.</a:t>
            </a:r>
          </a:p>
          <a:p>
            <a:r>
              <a:rPr lang="en-US" dirty="0" smtClean="0"/>
              <a:t>Information ecology draws on the language of ecology ...to describe and analyze information systems from a perspective that considers the distribution and abundance of organisms, their relationships with each other, and how they influence and are influenced by their environment. </a:t>
            </a:r>
          </a:p>
          <a:p>
            <a:pPr lvl="1" algn="r">
              <a:buNone/>
            </a:pPr>
            <a:r>
              <a:rPr lang="en-US" dirty="0" smtClean="0"/>
              <a:t>Wikipedia.com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in information Ecologies</a:t>
            </a:r>
            <a:endParaRPr lang="en-US" dirty="0"/>
          </a:p>
        </p:txBody>
      </p:sp>
      <p:pic>
        <p:nvPicPr>
          <p:cNvPr id="4" name="Picture 8" descr="0262640422_01_LZZZZZZZ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81200"/>
            <a:ext cx="2667000" cy="399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67200" y="2209800"/>
            <a:ext cx="411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ja-JP" altLang="en-US" sz="2400" dirty="0" smtClean="0">
                <a:solidFill>
                  <a:schemeClr val="tx2"/>
                </a:solidFill>
                <a:latin typeface="+mn-lt"/>
                <a:ea typeface="+mn-ea"/>
              </a:rPr>
              <a:t>“</a:t>
            </a:r>
            <a:r>
              <a:rPr lang="en-US" altLang="ja-JP" sz="2400" dirty="0" smtClean="0">
                <a:solidFill>
                  <a:schemeClr val="tx2"/>
                </a:solidFill>
                <a:latin typeface="+mn-lt"/>
                <a:ea typeface="+mn-ea"/>
              </a:rPr>
              <a:t>We define an information ecology to be a system of people, practices, values, and technologies in a particular local environment.</a:t>
            </a:r>
            <a:r>
              <a:rPr lang="ja-JP" altLang="en-US" sz="2400" dirty="0" smtClean="0">
                <a:solidFill>
                  <a:schemeClr val="tx2"/>
                </a:solidFill>
                <a:latin typeface="+mn-lt"/>
                <a:ea typeface="+mn-ea"/>
              </a:rPr>
              <a:t>”</a:t>
            </a:r>
            <a:r>
              <a:rPr lang="en-US" altLang="ja-JP" sz="2400" dirty="0" smtClean="0">
                <a:solidFill>
                  <a:schemeClr val="tx2"/>
                </a:solidFill>
                <a:latin typeface="+mn-lt"/>
                <a:ea typeface="+mn-ea"/>
              </a:rPr>
              <a:t> (p. 49)</a:t>
            </a:r>
            <a:endParaRPr lang="en-US" sz="2400" dirty="0" smtClean="0">
              <a:solidFill>
                <a:schemeClr val="tx2"/>
              </a:solidFill>
              <a:latin typeface="+mn-lt"/>
              <a:ea typeface="+mn-ea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Responsible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from core, local values.</a:t>
            </a:r>
          </a:p>
          <a:p>
            <a:r>
              <a:rPr lang="en-US" dirty="0" smtClean="0"/>
              <a:t>Pay attention. Notice the meanings assigned to existing technology &amp; practice.</a:t>
            </a:r>
          </a:p>
          <a:p>
            <a:r>
              <a:rPr lang="en-US" dirty="0" smtClean="0"/>
              <a:t>Ask strategic, open-ended questions about use.</a:t>
            </a:r>
          </a:p>
          <a:p>
            <a:pPr lvl="1"/>
            <a:r>
              <a:rPr lang="en-US" dirty="0" smtClean="0"/>
              <a:t>What if…?                                                  </a:t>
            </a:r>
          </a:p>
          <a:p>
            <a:pPr lvl="1" algn="r">
              <a:buNone/>
            </a:pPr>
            <a:r>
              <a:rPr lang="en-US" sz="2000" dirty="0" err="1" smtClean="0"/>
              <a:t>Nardi</a:t>
            </a:r>
            <a:r>
              <a:rPr lang="en-US" sz="2000" dirty="0" smtClean="0"/>
              <a:t> &amp; </a:t>
            </a:r>
            <a:r>
              <a:rPr lang="en-US" sz="2000" dirty="0" err="1" smtClean="0"/>
              <a:t>O’</a:t>
            </a:r>
            <a:r>
              <a:rPr lang="en-US" altLang="ja-JP" sz="2000" dirty="0" err="1" smtClean="0"/>
              <a:t>Day</a:t>
            </a:r>
            <a:r>
              <a:rPr lang="en-US" altLang="ja-JP" sz="2000" dirty="0" smtClean="0"/>
              <a:t>, p. 65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this unit…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7848600" cy="4191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</a:t>
            </a:r>
            <a:r>
              <a:rPr lang="en-US" sz="1900" b="1" dirty="0" smtClean="0">
                <a:effectLst/>
              </a:rPr>
              <a:t>focus: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Designing </a:t>
            </a:r>
            <a:r>
              <a:rPr lang="en-US" sz="1700" dirty="0">
                <a:effectLst/>
              </a:rPr>
              <a:t>for change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aim: </a:t>
            </a:r>
            <a:endParaRPr lang="en-US" sz="1900" b="1" dirty="0" smtClean="0"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Not </a:t>
            </a:r>
            <a:r>
              <a:rPr lang="en-US" sz="1700" dirty="0">
                <a:effectLst/>
              </a:rPr>
              <a:t>just change, but change for </a:t>
            </a:r>
            <a:r>
              <a:rPr lang="en-US" sz="1700" dirty="0" smtClean="0">
                <a:effectLst/>
              </a:rPr>
              <a:t>the better</a:t>
            </a:r>
            <a:r>
              <a:rPr lang="en-US" sz="1700" dirty="0">
                <a:effectLst/>
              </a:rPr>
              <a:t>!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influences: </a:t>
            </a:r>
            <a:endParaRPr lang="en-US" sz="1900" b="1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Activity Theory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User-Centered Design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Embodied </a:t>
            </a:r>
            <a:r>
              <a:rPr lang="en-US" sz="1700" dirty="0">
                <a:effectLst/>
              </a:rPr>
              <a:t>Interaction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>
                <a:effectLst/>
              </a:rPr>
              <a:t>Our methods: </a:t>
            </a:r>
            <a:endParaRPr lang="en-US" sz="1900" b="1" dirty="0" smtClean="0"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Contextual Inquiry &amp;  </a:t>
            </a:r>
            <a:r>
              <a:rPr lang="en-US" sz="1700" dirty="0">
                <a:effectLst/>
              </a:rPr>
              <a:t>inspiration from Rational Unified </a:t>
            </a:r>
            <a:r>
              <a:rPr lang="en-US" sz="1700" dirty="0" smtClean="0">
                <a:effectLst/>
              </a:rPr>
              <a:t>Process</a:t>
            </a:r>
          </a:p>
          <a:p>
            <a:pPr>
              <a:lnSpc>
                <a:spcPct val="90000"/>
              </a:lnSpc>
              <a:defRPr/>
            </a:pPr>
            <a:r>
              <a:rPr lang="en-US" sz="1900" b="1" dirty="0" smtClean="0">
                <a:effectLst/>
              </a:rPr>
              <a:t>Our Assignments:</a:t>
            </a:r>
            <a:r>
              <a:rPr lang="en-US" sz="1900" dirty="0" smtClean="0">
                <a:effectLst/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 smtClean="0">
                <a:effectLst/>
              </a:rPr>
              <a:t>Individuals </a:t>
            </a:r>
            <a:r>
              <a:rPr lang="en-US" sz="1700" dirty="0">
                <a:effectLst/>
              </a:rPr>
              <a:t>revise document for the web</a:t>
            </a:r>
            <a:r>
              <a:rPr lang="en-US" sz="1700" dirty="0" smtClean="0">
                <a:effectLst/>
              </a:rPr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700" dirty="0">
                <a:effectLst/>
              </a:rPr>
              <a:t>Teams create multiple project pitch ideas for midterm proposal</a:t>
            </a:r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endParaRPr lang="en-US" b="1" dirty="0"/>
          </a:p>
          <a:p>
            <a:pPr>
              <a:lnSpc>
                <a:spcPct val="90000"/>
              </a:lnSpc>
              <a:buFont typeface="Monotype Sorts" charset="0"/>
              <a:buNone/>
              <a:defRPr/>
            </a:pPr>
            <a:endParaRPr lang="en-US" b="1" dirty="0"/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6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6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6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66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6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6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using strategic questions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understand the ecology of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strategic questioning pt. 1</a:t>
            </a:r>
            <a:endParaRPr lang="en-US" b="1" dirty="0" smtClean="0"/>
          </a:p>
        </p:txBody>
      </p:sp>
      <p:sp>
        <p:nvSpPr>
          <p:cNvPr id="38093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304800" y="2133600"/>
            <a:ext cx="3657600" cy="762000"/>
          </a:xfrm>
        </p:spPr>
        <p:txBody>
          <a:bodyPr>
            <a:normAutofit/>
          </a:bodyPr>
          <a:lstStyle/>
          <a:p>
            <a:pPr>
              <a:buFont typeface="Monotype Sorts" pitchFamily="-84" charset="2"/>
              <a:buNone/>
            </a:pPr>
            <a:r>
              <a:rPr lang="en-US" b="1" dirty="0" smtClean="0"/>
              <a:t>Analysis questions:</a:t>
            </a:r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3962400" y="1905000"/>
            <a:ext cx="480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sk </a:t>
            </a: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about motivations, </a:t>
            </a: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opinions, </a:t>
            </a: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relationships among </a:t>
            </a: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things.</a:t>
            </a:r>
            <a:endParaRPr lang="en-US" sz="24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0936" name="Rectangle 8"/>
          <p:cNvSpPr>
            <a:spLocks noChangeArrowheads="1"/>
          </p:cNvSpPr>
          <p:nvPr/>
        </p:nvSpPr>
        <p:spPr bwMode="auto">
          <a:xfrm>
            <a:off x="304800" y="4495800"/>
            <a:ext cx="4267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>Observation questions:</a:t>
            </a:r>
          </a:p>
        </p:txBody>
      </p:sp>
      <p:sp>
        <p:nvSpPr>
          <p:cNvPr id="380937" name="Rectangle 9"/>
          <p:cNvSpPr>
            <a:spLocks noChangeArrowheads="1"/>
          </p:cNvSpPr>
          <p:nvPr/>
        </p:nvSpPr>
        <p:spPr bwMode="auto">
          <a:xfrm>
            <a:off x="4724400" y="4419600"/>
            <a:ext cx="38655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defRPr/>
            </a:pP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Ask what </a:t>
            </a: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can be seen &amp; heard in the </a:t>
            </a: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ecology.</a:t>
            </a:r>
            <a:endParaRPr lang="en-US" sz="24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0938" name="Text Box 10"/>
          <p:cNvSpPr txBox="1">
            <a:spLocks noChangeArrowheads="1"/>
          </p:cNvSpPr>
          <p:nvPr/>
        </p:nvSpPr>
        <p:spPr bwMode="auto">
          <a:xfrm>
            <a:off x="533400" y="3429000"/>
            <a:ext cx="7924800" cy="36933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bg1"/>
                </a:solidFill>
                <a:latin typeface="+mn-lt"/>
              </a:rPr>
              <a:t>What is the goal of the </a:t>
            </a:r>
            <a:r>
              <a:rPr lang="en-US" sz="1800" b="1" dirty="0" smtClean="0">
                <a:solidFill>
                  <a:schemeClr val="bg1"/>
                </a:solidFill>
                <a:latin typeface="+mn-lt"/>
              </a:rPr>
              <a:t>department’</a:t>
            </a:r>
            <a:r>
              <a:rPr lang="en-US" altLang="ja-JP" sz="1800" b="1" dirty="0" smtClean="0">
                <a:solidFill>
                  <a:schemeClr val="bg1"/>
                </a:solidFill>
                <a:latin typeface="+mn-lt"/>
              </a:rPr>
              <a:t>s website/ document revision</a:t>
            </a:r>
            <a:r>
              <a:rPr lang="en-US" altLang="ja-JP" sz="1800" b="1" dirty="0">
                <a:solidFill>
                  <a:schemeClr val="bg1"/>
                </a:solidFill>
                <a:latin typeface="+mn-lt"/>
              </a:rPr>
              <a:t>?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0939" name="Text Box 11"/>
          <p:cNvSpPr txBox="1">
            <a:spLocks noChangeArrowheads="1"/>
          </p:cNvSpPr>
          <p:nvPr/>
        </p:nvSpPr>
        <p:spPr bwMode="auto">
          <a:xfrm>
            <a:off x="609600" y="5867400"/>
            <a:ext cx="7848600" cy="40011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How is the current site administered?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0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0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4" grpId="0" build="p"/>
      <p:bldP spid="380935" grpId="0"/>
      <p:bldP spid="380936" grpId="0"/>
      <p:bldP spid="380937" grpId="0"/>
      <p:bldP spid="380938" grpId="0" animBg="1"/>
      <p:bldP spid="3809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strategic questioning pt. 2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905000"/>
            <a:ext cx="32004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Focus questions: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3886200" y="1828800"/>
            <a:ext cx="434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defRPr/>
            </a:pP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Ask about important </a:t>
            </a: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operational </a:t>
            </a: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conditions.</a:t>
            </a:r>
            <a:endParaRPr lang="en-US" sz="24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1958" name="Rectangle 6"/>
          <p:cNvSpPr>
            <a:spLocks noChangeArrowheads="1"/>
          </p:cNvSpPr>
          <p:nvPr/>
        </p:nvSpPr>
        <p:spPr bwMode="auto">
          <a:xfrm>
            <a:off x="4287838" y="4343400"/>
            <a:ext cx="38655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Ask about </a:t>
            </a: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emotional responses &amp; issues of trust. </a:t>
            </a:r>
            <a:endParaRPr lang="en-US" sz="24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1959" name="Text Box 7"/>
          <p:cNvSpPr txBox="1">
            <a:spLocks noChangeArrowheads="1"/>
          </p:cNvSpPr>
          <p:nvPr/>
        </p:nvSpPr>
        <p:spPr bwMode="auto">
          <a:xfrm>
            <a:off x="685800" y="3200400"/>
            <a:ext cx="7620000" cy="40011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How much money is available for the revision?</a:t>
            </a:r>
          </a:p>
        </p:txBody>
      </p:sp>
      <p:sp>
        <p:nvSpPr>
          <p:cNvPr id="381960" name="Text Box 8"/>
          <p:cNvSpPr txBox="1">
            <a:spLocks noChangeArrowheads="1"/>
          </p:cNvSpPr>
          <p:nvPr/>
        </p:nvSpPr>
        <p:spPr bwMode="auto">
          <a:xfrm>
            <a:off x="685800" y="5802868"/>
            <a:ext cx="7620000" cy="36933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/>
                </a:solidFill>
                <a:latin typeface="+mn-lt"/>
              </a:rPr>
              <a:t>Which features of the site do </a:t>
            </a:r>
            <a:r>
              <a:rPr lang="en-US" sz="1800" b="1" dirty="0" smtClean="0">
                <a:solidFill>
                  <a:schemeClr val="bg1"/>
                </a:solidFill>
                <a:latin typeface="+mn-lt"/>
              </a:rPr>
              <a:t>people have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a positive </a:t>
            </a:r>
            <a:r>
              <a:rPr lang="en-US" sz="1800" b="1" dirty="0" smtClean="0">
                <a:solidFill>
                  <a:schemeClr val="bg1"/>
                </a:solidFill>
                <a:latin typeface="+mn-lt"/>
              </a:rPr>
              <a:t>association?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495800"/>
            <a:ext cx="350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b="1" dirty="0">
                <a:solidFill>
                  <a:srgbClr val="C00000"/>
                </a:solidFill>
                <a:latin typeface="+mn-lt"/>
                <a:ea typeface="+mn-ea"/>
              </a:rPr>
              <a:t>Feeling questions: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/>
      <p:bldP spid="381956" grpId="0"/>
      <p:bldP spid="381958" grpId="0"/>
      <p:bldP spid="381959" grpId="0" animBg="1"/>
      <p:bldP spid="381960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strategic questioning pt. 3</a:t>
            </a:r>
            <a:endParaRPr lang="en-US" b="1" dirty="0" smtClean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2114490"/>
            <a:ext cx="37338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Visioning questions:</a:t>
            </a:r>
          </a:p>
        </p:txBody>
      </p:sp>
      <p:sp>
        <p:nvSpPr>
          <p:cNvPr id="382980" name="Rectangle 4"/>
          <p:cNvSpPr>
            <a:spLocks noChangeArrowheads="1"/>
          </p:cNvSpPr>
          <p:nvPr/>
        </p:nvSpPr>
        <p:spPr bwMode="auto">
          <a:xfrm>
            <a:off x="4343400" y="2133600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  <a:defRPr/>
            </a:pP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Ask about ideals &amp; dreams.</a:t>
            </a:r>
            <a:endParaRPr lang="en-US" sz="24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609600" y="4267200"/>
            <a:ext cx="3733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US" b="1" dirty="0">
                <a:solidFill>
                  <a:srgbClr val="C00000"/>
                </a:solidFill>
                <a:latin typeface="+mn-lt"/>
                <a:ea typeface="+mn-ea"/>
              </a:rPr>
              <a:t>Change questions:</a:t>
            </a:r>
          </a:p>
        </p:txBody>
      </p:sp>
      <p:sp>
        <p:nvSpPr>
          <p:cNvPr id="382982" name="Rectangle 6"/>
          <p:cNvSpPr>
            <a:spLocks noChangeArrowheads="1"/>
          </p:cNvSpPr>
          <p:nvPr/>
        </p:nvSpPr>
        <p:spPr bwMode="auto">
          <a:xfrm>
            <a:off x="4267200" y="4191000"/>
            <a:ext cx="41148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-84" charset="2"/>
              <a:buNone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Envision a path from here to there</a:t>
            </a:r>
            <a:r>
              <a:rPr lang="en-US" dirty="0"/>
              <a:t>… </a:t>
            </a:r>
          </a:p>
        </p:txBody>
      </p:sp>
      <p:sp>
        <p:nvSpPr>
          <p:cNvPr id="382983" name="Text Box 7"/>
          <p:cNvSpPr txBox="1">
            <a:spLocks noChangeArrowheads="1"/>
          </p:cNvSpPr>
          <p:nvPr/>
        </p:nvSpPr>
        <p:spPr bwMode="auto">
          <a:xfrm>
            <a:off x="685800" y="3028890"/>
            <a:ext cx="7696200" cy="40011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Where would we like this site to go in the next year? </a:t>
            </a:r>
          </a:p>
        </p:txBody>
      </p:sp>
      <p:sp>
        <p:nvSpPr>
          <p:cNvPr id="382984" name="Text Box 8"/>
          <p:cNvSpPr txBox="1">
            <a:spLocks noChangeArrowheads="1"/>
          </p:cNvSpPr>
          <p:nvPr/>
        </p:nvSpPr>
        <p:spPr bwMode="auto">
          <a:xfrm>
            <a:off x="609600" y="5486400"/>
            <a:ext cx="7772400" cy="40011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How might we prioritize our wish list?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2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 build="p"/>
      <p:bldP spid="382980" grpId="0"/>
      <p:bldP spid="382981" grpId="0"/>
      <p:bldP spid="382982" grpId="0"/>
      <p:bldP spid="382983" grpId="0" animBg="1"/>
      <p:bldP spid="3829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strategic questioning pt. 4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828800"/>
            <a:ext cx="43434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Alternative questions:</a:t>
            </a:r>
          </a:p>
        </p:txBody>
      </p:sp>
      <p:sp>
        <p:nvSpPr>
          <p:cNvPr id="384005" name="Rectangle 5"/>
          <p:cNvSpPr>
            <a:spLocks noChangeArrowheads="1"/>
          </p:cNvSpPr>
          <p:nvPr/>
        </p:nvSpPr>
        <p:spPr bwMode="auto">
          <a:xfrm>
            <a:off x="228600" y="3581400"/>
            <a:ext cx="5257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US" b="1" dirty="0" smtClean="0">
                <a:solidFill>
                  <a:schemeClr val="tx2"/>
                </a:solidFill>
                <a:latin typeface="+mn-lt"/>
                <a:ea typeface="+mn-ea"/>
              </a:rPr>
              <a:t>Consequences questions:</a:t>
            </a:r>
          </a:p>
        </p:txBody>
      </p:sp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533400" y="2438400"/>
            <a:ext cx="7848600" cy="83099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Are the communities in the 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department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distinct enough to warrant multiple sites?</a:t>
            </a:r>
          </a:p>
        </p:txBody>
      </p:sp>
      <p:sp>
        <p:nvSpPr>
          <p:cNvPr id="384008" name="Text Box 8"/>
          <p:cNvSpPr txBox="1">
            <a:spLocks noChangeArrowheads="1"/>
          </p:cNvSpPr>
          <p:nvPr/>
        </p:nvSpPr>
        <p:spPr bwMode="auto">
          <a:xfrm>
            <a:off x="609600" y="4191000"/>
            <a:ext cx="7772400" cy="83099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Whose interests are served by making the following kinds of changes…?</a:t>
            </a:r>
          </a:p>
        </p:txBody>
      </p:sp>
      <p:sp>
        <p:nvSpPr>
          <p:cNvPr id="384010" name="Rectangle 10"/>
          <p:cNvSpPr>
            <a:spLocks noChangeArrowheads="1"/>
          </p:cNvSpPr>
          <p:nvPr/>
        </p:nvSpPr>
        <p:spPr bwMode="auto">
          <a:xfrm>
            <a:off x="304800" y="5334000"/>
            <a:ext cx="5257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>Obstacles questions:</a:t>
            </a:r>
          </a:p>
        </p:txBody>
      </p:sp>
      <p:sp>
        <p:nvSpPr>
          <p:cNvPr id="384011" name="Text Box 11"/>
          <p:cNvSpPr txBox="1">
            <a:spLocks noChangeArrowheads="1"/>
          </p:cNvSpPr>
          <p:nvPr/>
        </p:nvSpPr>
        <p:spPr bwMode="auto">
          <a:xfrm>
            <a:off x="609600" y="5943600"/>
            <a:ext cx="7772400" cy="46166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Will there be a need for more training?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  <p:bldP spid="384005" grpId="0"/>
      <p:bldP spid="384007" grpId="0" animBg="1"/>
      <p:bldP spid="384008" grpId="0" animBg="1"/>
      <p:bldP spid="384010" grpId="0"/>
      <p:bldP spid="3840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strategic questioning pt. 5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828800"/>
            <a:ext cx="3657600" cy="106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Personal inventory</a:t>
            </a:r>
          </a:p>
          <a:p>
            <a:pPr>
              <a:buNone/>
            </a:pPr>
            <a:r>
              <a:rPr lang="en-US" b="1" dirty="0" smtClean="0"/>
              <a:t>questions: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4876800" y="1828800"/>
            <a:ext cx="3429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defRPr/>
            </a:pP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Identify interests and contributions of stakeholders</a:t>
            </a: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533400" y="4495800"/>
            <a:ext cx="4267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228600" eaLnBrk="1" hangingPunct="1">
              <a:spcBef>
                <a:spcPct val="20000"/>
              </a:spcBef>
              <a:buClr>
                <a:schemeClr val="accent1"/>
              </a:buClr>
              <a:buSzPct val="75000"/>
            </a:pP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>Planning questions:</a:t>
            </a:r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4876800" y="4495800"/>
            <a:ext cx="3865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  <a:defRPr/>
            </a:pPr>
            <a:r>
              <a:rPr lang="en-US" sz="2400" dirty="0" smtClean="0">
                <a:latin typeface="+mn-lt"/>
                <a:ea typeface="ＭＳ Ｐゴシック" charset="0"/>
                <a:cs typeface="ＭＳ Ｐゴシック" charset="0"/>
              </a:rPr>
              <a:t>Specifics of </a:t>
            </a:r>
            <a:r>
              <a:rPr lang="en-US" sz="2400" dirty="0">
                <a:latin typeface="+mn-lt"/>
                <a:ea typeface="ＭＳ Ｐゴシック" charset="0"/>
                <a:cs typeface="ＭＳ Ｐゴシック" charset="0"/>
              </a:rPr>
              <a:t>what &amp; how</a:t>
            </a:r>
          </a:p>
        </p:txBody>
      </p:sp>
      <p:sp>
        <p:nvSpPr>
          <p:cNvPr id="385031" name="Text Box 7"/>
          <p:cNvSpPr txBox="1">
            <a:spLocks noChangeArrowheads="1"/>
          </p:cNvSpPr>
          <p:nvPr/>
        </p:nvSpPr>
        <p:spPr bwMode="auto">
          <a:xfrm>
            <a:off x="1143000" y="3283803"/>
            <a:ext cx="7162800" cy="83099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How can the expertise we have in the 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department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be best harnessed?</a:t>
            </a:r>
          </a:p>
        </p:txBody>
      </p:sp>
      <p:sp>
        <p:nvSpPr>
          <p:cNvPr id="385032" name="Text Box 8"/>
          <p:cNvSpPr txBox="1">
            <a:spLocks noChangeArrowheads="1"/>
          </p:cNvSpPr>
          <p:nvPr/>
        </p:nvSpPr>
        <p:spPr bwMode="auto">
          <a:xfrm>
            <a:off x="1143000" y="5486400"/>
            <a:ext cx="7162800" cy="83099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How will we propose, approve, and test new designs for the site?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5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build="p"/>
      <p:bldP spid="385028" grpId="0"/>
      <p:bldP spid="385029" grpId="0"/>
      <p:bldP spid="385030" grpId="0"/>
      <p:bldP spid="385031" grpId="0" animBg="1"/>
      <p:bldP spid="3850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010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 smtClean="0"/>
              <a:t>Remember Activity Theory?</a:t>
            </a:r>
            <a:endParaRPr lang="en-US" b="1" dirty="0" smtClean="0"/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2057400"/>
            <a:ext cx="78486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indent="0">
              <a:buFont typeface="Monotype Sorts" pitchFamily="-84" charset="2"/>
              <a:buNone/>
            </a:pPr>
            <a:r>
              <a:rPr lang="en-US" dirty="0" smtClean="0"/>
              <a:t>How do the three levels of action apply to an information ecology?</a:t>
            </a:r>
          </a:p>
          <a:p>
            <a:pPr indent="0">
              <a:buFont typeface="Monotype Sorts" pitchFamily="-84" charset="2"/>
              <a:buNone/>
            </a:pPr>
            <a:endParaRPr lang="en-US" dirty="0" smtClean="0"/>
          </a:p>
          <a:p>
            <a:pPr indent="0" fontAlgn="base">
              <a:spcAft>
                <a:spcPct val="0"/>
              </a:spcAft>
              <a:buClr>
                <a:srgbClr val="93A299"/>
              </a:buClr>
              <a:defRPr/>
            </a:pPr>
            <a:r>
              <a:rPr lang="en-US" b="1" i="1" dirty="0" smtClean="0">
                <a:solidFill>
                  <a:srgbClr val="564B3C"/>
                </a:solidFill>
                <a:ea typeface="ＭＳ Ｐゴシック" pitchFamily="34" charset="-128"/>
              </a:rPr>
              <a:t>Activities</a:t>
            </a:r>
            <a:r>
              <a:rPr lang="en-US" dirty="0" smtClean="0">
                <a:solidFill>
                  <a:srgbClr val="564B3C"/>
                </a:solidFill>
                <a:ea typeface="ＭＳ Ｐゴシック" pitchFamily="34" charset="-128"/>
              </a:rPr>
              <a:t> are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motivated.</a:t>
            </a:r>
          </a:p>
          <a:p>
            <a:pPr indent="0" fontAlgn="base">
              <a:spcAft>
                <a:spcPct val="0"/>
              </a:spcAft>
              <a:buClr>
                <a:srgbClr val="93A299"/>
              </a:buClr>
              <a:defRPr/>
            </a:pPr>
            <a:r>
              <a:rPr lang="en-US" b="1" i="1" dirty="0" smtClean="0">
                <a:solidFill>
                  <a:srgbClr val="564B3C"/>
                </a:solidFill>
                <a:ea typeface="ＭＳ Ｐゴシック" pitchFamily="34" charset="-128"/>
              </a:rPr>
              <a:t>Actions</a:t>
            </a:r>
            <a:r>
              <a:rPr lang="en-US" dirty="0" smtClean="0">
                <a:solidFill>
                  <a:srgbClr val="564B3C"/>
                </a:solidFill>
                <a:ea typeface="ＭＳ Ｐゴシック" pitchFamily="34" charset="-128"/>
              </a:rPr>
              <a:t> are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goal oriented.</a:t>
            </a:r>
          </a:p>
          <a:p>
            <a:pPr indent="0" fontAlgn="base">
              <a:spcAft>
                <a:spcPct val="0"/>
              </a:spcAft>
              <a:buClr>
                <a:srgbClr val="93A299"/>
              </a:buClr>
              <a:defRPr/>
            </a:pPr>
            <a:r>
              <a:rPr lang="en-US" b="1" i="1" dirty="0" smtClean="0">
                <a:solidFill>
                  <a:srgbClr val="564B3C"/>
                </a:solidFill>
                <a:ea typeface="ＭＳ Ｐゴシック" pitchFamily="34" charset="-128"/>
              </a:rPr>
              <a:t>Operations</a:t>
            </a:r>
            <a:r>
              <a:rPr lang="en-US" dirty="0" smtClean="0">
                <a:solidFill>
                  <a:srgbClr val="564B3C"/>
                </a:solidFill>
                <a:ea typeface="ＭＳ Ｐゴシック" pitchFamily="34" charset="-128"/>
              </a:rPr>
              <a:t> have 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conditions.</a:t>
            </a:r>
          </a:p>
          <a:p>
            <a:pPr lvl="0" indent="0" fontAlgn="base">
              <a:spcAft>
                <a:spcPct val="0"/>
              </a:spcAft>
              <a:buClr>
                <a:srgbClr val="93A299"/>
              </a:buClr>
              <a:buNone/>
              <a:defRPr/>
            </a:pPr>
            <a:endParaRPr lang="en-US" dirty="0" smtClean="0">
              <a:solidFill>
                <a:srgbClr val="564B3C"/>
              </a:solidFill>
              <a:ea typeface="ＭＳ Ｐゴシック" pitchFamily="34" charset="-128"/>
            </a:endParaRPr>
          </a:p>
        </p:txBody>
      </p:sp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762000" y="5181600"/>
            <a:ext cx="7772400" cy="40011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Note: most 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complex activities are comprised of all three.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Graphing for design work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graphs helps to visualize design concepts. </a:t>
            </a:r>
          </a:p>
          <a:p>
            <a:r>
              <a:rPr lang="en-US" dirty="0" smtClean="0"/>
              <a:t>Ask yourself the following questions to determine motivation, goals and conditions for your information ecology:</a:t>
            </a:r>
          </a:p>
          <a:p>
            <a:pPr lvl="1"/>
            <a:r>
              <a:rPr lang="en-US" dirty="0" smtClean="0"/>
              <a:t>Design for what </a:t>
            </a:r>
            <a:r>
              <a:rPr lang="en-US" b="1" dirty="0" smtClean="0"/>
              <a:t>actions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Design with what </a:t>
            </a:r>
            <a:r>
              <a:rPr lang="en-US" b="1" dirty="0" smtClean="0"/>
              <a:t>mediation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Design with what </a:t>
            </a:r>
            <a:r>
              <a:rPr lang="en-US" b="1" dirty="0" smtClean="0"/>
              <a:t>transitions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Design for what </a:t>
            </a:r>
            <a:r>
              <a:rPr lang="en-US" b="1" dirty="0" smtClean="0"/>
              <a:t>contingencies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9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9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9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Begin a conversation…</a:t>
            </a:r>
            <a:endParaRPr lang="en-US" sz="3200" b="1" dirty="0" smtClean="0"/>
          </a:p>
        </p:txBody>
      </p:sp>
      <p:sp>
        <p:nvSpPr>
          <p:cNvPr id="386058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381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Use the activity theory questions to begin your analysis of an information ecology</a:t>
            </a:r>
          </a:p>
          <a:p>
            <a:pPr lvl="1"/>
            <a:r>
              <a:rPr lang="en-US" dirty="0" smtClean="0"/>
              <a:t>Start with an information ecology that you are familiar with…</a:t>
            </a:r>
          </a:p>
          <a:p>
            <a:pPr lvl="1"/>
            <a:r>
              <a:rPr lang="en-US" dirty="0" smtClean="0"/>
              <a:t>consider a design change appropriate for that community…</a:t>
            </a:r>
          </a:p>
          <a:p>
            <a:pPr lvl="1"/>
            <a:r>
              <a:rPr lang="en-US" dirty="0" smtClean="0"/>
              <a:t>run through the standard questions... </a:t>
            </a:r>
          </a:p>
          <a:p>
            <a:pPr lvl="1"/>
            <a:r>
              <a:rPr lang="en-US" dirty="0" smtClean="0"/>
              <a:t>And then, devise ones of your own for each category.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6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6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6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6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6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6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6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6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6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6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153400" cy="990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r>
              <a:rPr lang="en-US" b="1" dirty="0" smtClean="0"/>
              <a:t>Theoretical Influences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752600"/>
            <a:ext cx="78486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Activity Theory</a:t>
            </a:r>
            <a:r>
              <a:rPr lang="en-US" b="1" dirty="0" smtClean="0"/>
              <a:t> </a:t>
            </a:r>
            <a:r>
              <a:rPr lang="en-US" dirty="0" smtClean="0"/>
              <a:t>– understanding the relationship between human behavior and the tools they use (Vygotsky et al.)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User-Centered Design </a:t>
            </a:r>
            <a:r>
              <a:rPr lang="en-US" dirty="0" smtClean="0"/>
              <a:t>– placing the needs of users prominently in the design process (more later)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Embodied Interaction </a:t>
            </a:r>
            <a:r>
              <a:rPr lang="en-US" dirty="0" smtClean="0"/>
              <a:t>– An approach to interacting with software systems that emphasizes skilled, engaged practice rather than disembodied rationality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Theory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Human-Computer Interaction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162925" cy="762000"/>
          </a:xfrm>
        </p:spPr>
        <p:txBody>
          <a:bodyPr/>
          <a:lstStyle/>
          <a:p>
            <a:r>
              <a:rPr lang="en-US" dirty="0"/>
              <a:t>Activity </a:t>
            </a:r>
            <a:r>
              <a:rPr lang="en-US" dirty="0" smtClean="0"/>
              <a:t>Theory</a:t>
            </a:r>
            <a:endParaRPr lang="en-A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905000"/>
            <a:ext cx="8323262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Cultural Historic Activity Theory (CHAT)</a:t>
            </a:r>
          </a:p>
          <a:p>
            <a:pPr>
              <a:lnSpc>
                <a:spcPct val="90000"/>
              </a:lnSpc>
            </a:pPr>
            <a:r>
              <a:rPr lang="en-US" dirty="0"/>
              <a:t>Based on Vygotsky et 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Learning (v.) is a social activity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Learning (n.) is socially constructed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Knowledge, learning and intentional activity cannot be separated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Scaffold action and mediate experience and meaning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Zone of Proximal </a:t>
            </a:r>
            <a:r>
              <a:rPr lang="en-US" sz="2400" dirty="0" smtClean="0"/>
              <a:t>Development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Zone of Proximal Development (ZPD)</a:t>
            </a:r>
            <a:endParaRPr lang="en-US" sz="2800" dirty="0"/>
          </a:p>
        </p:txBody>
      </p:sp>
      <p:pic>
        <p:nvPicPr>
          <p:cNvPr id="4" name="Content Placeholder 3" descr="zone-proximal-development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5450" y="2387157"/>
            <a:ext cx="4038600" cy="307111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2600" dirty="0" smtClean="0"/>
              <a:t>The </a:t>
            </a:r>
            <a:r>
              <a:rPr lang="en-US" sz="2600" b="1" dirty="0" smtClean="0"/>
              <a:t>zone of proximal development</a:t>
            </a:r>
            <a:r>
              <a:rPr lang="en-US" sz="2600" dirty="0" smtClean="0"/>
              <a:t> often abbreviated (</a:t>
            </a:r>
            <a:r>
              <a:rPr lang="en-US" sz="2600" b="1" dirty="0" smtClean="0"/>
              <a:t>ZPD</a:t>
            </a:r>
            <a:r>
              <a:rPr lang="en-US" sz="2600" dirty="0" smtClean="0"/>
              <a:t>), is the difference between what a learner can do without help and what he or she can do with help. </a:t>
            </a:r>
          </a:p>
          <a:p>
            <a:pPr>
              <a:lnSpc>
                <a:spcPct val="120000"/>
              </a:lnSpc>
              <a:buNone/>
            </a:pPr>
            <a:endParaRPr lang="en-US" sz="2600" dirty="0" smtClean="0"/>
          </a:p>
          <a:p>
            <a:pPr>
              <a:lnSpc>
                <a:spcPct val="110000"/>
              </a:lnSpc>
            </a:pPr>
            <a:r>
              <a:rPr lang="en-US" sz="2600" dirty="0" smtClean="0"/>
              <a:t>A concept introduced by Lev Vygotsky.  </a:t>
            </a:r>
          </a:p>
          <a:p>
            <a:pPr algn="r">
              <a:buNone/>
            </a:pPr>
            <a:r>
              <a:rPr lang="en-US" sz="2100" dirty="0" smtClean="0"/>
              <a:t>(Wikipedia.com)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Theory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To incorporate new practices requires alignment with/of </a:t>
            </a:r>
            <a:r>
              <a:rPr lang="en-US" b="1" dirty="0" smtClean="0"/>
              <a:t>local</a:t>
            </a:r>
            <a:r>
              <a:rPr lang="en-US" dirty="0" smtClean="0"/>
              <a:t> </a:t>
            </a:r>
            <a:r>
              <a:rPr lang="en-US" b="1" dirty="0" smtClean="0"/>
              <a:t>factors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Social</a:t>
            </a:r>
            <a:r>
              <a:rPr lang="en-US" sz="2400" dirty="0" smtClean="0"/>
              <a:t> – largely relationships(e.g. power, support)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Cultural</a:t>
            </a:r>
            <a:r>
              <a:rPr lang="en-US" sz="2400" dirty="0" smtClean="0"/>
              <a:t> – ways things happen, what they mean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Historical</a:t>
            </a:r>
            <a:r>
              <a:rPr lang="en-US" sz="2400" dirty="0" smtClean="0"/>
              <a:t> – current context, arrangements, resources</a:t>
            </a:r>
            <a:endParaRPr lang="en-AU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Activity System  (</a:t>
            </a:r>
            <a:r>
              <a:rPr lang="en-US" dirty="0" err="1"/>
              <a:t>Engestrom</a:t>
            </a:r>
            <a:r>
              <a:rPr lang="en-US"/>
              <a:t> </a:t>
            </a:r>
            <a:r>
              <a:rPr lang="en-US" sz="2000"/>
              <a:t>+ Webb</a:t>
            </a:r>
            <a:r>
              <a:rPr lang="en-US"/>
              <a:t>)</a:t>
            </a:r>
            <a:endParaRPr lang="en-A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30401" y="2057400"/>
            <a:ext cx="2178431" cy="2024063"/>
            <a:chOff x="2400" y="1248"/>
            <a:chExt cx="1200" cy="1104"/>
          </a:xfrm>
        </p:grpSpPr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2400" y="1488"/>
              <a:ext cx="1200" cy="86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2448" y="1248"/>
              <a:ext cx="1036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2000" u="sng" dirty="0"/>
                <a:t>Tools</a:t>
              </a:r>
              <a:r>
                <a:rPr lang="en-AU" sz="2000" b="1" u="sng" dirty="0"/>
                <a:t> </a:t>
              </a:r>
              <a:r>
                <a:rPr lang="en-AU" sz="2000" u="sng" dirty="0"/>
                <a:t>&amp;</a:t>
              </a:r>
              <a:r>
                <a:rPr lang="en-AU" sz="2000" b="1" u="sng" dirty="0"/>
                <a:t> </a:t>
              </a:r>
              <a:r>
                <a:rPr lang="en-AU" sz="2000" u="sng" dirty="0" err="1" smtClean="0"/>
                <a:t>artifacts</a:t>
              </a:r>
              <a:endParaRPr lang="en-AU" sz="2000" u="sng" dirty="0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07963" y="4081463"/>
            <a:ext cx="2855912" cy="2011362"/>
            <a:chOff x="131" y="2571"/>
            <a:chExt cx="1799" cy="1267"/>
          </a:xfrm>
        </p:grpSpPr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56" y="2571"/>
              <a:ext cx="1374" cy="998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rgbClr val="FFCC66"/>
                </a:solidFill>
                <a:latin typeface="Times New Roman" charset="0"/>
              </a:endParaRP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31" y="3600"/>
              <a:ext cx="480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u="sng"/>
                <a:t>Rules</a:t>
              </a:r>
              <a:endParaRPr lang="en-AU" sz="2000" u="sng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930400" y="4081463"/>
            <a:ext cx="2179638" cy="2138362"/>
            <a:chOff x="2400" y="2352"/>
            <a:chExt cx="1200" cy="1166"/>
          </a:xfrm>
        </p:grpSpPr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 flipV="1">
              <a:off x="2400" y="2352"/>
              <a:ext cx="1200" cy="86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2653" y="3312"/>
              <a:ext cx="84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u="sng"/>
                <a:t>Community</a:t>
              </a:r>
              <a:endParaRPr lang="en-AU" sz="2000" u="sng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976563" y="4081463"/>
            <a:ext cx="3849687" cy="2051050"/>
            <a:chOff x="1875" y="2571"/>
            <a:chExt cx="2425" cy="1292"/>
          </a:xfrm>
        </p:grpSpPr>
        <p:sp>
          <p:nvSpPr>
            <p:cNvPr id="5133" name="AutoShape 13"/>
            <p:cNvSpPr>
              <a:spLocks noChangeArrowheads="1"/>
            </p:cNvSpPr>
            <p:nvPr/>
          </p:nvSpPr>
          <p:spPr bwMode="auto">
            <a:xfrm>
              <a:off x="1875" y="2571"/>
              <a:ext cx="1373" cy="998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2919" y="3625"/>
              <a:ext cx="1381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u="sng"/>
                <a:t>Division</a:t>
              </a:r>
              <a:r>
                <a:rPr lang="en-US" sz="2000" b="1" u="sng"/>
                <a:t> </a:t>
              </a:r>
              <a:r>
                <a:rPr lang="en-US" sz="2000" u="sng"/>
                <a:t>of</a:t>
              </a:r>
              <a:r>
                <a:rPr lang="en-US" sz="2000" b="1" u="sng"/>
                <a:t> </a:t>
              </a:r>
              <a:r>
                <a:rPr lang="en-US" sz="2000" u="sng"/>
                <a:t>Effort</a:t>
              </a:r>
              <a:endParaRPr lang="en-AU" sz="2000" u="sng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533400" y="3505200"/>
            <a:ext cx="6046788" cy="1292225"/>
            <a:chOff x="336" y="2208"/>
            <a:chExt cx="3809" cy="814"/>
          </a:xfrm>
        </p:grpSpPr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336" y="2305"/>
              <a:ext cx="652" cy="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u="sng"/>
                <a:t>Subject</a:t>
              </a:r>
              <a:r>
                <a:rPr lang="en-US" sz="2000" b="1" u="sng"/>
                <a:t/>
              </a:r>
              <a:br>
                <a:rPr lang="en-US" sz="2000" b="1" u="sng"/>
              </a:br>
              <a:r>
                <a:rPr lang="en-US" sz="2000"/>
                <a:t>Person</a:t>
              </a:r>
              <a:br>
                <a:rPr lang="en-US" sz="2000"/>
              </a:br>
              <a:r>
                <a:rPr lang="en-US" sz="2000"/>
                <a:t>Group</a:t>
              </a:r>
              <a:endParaRPr lang="en-AU" sz="2000"/>
            </a:p>
          </p:txBody>
        </p:sp>
        <p:sp>
          <p:nvSpPr>
            <p:cNvPr id="5137" name="AutoShape 17"/>
            <p:cNvSpPr>
              <a:spLocks noChangeArrowheads="1"/>
            </p:cNvSpPr>
            <p:nvPr/>
          </p:nvSpPr>
          <p:spPr bwMode="auto">
            <a:xfrm>
              <a:off x="1161" y="2449"/>
              <a:ext cx="1923" cy="333"/>
            </a:xfrm>
            <a:prstGeom prst="rightArrow">
              <a:avLst>
                <a:gd name="adj1" fmla="val 50000"/>
                <a:gd name="adj2" fmla="val 144369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1595" y="2496"/>
              <a:ext cx="728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Activity</a:t>
              </a:r>
              <a:endParaRPr lang="en-AU" sz="2000" b="1"/>
            </a:p>
          </p:txBody>
        </p:sp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3139" y="2208"/>
              <a:ext cx="1006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u="sng"/>
                <a:t>Object</a:t>
              </a:r>
              <a:r>
                <a:rPr lang="en-US" sz="2000" b="1"/>
                <a:t/>
              </a:r>
              <a:br>
                <a:rPr lang="en-US" sz="2000" b="1"/>
              </a:br>
              <a:r>
                <a:rPr lang="en-US" sz="2000"/>
                <a:t>Experiences</a:t>
              </a:r>
              <a:br>
                <a:rPr lang="en-US" sz="2000"/>
              </a:br>
              <a:r>
                <a:rPr lang="en-US" sz="2000"/>
                <a:t>Knowledge</a:t>
              </a:r>
              <a:br>
                <a:rPr lang="en-US" sz="2000"/>
              </a:br>
              <a:r>
                <a:rPr lang="en-US" sz="2000"/>
                <a:t>Products</a:t>
              </a:r>
              <a:endParaRPr lang="en-AU" sz="2000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629400" y="3681413"/>
            <a:ext cx="2398713" cy="987425"/>
            <a:chOff x="4176" y="2319"/>
            <a:chExt cx="1511" cy="622"/>
          </a:xfrm>
        </p:grpSpPr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4786" y="2319"/>
              <a:ext cx="901" cy="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u="sng"/>
                <a:t>Outcome</a:t>
              </a:r>
              <a:r>
                <a:rPr lang="en-US" sz="2000" b="1"/>
                <a:t/>
              </a:r>
              <a:br>
                <a:rPr lang="en-US" sz="2000" b="1"/>
              </a:br>
              <a:r>
                <a:rPr lang="en-US" sz="2000"/>
                <a:t>Success</a:t>
              </a:r>
              <a:br>
                <a:rPr lang="en-US" sz="2000"/>
              </a:br>
              <a:r>
                <a:rPr lang="en-US" sz="2000"/>
                <a:t>Well-being</a:t>
              </a:r>
              <a:endParaRPr lang="en-AU" sz="2000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4176" y="2592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and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Activity</a:t>
            </a:r>
            <a:r>
              <a:rPr lang="en-US" dirty="0" smtClean="0"/>
              <a:t> is the </a:t>
            </a:r>
            <a:r>
              <a:rPr lang="en-US" b="1" dirty="0" smtClean="0"/>
              <a:t>minimal</a:t>
            </a:r>
            <a:r>
              <a:rPr lang="en-US" dirty="0" smtClean="0"/>
              <a:t> </a:t>
            </a:r>
            <a:r>
              <a:rPr lang="en-US" b="1" dirty="0" smtClean="0"/>
              <a:t>meaningful</a:t>
            </a:r>
            <a:r>
              <a:rPr lang="en-US" dirty="0" smtClean="0"/>
              <a:t> </a:t>
            </a:r>
            <a:r>
              <a:rPr lang="en-US" b="1" dirty="0" smtClean="0"/>
              <a:t>unit</a:t>
            </a:r>
            <a:r>
              <a:rPr lang="en-US" dirty="0" smtClean="0"/>
              <a:t> of human behavior</a:t>
            </a:r>
          </a:p>
          <a:p>
            <a:r>
              <a:rPr lang="en-US" i="1" dirty="0" smtClean="0"/>
              <a:t>Activity</a:t>
            </a:r>
            <a:r>
              <a:rPr lang="en-US" dirty="0" smtClean="0"/>
              <a:t> is </a:t>
            </a:r>
            <a:r>
              <a:rPr lang="en-US" b="1" dirty="0" smtClean="0"/>
              <a:t>motivated</a:t>
            </a:r>
            <a:r>
              <a:rPr lang="en-US" dirty="0" smtClean="0"/>
              <a:t> (not just random)</a:t>
            </a:r>
          </a:p>
          <a:p>
            <a:r>
              <a:rPr lang="en-US" i="1" dirty="0" smtClean="0"/>
              <a:t>Activity</a:t>
            </a:r>
            <a:r>
              <a:rPr lang="en-US" dirty="0" smtClean="0"/>
              <a:t> is </a:t>
            </a:r>
            <a:r>
              <a:rPr lang="en-US" b="1" dirty="0" smtClean="0"/>
              <a:t>mediated</a:t>
            </a:r>
            <a:r>
              <a:rPr lang="en-US" dirty="0" smtClean="0"/>
              <a:t> (by tools)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7145</TotalTime>
  <Words>965</Words>
  <Application>Microsoft Office PowerPoint</Application>
  <PresentationFormat>On-screen Show (4:3)</PresentationFormat>
  <Paragraphs>164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Theme1</vt:lpstr>
      <vt:lpstr>Technical Writing 2013</vt:lpstr>
      <vt:lpstr>In this unit…</vt:lpstr>
      <vt:lpstr>Theoretical Influences</vt:lpstr>
      <vt:lpstr>Activity Theory</vt:lpstr>
      <vt:lpstr>Activity Theory</vt:lpstr>
      <vt:lpstr>Zone of Proximal Development (ZPD)</vt:lpstr>
      <vt:lpstr>Activity Theory continued</vt:lpstr>
      <vt:lpstr>Activity System  (Engestrom + Webb)</vt:lpstr>
      <vt:lpstr>Activity and Change</vt:lpstr>
      <vt:lpstr>Change occurs through action</vt:lpstr>
      <vt:lpstr>3 levels of action</vt:lpstr>
      <vt:lpstr>Corresponding Questions</vt:lpstr>
      <vt:lpstr>Human-computer interaction (HCI)</vt:lpstr>
      <vt:lpstr>Activity+agency=change</vt:lpstr>
      <vt:lpstr>Paul Dourish &amp; HCI</vt:lpstr>
      <vt:lpstr>Information ecology</vt:lpstr>
      <vt:lpstr>What is an Information ecology?</vt:lpstr>
      <vt:lpstr>Change in information Ecologies</vt:lpstr>
      <vt:lpstr>Responsible change</vt:lpstr>
      <vt:lpstr>using strategic questions</vt:lpstr>
      <vt:lpstr>strategic questioning pt. 1</vt:lpstr>
      <vt:lpstr>strategic questioning pt. 2</vt:lpstr>
      <vt:lpstr>strategic questioning pt. 3</vt:lpstr>
      <vt:lpstr>strategic questioning pt. 4</vt:lpstr>
      <vt:lpstr>strategic questioning pt. 5</vt:lpstr>
      <vt:lpstr>Remember Activity Theory?</vt:lpstr>
      <vt:lpstr>Graphing for design work</vt:lpstr>
      <vt:lpstr>Begin a conversation…</vt:lpstr>
    </vt:vector>
  </TitlesOfParts>
  <Company>Rensselaer Polytechnic Inst.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Content Development for the WWW</dc:title>
  <dc:creator>Bill Hart-Davidson</dc:creator>
  <cp:lastModifiedBy>Lynn McCool</cp:lastModifiedBy>
  <cp:revision>109</cp:revision>
  <dcterms:created xsi:type="dcterms:W3CDTF">2000-08-25T19:30:25Z</dcterms:created>
  <dcterms:modified xsi:type="dcterms:W3CDTF">2013-09-13T20:39:06Z</dcterms:modified>
</cp:coreProperties>
</file>