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320" r:id="rId2"/>
    <p:sldId id="321" r:id="rId3"/>
    <p:sldId id="323" r:id="rId4"/>
    <p:sldId id="326" r:id="rId5"/>
    <p:sldId id="332" r:id="rId6"/>
    <p:sldId id="333" r:id="rId7"/>
    <p:sldId id="327" r:id="rId8"/>
    <p:sldId id="322" r:id="rId9"/>
    <p:sldId id="324" r:id="rId10"/>
    <p:sldId id="260" r:id="rId11"/>
    <p:sldId id="262" r:id="rId12"/>
    <p:sldId id="264" r:id="rId13"/>
    <p:sldId id="334" r:id="rId14"/>
    <p:sldId id="266" r:id="rId15"/>
    <p:sldId id="335" r:id="rId16"/>
    <p:sldId id="325" r:id="rId17"/>
    <p:sldId id="331" r:id="rId18"/>
    <p:sldId id="268" r:id="rId19"/>
    <p:sldId id="269" r:id="rId20"/>
    <p:sldId id="270" r:id="rId21"/>
    <p:sldId id="328" r:id="rId22"/>
    <p:sldId id="329" r:id="rId23"/>
    <p:sldId id="330" r:id="rId24"/>
    <p:sldId id="33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3627" autoAdjust="0"/>
  </p:normalViewPr>
  <p:slideViewPr>
    <p:cSldViewPr>
      <p:cViewPr varScale="1">
        <p:scale>
          <a:sx n="58" d="100"/>
          <a:sy n="58" d="100"/>
        </p:scale>
        <p:origin x="-112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AA236-37EB-43A7-B231-6673936D898E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1FE0A2-1EF2-4262-97EC-369B58757FB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Have</a:t>
            </a:r>
            <a:r>
              <a:rPr lang="en-US" baseline="0" dirty="0" smtClean="0"/>
              <a:t> students break into groups and begin working through </a:t>
            </a:r>
            <a:r>
              <a:rPr lang="en-US" baseline="0" smtClean="0"/>
              <a:t>the process of 12-16.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FE0A2-1EF2-4262-97EC-369B58757FB6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2935-8F71-4B24-A324-07909ED023CE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F25205C-41C1-4309-A28C-A49869EFAD9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2935-8F71-4B24-A324-07909ED023CE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205C-41C1-4309-A28C-A49869EFAD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2935-8F71-4B24-A324-07909ED023CE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205C-41C1-4309-A28C-A49869EFAD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73152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143000" y="1981200"/>
            <a:ext cx="3352800" cy="41910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3528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2935-8F71-4B24-A324-07909ED023CE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205C-41C1-4309-A28C-A49869EFAD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2935-8F71-4B24-A324-07909ED023CE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205C-41C1-4309-A28C-A49869EFAD9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2935-8F71-4B24-A324-07909ED023CE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205C-41C1-4309-A28C-A49869EFAD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2935-8F71-4B24-A324-07909ED023CE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205C-41C1-4309-A28C-A49869EFAD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2935-8F71-4B24-A324-07909ED023CE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205C-41C1-4309-A28C-A49869EFAD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2935-8F71-4B24-A324-07909ED023CE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205C-41C1-4309-A28C-A49869EFAD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2935-8F71-4B24-A324-07909ED023CE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205C-41C1-4309-A28C-A49869EFAD9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2935-8F71-4B24-A324-07909ED023CE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205C-41C1-4309-A28C-A49869EFAD9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99E2935-8F71-4B24-A324-07909ED023CE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F25205C-41C1-4309-A28C-A49869EFAD9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Jo2SG4Jhoh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057400"/>
            <a:ext cx="3048000" cy="3657600"/>
          </a:xfrm>
        </p:spPr>
        <p:txBody>
          <a:bodyPr/>
          <a:lstStyle/>
          <a:p>
            <a:pPr algn="r" eaLnBrk="1" hangingPunct="1"/>
            <a:r>
              <a:rPr lang="en-US" b="1" dirty="0" smtClean="0"/>
              <a:t>Technical Writing</a:t>
            </a:r>
            <a:br>
              <a:rPr lang="en-US" b="1" dirty="0" smtClean="0"/>
            </a:br>
            <a:r>
              <a:rPr lang="en-US" b="1" dirty="0" smtClean="0"/>
              <a:t>2013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62000" y="609600"/>
            <a:ext cx="7696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200" b="1" cap="all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Unit </a:t>
            </a:r>
            <a:r>
              <a:rPr lang="en-US" sz="3200" b="1" cap="all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3: designing for </a:t>
            </a:r>
            <a:r>
              <a:rPr lang="en-US" sz="3200" b="1" cap="all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Change Part 2</a:t>
            </a:r>
            <a:endParaRPr lang="en-US" sz="3200" b="1" cap="all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433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1905000"/>
            <a:ext cx="525780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Conceptual Design Reports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= Technical </a:t>
            </a:r>
            <a:r>
              <a:rPr lang="en-US" sz="2800" dirty="0"/>
              <a:t>Documents</a:t>
            </a:r>
            <a:endParaRPr lang="en-US" sz="1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ct val="50000"/>
              </a:spcBef>
            </a:pPr>
            <a:r>
              <a:rPr lang="en-US" dirty="0" smtClean="0"/>
              <a:t>By </a:t>
            </a:r>
            <a:r>
              <a:rPr lang="en-US" altLang="ja-JP" b="1" i="1" dirty="0" smtClean="0"/>
              <a:t>technical</a:t>
            </a:r>
            <a:r>
              <a:rPr lang="en-US" altLang="ja-JP" dirty="0" smtClean="0"/>
              <a:t>,  </a:t>
            </a:r>
            <a:r>
              <a:rPr lang="en-US" altLang="ja-JP" dirty="0" smtClean="0"/>
              <a:t>we mean that your </a:t>
            </a:r>
            <a:r>
              <a:rPr lang="en-US" altLang="ja-JP" dirty="0" smtClean="0"/>
              <a:t>readers/users </a:t>
            </a:r>
            <a:r>
              <a:rPr lang="en-US" altLang="ja-JP" dirty="0" smtClean="0"/>
              <a:t>are insiders – often experts in both the technical area as well as the organizational context in which the design will be implemented. </a:t>
            </a:r>
          </a:p>
          <a:p>
            <a:pPr marL="457200" indent="-457200">
              <a:spcBef>
                <a:spcPct val="50000"/>
              </a:spcBef>
            </a:pPr>
            <a:r>
              <a:rPr lang="en-US" dirty="0" smtClean="0"/>
              <a:t>Users will </a:t>
            </a:r>
            <a:r>
              <a:rPr lang="en-US" dirty="0" smtClean="0"/>
              <a:t>expect to see details about the design features you have devised as well as the methods/sources you have consulted to arrive at these.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90851" name="Text Box 3"/>
          <p:cNvSpPr txBox="1">
            <a:spLocks noChangeArrowheads="1"/>
          </p:cNvSpPr>
          <p:nvPr/>
        </p:nvSpPr>
        <p:spPr bwMode="auto">
          <a:xfrm>
            <a:off x="457200" y="1744663"/>
            <a:ext cx="8001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sz="2800" smtClean="0">
              <a:latin typeface="Arial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 smtClean="0"/>
              <a:t>Conceptual Design &amp; Persuasion</a:t>
            </a:r>
            <a:endParaRPr lang="en-US" sz="1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/>
              <a:t>This type of document makes  use of an implied persuasion and should </a:t>
            </a:r>
            <a:r>
              <a:rPr lang="en-US" i="1" dirty="0" smtClean="0"/>
              <a:t>argue</a:t>
            </a:r>
            <a:r>
              <a:rPr lang="en-US" dirty="0" smtClean="0"/>
              <a:t> that...</a:t>
            </a:r>
          </a:p>
          <a:p>
            <a:pPr marL="754380" lvl="1" indent="-457200">
              <a:spcBef>
                <a:spcPct val="50000"/>
              </a:spcBef>
              <a:buFontTx/>
              <a:buChar char="•"/>
            </a:pPr>
            <a:r>
              <a:rPr lang="en-US" dirty="0" smtClean="0"/>
              <a:t>Your design’</a:t>
            </a:r>
            <a:r>
              <a:rPr lang="en-US" altLang="ja-JP" dirty="0" smtClean="0"/>
              <a:t>s </a:t>
            </a:r>
            <a:r>
              <a:rPr lang="en-US" altLang="ja-JP" dirty="0" smtClean="0"/>
              <a:t>basic features match the needs of the client and the </a:t>
            </a:r>
            <a:r>
              <a:rPr lang="en-US" altLang="ja-JP" dirty="0" smtClean="0"/>
              <a:t>end-users.</a:t>
            </a:r>
          </a:p>
          <a:p>
            <a:pPr marL="754380" lvl="1" indent="-457200">
              <a:spcBef>
                <a:spcPct val="50000"/>
              </a:spcBef>
              <a:buFontTx/>
              <a:buChar char="•"/>
            </a:pPr>
            <a:r>
              <a:rPr lang="en-US" dirty="0" smtClean="0"/>
              <a:t>Your </a:t>
            </a:r>
            <a:r>
              <a:rPr lang="en-US" dirty="0" smtClean="0"/>
              <a:t>team is technically competent, thorough, and careful to keep the </a:t>
            </a:r>
            <a:r>
              <a:rPr lang="en-US" dirty="0" smtClean="0"/>
              <a:t>clients’ </a:t>
            </a:r>
            <a:r>
              <a:rPr lang="en-US" altLang="ja-JP" dirty="0" smtClean="0"/>
              <a:t>interests </a:t>
            </a:r>
            <a:r>
              <a:rPr lang="en-US" altLang="ja-JP" dirty="0" smtClean="0"/>
              <a:t>(practical, financial, ethical, etc.) at the </a:t>
            </a:r>
            <a:r>
              <a:rPr lang="en-US" altLang="ja-JP" dirty="0" smtClean="0"/>
              <a:t>forefront.</a:t>
            </a:r>
          </a:p>
          <a:p>
            <a:pPr marL="754380" lvl="1" indent="-457200">
              <a:spcBef>
                <a:spcPct val="50000"/>
              </a:spcBef>
              <a:buFontTx/>
              <a:buChar char="•"/>
            </a:pPr>
            <a:r>
              <a:rPr lang="en-US" dirty="0" smtClean="0"/>
              <a:t>Y</a:t>
            </a:r>
            <a:r>
              <a:rPr lang="en-US" dirty="0" smtClean="0"/>
              <a:t>our </a:t>
            </a:r>
            <a:r>
              <a:rPr lang="en-US" dirty="0" smtClean="0"/>
              <a:t>design is innovative, truly capable of transforming the social practice you target.</a:t>
            </a:r>
          </a:p>
          <a:p>
            <a:endParaRPr lang="en-US" dirty="0"/>
          </a:p>
        </p:txBody>
      </p:sp>
      <p:sp>
        <p:nvSpPr>
          <p:cNvPr id="592899" name="Text Box 3"/>
          <p:cNvSpPr txBox="1">
            <a:spLocks noChangeArrowheads="1"/>
          </p:cNvSpPr>
          <p:nvPr/>
        </p:nvSpPr>
        <p:spPr bwMode="auto">
          <a:xfrm>
            <a:off x="457200" y="1744663"/>
            <a:ext cx="8001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sz="2800" smtClean="0">
              <a:latin typeface="Arial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 smtClean="0"/>
              <a:t>Using Conceptual Design approach</a:t>
            </a:r>
            <a:br>
              <a:rPr lang="en-US" sz="2800" dirty="0" smtClean="0"/>
            </a:br>
            <a:r>
              <a:rPr lang="en-US" sz="2800" dirty="0" smtClean="0"/>
              <a:t>for visual design exercise part 2</a:t>
            </a:r>
            <a:endParaRPr lang="en-US" sz="1600" dirty="0">
              <a:solidFill>
                <a:srgbClr val="00FFFF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1900" dirty="0" smtClean="0"/>
              <a:t>Apply Conceptual Design to your  web-page re-design assignment.</a:t>
            </a:r>
            <a:endParaRPr lang="en-US" sz="1900" dirty="0" smtClean="0"/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1900" dirty="0" smtClean="0">
                <a:cs typeface="Arial" pitchFamily="34" charset="0"/>
              </a:rPr>
              <a:t>As you map out the changes you want to make on paper, be sure to incorporate design principles from </a:t>
            </a:r>
            <a:r>
              <a:rPr lang="en-US" sz="1900" i="1" dirty="0" smtClean="0">
                <a:cs typeface="Arial" pitchFamily="34" charset="0"/>
              </a:rPr>
              <a:t>TCT  </a:t>
            </a:r>
            <a:r>
              <a:rPr lang="en-US" sz="1900" dirty="0" smtClean="0">
                <a:cs typeface="Arial" pitchFamily="34" charset="0"/>
              </a:rPr>
              <a:t>Ch.18, the Gestalt </a:t>
            </a:r>
            <a:r>
              <a:rPr lang="en-US" sz="1900" dirty="0" smtClean="0">
                <a:cs typeface="Arial" pitchFamily="34" charset="0"/>
              </a:rPr>
              <a:t>videos,  </a:t>
            </a:r>
            <a:r>
              <a:rPr lang="en-US" sz="1900" dirty="0" smtClean="0">
                <a:cs typeface="Arial" pitchFamily="34" charset="0"/>
              </a:rPr>
              <a:t>the article: ”An </a:t>
            </a:r>
            <a:r>
              <a:rPr lang="en-US" sz="1900" dirty="0" smtClean="0">
                <a:cs typeface="Arial" pitchFamily="34" charset="0"/>
              </a:rPr>
              <a:t>Exploration of Website Redesigns: Tips &amp; </a:t>
            </a:r>
            <a:r>
              <a:rPr lang="en-US" sz="1900" dirty="0" smtClean="0">
                <a:cs typeface="Arial" pitchFamily="34" charset="0"/>
              </a:rPr>
              <a:t>Examples,” and additional readings from this unit.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1900" dirty="0" smtClean="0">
                <a:cs typeface="Arial" pitchFamily="34" charset="0"/>
              </a:rPr>
              <a:t>Use one of the suggested tools listed in the assignment description to transform your design concept into the re-design of the home page of </a:t>
            </a:r>
            <a:r>
              <a:rPr lang="en-US" sz="1900" dirty="0" smtClean="0">
                <a:cs typeface="Arial" pitchFamily="34" charset="0"/>
              </a:rPr>
              <a:t>a poorly organized web page. </a:t>
            </a:r>
            <a:endParaRPr lang="en-US" sz="1900" dirty="0" smtClean="0">
              <a:cs typeface="Arial" pitchFamily="34" charset="0"/>
            </a:endParaRPr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1900" dirty="0" smtClean="0">
                <a:cs typeface="Arial" pitchFamily="34" charset="0"/>
              </a:rPr>
              <a:t>Y</a:t>
            </a:r>
            <a:r>
              <a:rPr lang="en-US" sz="1900" dirty="0" smtClean="0">
                <a:cs typeface="Arial" pitchFamily="34" charset="0"/>
              </a:rPr>
              <a:t>our </a:t>
            </a:r>
            <a:r>
              <a:rPr lang="en-US" sz="1900" dirty="0" smtClean="0">
                <a:cs typeface="Arial" pitchFamily="34" charset="0"/>
              </a:rPr>
              <a:t>final document should be 3-4 well-designed </a:t>
            </a:r>
            <a:r>
              <a:rPr lang="en-US" sz="1900" dirty="0" smtClean="0">
                <a:cs typeface="Arial" pitchFamily="34" charset="0"/>
              </a:rPr>
              <a:t>PDF pages that would be representative of how the new web page should look.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1900" dirty="0" smtClean="0">
                <a:cs typeface="Arial" pitchFamily="34" charset="0"/>
              </a:rPr>
              <a:t>Use this naming convention: </a:t>
            </a:r>
            <a:r>
              <a:rPr lang="en-US" sz="1900" b="1" dirty="0" smtClean="0">
                <a:cs typeface="Arial" pitchFamily="34" charset="0"/>
              </a:rPr>
              <a:t>LastName_Design2.pdf</a:t>
            </a:r>
            <a:endParaRPr lang="en-US" sz="1900" dirty="0" smtClean="0"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600067" name="Text Box 3"/>
          <p:cNvSpPr txBox="1">
            <a:spLocks noChangeArrowheads="1"/>
          </p:cNvSpPr>
          <p:nvPr/>
        </p:nvSpPr>
        <p:spPr bwMode="auto">
          <a:xfrm>
            <a:off x="457200" y="1744663"/>
            <a:ext cx="8001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sz="2800" smtClean="0">
              <a:latin typeface="Arial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Teamwork: </a:t>
            </a:r>
            <a:br>
              <a:rPr lang="en-US" sz="2800" dirty="0" smtClean="0"/>
            </a:br>
            <a:r>
              <a:rPr lang="en-US" sz="2800" dirty="0" smtClean="0"/>
              <a:t>Putting CD into Practice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STEP 1: </a:t>
            </a:r>
            <a:r>
              <a:rPr lang="en-US" dirty="0" smtClean="0"/>
              <a:t>Make screen shots of the home page of the website that you will redesign. </a:t>
            </a:r>
          </a:p>
          <a:p>
            <a:pPr lvl="1"/>
            <a:r>
              <a:rPr lang="en-US" dirty="0" smtClean="0"/>
              <a:t>Save as PDFs.</a:t>
            </a:r>
          </a:p>
          <a:p>
            <a:pPr lvl="1"/>
            <a:r>
              <a:rPr lang="en-US" dirty="0" smtClean="0"/>
              <a:t>Print or Display them.</a:t>
            </a:r>
          </a:p>
          <a:p>
            <a:r>
              <a:rPr lang="en-US" b="1" dirty="0" smtClean="0"/>
              <a:t>STEP 2: </a:t>
            </a:r>
            <a:r>
              <a:rPr lang="en-US" dirty="0" smtClean="0"/>
              <a:t>Discuss the website’s design with your team</a:t>
            </a:r>
          </a:p>
          <a:p>
            <a:pPr lvl="1"/>
            <a:r>
              <a:rPr lang="en-US" dirty="0" smtClean="0"/>
              <a:t>Ask team members how they would interact with this site.</a:t>
            </a:r>
          </a:p>
          <a:p>
            <a:pPr lvl="1"/>
            <a:r>
              <a:rPr lang="en-US" dirty="0" smtClean="0"/>
              <a:t>Identify problematic design choices.</a:t>
            </a:r>
          </a:p>
          <a:p>
            <a:pPr lvl="1"/>
            <a:r>
              <a:rPr lang="en-US" dirty="0" smtClean="0"/>
              <a:t>Brainstorm  ideas for change. </a:t>
            </a:r>
            <a:endParaRPr lang="en-US" b="1" dirty="0" smtClean="0"/>
          </a:p>
          <a:p>
            <a:r>
              <a:rPr lang="en-US" b="1" dirty="0" smtClean="0"/>
              <a:t>STEP 3: </a:t>
            </a:r>
            <a:r>
              <a:rPr lang="en-US" dirty="0" smtClean="0"/>
              <a:t>Using Conceptual Design approach, map out on paper the proposed changes you want to make.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sz="3200" dirty="0" smtClean="0"/>
              <a:t>Putting CD into </a:t>
            </a:r>
            <a:r>
              <a:rPr lang="en-US" sz="3200" dirty="0" smtClean="0"/>
              <a:t>Practice cont. 2</a:t>
            </a:r>
            <a:endParaRPr lang="en-US" sz="1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1" dirty="0" smtClean="0"/>
              <a:t>STEP 4: </a:t>
            </a:r>
            <a:r>
              <a:rPr lang="en-US" dirty="0" smtClean="0"/>
              <a:t> Examine content and create a document </a:t>
            </a:r>
            <a:r>
              <a:rPr lang="en-US" i="1" dirty="0" smtClean="0"/>
              <a:t>shell </a:t>
            </a:r>
            <a:r>
              <a:rPr lang="en-US" dirty="0" smtClean="0"/>
              <a:t>by outlining the document. (This outline may be modified or reorganized in step 5 below.)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b="1" dirty="0" smtClean="0"/>
              <a:t>STEP 5: </a:t>
            </a:r>
            <a:r>
              <a:rPr lang="en-US" dirty="0" smtClean="0"/>
              <a:t>Find the natural divisions of information and create headings to group information together.</a:t>
            </a:r>
            <a:endParaRPr lang="en-US" i="1" dirty="0" smtClean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b="1" dirty="0" smtClean="0"/>
              <a:t>STEP </a:t>
            </a:r>
            <a:r>
              <a:rPr lang="en-US" b="1" dirty="0" smtClean="0"/>
              <a:t>6: </a:t>
            </a:r>
            <a:r>
              <a:rPr lang="en-US" altLang="ja-JP" dirty="0" smtClean="0"/>
              <a:t>Establish </a:t>
            </a:r>
            <a:r>
              <a:rPr lang="en-US" altLang="ja-JP" dirty="0" smtClean="0"/>
              <a:t>a process for drafting that includes version control</a:t>
            </a:r>
            <a:r>
              <a:rPr lang="en-US" altLang="ja-JP" dirty="0" smtClean="0"/>
              <a:t>. (For example McCool_Design2_2.0)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Putting CD into Practice cont.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1" dirty="0" smtClean="0"/>
              <a:t>STEP 7: </a:t>
            </a:r>
            <a:r>
              <a:rPr lang="en-US" dirty="0" smtClean="0"/>
              <a:t>Analyze the amount of information that must be changed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b="1" dirty="0" smtClean="0"/>
              <a:t>STEP </a:t>
            </a:r>
            <a:r>
              <a:rPr lang="en-US" b="1" dirty="0" smtClean="0"/>
              <a:t>8: </a:t>
            </a:r>
            <a:r>
              <a:rPr lang="en-US" dirty="0" smtClean="0"/>
              <a:t>Determine how the document is used by this particular information ecology.  </a:t>
            </a:r>
          </a:p>
          <a:p>
            <a:r>
              <a:rPr lang="en-US" b="1" dirty="0" smtClean="0"/>
              <a:t>STEP </a:t>
            </a:r>
            <a:r>
              <a:rPr lang="en-US" b="1" dirty="0" smtClean="0"/>
              <a:t>9: </a:t>
            </a:r>
            <a:r>
              <a:rPr lang="en-US" dirty="0" smtClean="0"/>
              <a:t>Incorporate </a:t>
            </a:r>
            <a:r>
              <a:rPr lang="en-US" dirty="0" smtClean="0">
                <a:cs typeface="Arial" pitchFamily="34" charset="0"/>
              </a:rPr>
              <a:t>design principles from </a:t>
            </a:r>
            <a:r>
              <a:rPr lang="en-US" i="1" dirty="0" smtClean="0">
                <a:cs typeface="Arial" pitchFamily="34" charset="0"/>
              </a:rPr>
              <a:t>TCT  </a:t>
            </a:r>
            <a:r>
              <a:rPr lang="en-US" dirty="0" smtClean="0">
                <a:cs typeface="Arial" pitchFamily="34" charset="0"/>
              </a:rPr>
              <a:t>Ch.18, the Gestalt videos,  the article: ”An Exploration of Website Redesigns: Tips &amp; Examples,” and additional readings from this unit.</a:t>
            </a:r>
            <a:r>
              <a:rPr lang="en-US" dirty="0" smtClean="0"/>
              <a:t> 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Putting CD into </a:t>
            </a:r>
            <a:r>
              <a:rPr lang="en-US" sz="3200" dirty="0" smtClean="0"/>
              <a:t>Practice cont.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STEP </a:t>
            </a:r>
            <a:r>
              <a:rPr lang="en-US" b="1" dirty="0" smtClean="0"/>
              <a:t>10: </a:t>
            </a:r>
            <a:r>
              <a:rPr lang="en-US" dirty="0" smtClean="0"/>
              <a:t>Analyze information gleaned so far. What else do you need to know? Find out by...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dirty="0" smtClean="0"/>
              <a:t>Making </a:t>
            </a:r>
            <a:r>
              <a:rPr lang="en-US" dirty="0" smtClean="0"/>
              <a:t>a list of basic functionality &amp; features for the current system in place – where are the obvious gaps between your user/client needs and this </a:t>
            </a:r>
            <a:r>
              <a:rPr lang="en-US" dirty="0" smtClean="0"/>
              <a:t>list?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dirty="0" smtClean="0"/>
              <a:t>Going </a:t>
            </a:r>
            <a:r>
              <a:rPr lang="en-US" dirty="0" smtClean="0"/>
              <a:t>over the list carefully to add detail from your CD work, then go over it again to separate out </a:t>
            </a:r>
            <a:r>
              <a:rPr lang="en-US" altLang="ja-JP" i="1" dirty="0" smtClean="0"/>
              <a:t>implementation specific</a:t>
            </a:r>
            <a:r>
              <a:rPr lang="en-US" altLang="ja-JP" dirty="0" smtClean="0"/>
              <a:t> details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b="1" dirty="0" smtClean="0"/>
              <a:t>STEP </a:t>
            </a:r>
            <a:r>
              <a:rPr lang="en-US" b="1" dirty="0" smtClean="0"/>
              <a:t>11: </a:t>
            </a:r>
            <a:r>
              <a:rPr lang="en-US" dirty="0" smtClean="0"/>
              <a:t>Create a Prototype 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dirty="0" smtClean="0"/>
              <a:t>(We won’t actually do this part of the process b/c this is a simulated activity. However, if it were </a:t>
            </a:r>
            <a:r>
              <a:rPr lang="en-US" i="1" dirty="0" smtClean="0"/>
              <a:t>real, </a:t>
            </a:r>
            <a:r>
              <a:rPr lang="en-US" dirty="0" smtClean="0"/>
              <a:t>you would want a prototype.)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Next Step in Iterative Design Approach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a prototype?</a:t>
            </a:r>
          </a:p>
        </p:txBody>
      </p:sp>
      <p:sp>
        <p:nvSpPr>
          <p:cNvPr id="61542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7924800" cy="4648200"/>
          </a:xfrm>
        </p:spPr>
        <p:txBody>
          <a:bodyPr/>
          <a:lstStyle/>
          <a:p>
            <a:r>
              <a:rPr lang="en-US" dirty="0" smtClean="0"/>
              <a:t>A prototype is a physical representation of a design idea that the team wants user feedback </a:t>
            </a:r>
            <a:r>
              <a:rPr lang="en-US" dirty="0" smtClean="0"/>
              <a:t>on.</a:t>
            </a:r>
          </a:p>
          <a:p>
            <a:r>
              <a:rPr lang="en-US" dirty="0" smtClean="0"/>
              <a:t>Users </a:t>
            </a:r>
            <a:r>
              <a:rPr lang="en-US" dirty="0" smtClean="0"/>
              <a:t>should be able to </a:t>
            </a:r>
            <a:r>
              <a:rPr lang="en-US" dirty="0" smtClean="0">
                <a:solidFill>
                  <a:srgbClr val="C00000"/>
                </a:solidFill>
              </a:rPr>
              <a:t>do work</a:t>
            </a:r>
            <a:r>
              <a:rPr lang="en-US" dirty="0" smtClean="0"/>
              <a:t> with the prototype so that the design idea it represents can be tested.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 prototype is not…</a:t>
            </a:r>
          </a:p>
        </p:txBody>
      </p:sp>
      <p:sp>
        <p:nvSpPr>
          <p:cNvPr id="61645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7924800" cy="4191000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model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diagram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, or other conceptual artifact.</a:t>
            </a:r>
          </a:p>
          <a:p>
            <a:pPr lvl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These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are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not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very useful for getting real user feedback because they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are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static </a:t>
            </a:r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and </a:t>
            </a:r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not functional.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 this unit…</a:t>
            </a:r>
          </a:p>
        </p:txBody>
      </p:sp>
      <p:sp>
        <p:nvSpPr>
          <p:cNvPr id="3665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752600"/>
            <a:ext cx="7848600" cy="4191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1900" b="1" dirty="0">
                <a:effectLst/>
              </a:rPr>
              <a:t>Our </a:t>
            </a:r>
            <a:r>
              <a:rPr lang="en-US" sz="1900" b="1" dirty="0" smtClean="0">
                <a:effectLst/>
              </a:rPr>
              <a:t>focus: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700" dirty="0" smtClean="0">
                <a:effectLst/>
              </a:rPr>
              <a:t>Designing </a:t>
            </a:r>
            <a:r>
              <a:rPr lang="en-US" sz="1700" dirty="0">
                <a:effectLst/>
              </a:rPr>
              <a:t>for change</a:t>
            </a:r>
          </a:p>
          <a:p>
            <a:pPr>
              <a:lnSpc>
                <a:spcPct val="90000"/>
              </a:lnSpc>
              <a:defRPr/>
            </a:pPr>
            <a:r>
              <a:rPr lang="en-US" sz="1900" b="1" dirty="0">
                <a:effectLst/>
              </a:rPr>
              <a:t>Our aim: </a:t>
            </a:r>
            <a:endParaRPr lang="en-US" sz="1900" b="1" dirty="0" smtClean="0">
              <a:effectLst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1700" dirty="0" smtClean="0">
                <a:effectLst/>
              </a:rPr>
              <a:t>Not </a:t>
            </a:r>
            <a:r>
              <a:rPr lang="en-US" sz="1700" dirty="0">
                <a:effectLst/>
              </a:rPr>
              <a:t>just change, but change for </a:t>
            </a:r>
            <a:r>
              <a:rPr lang="en-US" sz="1700" dirty="0" smtClean="0">
                <a:effectLst/>
              </a:rPr>
              <a:t>the better</a:t>
            </a:r>
            <a:r>
              <a:rPr lang="en-US" sz="1700" dirty="0">
                <a:effectLst/>
              </a:rPr>
              <a:t>!</a:t>
            </a:r>
          </a:p>
          <a:p>
            <a:pPr>
              <a:lnSpc>
                <a:spcPct val="90000"/>
              </a:lnSpc>
              <a:defRPr/>
            </a:pPr>
            <a:r>
              <a:rPr lang="en-US" sz="1900" b="1" dirty="0">
                <a:effectLst/>
              </a:rPr>
              <a:t>Our influences: </a:t>
            </a:r>
            <a:endParaRPr lang="en-US" sz="1900" b="1" dirty="0" smtClean="0"/>
          </a:p>
          <a:p>
            <a:pPr lvl="1">
              <a:lnSpc>
                <a:spcPct val="90000"/>
              </a:lnSpc>
              <a:defRPr/>
            </a:pPr>
            <a:r>
              <a:rPr lang="en-US" sz="1700" dirty="0" smtClean="0">
                <a:effectLst/>
              </a:rPr>
              <a:t>Activity Theory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700" b="1" dirty="0" smtClean="0">
                <a:solidFill>
                  <a:srgbClr val="C00000"/>
                </a:solidFill>
                <a:effectLst/>
              </a:rPr>
              <a:t>User-Centered Design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700" dirty="0" smtClean="0">
                <a:effectLst/>
              </a:rPr>
              <a:t>Embodied </a:t>
            </a:r>
            <a:r>
              <a:rPr lang="en-US" sz="1700" dirty="0">
                <a:effectLst/>
              </a:rPr>
              <a:t>Interaction</a:t>
            </a:r>
          </a:p>
          <a:p>
            <a:pPr>
              <a:lnSpc>
                <a:spcPct val="90000"/>
              </a:lnSpc>
              <a:defRPr/>
            </a:pPr>
            <a:r>
              <a:rPr lang="en-US" sz="1900" b="1" dirty="0">
                <a:effectLst/>
              </a:rPr>
              <a:t>Our methods: </a:t>
            </a:r>
            <a:endParaRPr lang="en-US" sz="1900" b="1" dirty="0" smtClean="0">
              <a:effectLst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1700" dirty="0" smtClean="0">
                <a:effectLst/>
              </a:rPr>
              <a:t>Contextual Inquiry &amp;  </a:t>
            </a:r>
            <a:r>
              <a:rPr lang="en-US" sz="1700" dirty="0">
                <a:effectLst/>
              </a:rPr>
              <a:t>inspiration from Rational Unified </a:t>
            </a:r>
            <a:r>
              <a:rPr lang="en-US" sz="1700" dirty="0" smtClean="0">
                <a:effectLst/>
              </a:rPr>
              <a:t>Process</a:t>
            </a:r>
          </a:p>
          <a:p>
            <a:pPr>
              <a:lnSpc>
                <a:spcPct val="90000"/>
              </a:lnSpc>
              <a:defRPr/>
            </a:pPr>
            <a:r>
              <a:rPr lang="en-US" sz="1900" b="1" dirty="0" smtClean="0">
                <a:effectLst/>
              </a:rPr>
              <a:t>Our Assignments:</a:t>
            </a:r>
            <a:r>
              <a:rPr lang="en-US" sz="1900" dirty="0" smtClean="0">
                <a:effectLst/>
              </a:rPr>
              <a:t>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700" dirty="0" smtClean="0">
                <a:effectLst/>
              </a:rPr>
              <a:t>Individuals </a:t>
            </a:r>
            <a:r>
              <a:rPr lang="en-US" sz="1700" dirty="0">
                <a:effectLst/>
              </a:rPr>
              <a:t>revise document for the web</a:t>
            </a:r>
            <a:r>
              <a:rPr lang="en-US" sz="1700" dirty="0" smtClean="0">
                <a:effectLst/>
              </a:rPr>
              <a:t>.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700" dirty="0">
                <a:effectLst/>
              </a:rPr>
              <a:t>Teams create multiple project pitch ideas for midterm proposal</a:t>
            </a:r>
          </a:p>
          <a:p>
            <a:pPr>
              <a:lnSpc>
                <a:spcPct val="90000"/>
              </a:lnSpc>
              <a:buFont typeface="Arial" charset="0"/>
              <a:buChar char="►"/>
              <a:defRPr/>
            </a:pPr>
            <a:endParaRPr lang="en-US" b="1" dirty="0"/>
          </a:p>
          <a:p>
            <a:pPr>
              <a:lnSpc>
                <a:spcPct val="90000"/>
              </a:lnSpc>
              <a:buFont typeface="Monotype Sorts" charset="0"/>
              <a:buNone/>
              <a:defRPr/>
            </a:pPr>
            <a:endParaRPr lang="en-US" b="1" dirty="0"/>
          </a:p>
          <a:p>
            <a:pPr>
              <a:lnSpc>
                <a:spcPct val="90000"/>
              </a:lnSpc>
              <a:buFont typeface="Arial" charset="0"/>
              <a:buChar char="►"/>
              <a:defRPr/>
            </a:pP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6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6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6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6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6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6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6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6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6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6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6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6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66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66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6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6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66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66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6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6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6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6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66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66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66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66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59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A prototype is also not…</a:t>
            </a:r>
          </a:p>
        </p:txBody>
      </p:sp>
      <p:sp>
        <p:nvSpPr>
          <p:cNvPr id="61747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7924800" cy="4648200"/>
          </a:xfrm>
        </p:spPr>
        <p:txBody>
          <a:bodyPr/>
          <a:lstStyle/>
          <a:p>
            <a:pPr>
              <a:buFont typeface="Monotype Sorts" pitchFamily="-84" charset="2"/>
              <a:buNone/>
            </a:pPr>
            <a:r>
              <a:rPr lang="en-US" b="1" dirty="0" smtClean="0"/>
              <a:t>A DEMO...</a:t>
            </a:r>
            <a:endParaRPr lang="en-US" b="1" dirty="0" smtClean="0"/>
          </a:p>
          <a:p>
            <a:r>
              <a:rPr lang="en-US" dirty="0" smtClean="0"/>
              <a:t>With </a:t>
            </a:r>
            <a:r>
              <a:rPr lang="en-US" dirty="0" smtClean="0"/>
              <a:t>a </a:t>
            </a:r>
            <a:r>
              <a:rPr lang="en-US" dirty="0" smtClean="0"/>
              <a:t>demo (short for demonstration), </a:t>
            </a:r>
            <a:r>
              <a:rPr lang="en-US" dirty="0" smtClean="0"/>
              <a:t>the designer does all the </a:t>
            </a:r>
            <a:r>
              <a:rPr lang="en-US" altLang="ja-JP" i="1" dirty="0" smtClean="0"/>
              <a:t>work</a:t>
            </a:r>
            <a:r>
              <a:rPr lang="en-US" altLang="ja-JP" dirty="0" smtClean="0"/>
              <a:t>, </a:t>
            </a:r>
            <a:r>
              <a:rPr lang="en-US" altLang="ja-JP" dirty="0" smtClean="0"/>
              <a:t>either by automating a sequence that gets played back…or by guiding users through a work sequence.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So…why prototype?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Prototypes allow the user to be the </a:t>
            </a:r>
            <a:r>
              <a:rPr lang="en-US" dirty="0" smtClean="0"/>
              <a:t>final arbiter of the </a:t>
            </a:r>
            <a:r>
              <a:rPr lang="en-US" dirty="0" smtClean="0"/>
              <a:t>design.</a:t>
            </a:r>
          </a:p>
          <a:p>
            <a:pPr algn="ctr">
              <a:buNone/>
            </a:pPr>
            <a:r>
              <a:rPr lang="en-US" sz="2000" b="1" dirty="0" smtClean="0"/>
              <a:t>Consider </a:t>
            </a:r>
            <a:r>
              <a:rPr lang="en-US" sz="2000" b="1" dirty="0" smtClean="0"/>
              <a:t>the difference between the two approaches</a:t>
            </a:r>
            <a:r>
              <a:rPr lang="en-US" sz="2000" b="1" dirty="0" smtClean="0"/>
              <a:t>.</a:t>
            </a:r>
            <a:r>
              <a:rPr lang="en-US" sz="2000" b="1" dirty="0" smtClean="0"/>
              <a:t>..</a:t>
            </a:r>
          </a:p>
          <a:p>
            <a:r>
              <a:rPr lang="en-US" b="1" dirty="0" smtClean="0"/>
              <a:t>This...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Or this...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609600" y="3276600"/>
            <a:ext cx="7467600" cy="1295400"/>
            <a:chOff x="609600" y="3505200"/>
            <a:chExt cx="7467600" cy="1295400"/>
          </a:xfrm>
        </p:grpSpPr>
        <p:sp>
          <p:nvSpPr>
            <p:cNvPr id="4" name="AutoShape 4"/>
            <p:cNvSpPr>
              <a:spLocks noChangeArrowheads="1"/>
            </p:cNvSpPr>
            <p:nvPr/>
          </p:nvSpPr>
          <p:spPr bwMode="auto">
            <a:xfrm>
              <a:off x="609600" y="3810000"/>
              <a:ext cx="5943600" cy="685800"/>
            </a:xfrm>
            <a:prstGeom prst="rightArrow">
              <a:avLst>
                <a:gd name="adj1" fmla="val 50000"/>
                <a:gd name="adj2" fmla="val 17307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Design</a:t>
              </a:r>
              <a:r>
                <a:rPr lang="en-US" dirty="0" smtClean="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..Design..Design..Design</a:t>
              </a:r>
              <a:endParaRPr lang="en-US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" name="AutoShape 5"/>
            <p:cNvSpPr>
              <a:spLocks noChangeArrowheads="1"/>
            </p:cNvSpPr>
            <p:nvPr/>
          </p:nvSpPr>
          <p:spPr bwMode="auto">
            <a:xfrm>
              <a:off x="6781800" y="3505200"/>
              <a:ext cx="1295400" cy="1295400"/>
            </a:xfrm>
            <a:prstGeom prst="sun">
              <a:avLst>
                <a:gd name="adj" fmla="val 25000"/>
              </a:avLst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use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09600" y="4800600"/>
            <a:ext cx="7467600" cy="1295400"/>
            <a:chOff x="609600" y="5257800"/>
            <a:chExt cx="7467600" cy="1295400"/>
          </a:xfrm>
        </p:grpSpPr>
        <p:sp>
          <p:nvSpPr>
            <p:cNvPr id="8" name="AutoShape 4"/>
            <p:cNvSpPr>
              <a:spLocks noChangeArrowheads="1"/>
            </p:cNvSpPr>
            <p:nvPr/>
          </p:nvSpPr>
          <p:spPr bwMode="auto">
            <a:xfrm>
              <a:off x="609600" y="5562600"/>
              <a:ext cx="5943600" cy="685800"/>
            </a:xfrm>
            <a:prstGeom prst="rightArrow">
              <a:avLst>
                <a:gd name="adj1" fmla="val 50000"/>
                <a:gd name="adj2" fmla="val 17307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just">
                <a:defRPr/>
              </a:pPr>
              <a:r>
                <a:rPr lang="en-US" dirty="0" smtClean="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Design             </a:t>
              </a:r>
              <a:r>
                <a:rPr lang="en-US" dirty="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  <a:r>
                <a:rPr lang="en-US" dirty="0" smtClean="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esign</a:t>
              </a:r>
              <a:r>
                <a:rPr lang="en-US" dirty="0" smtClean="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             </a:t>
              </a:r>
              <a:r>
                <a:rPr lang="en-US" dirty="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  <a:r>
                <a:rPr lang="en-US" dirty="0" smtClean="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esign</a:t>
              </a:r>
              <a:r>
                <a:rPr lang="en-US" dirty="0" smtClean="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           </a:t>
              </a:r>
              <a:r>
                <a:rPr lang="en-US" dirty="0" smtClean="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Design</a:t>
              </a:r>
              <a:endParaRPr lang="en-US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" name="AutoShape 5"/>
            <p:cNvSpPr>
              <a:spLocks noChangeArrowheads="1"/>
            </p:cNvSpPr>
            <p:nvPr/>
          </p:nvSpPr>
          <p:spPr bwMode="auto">
            <a:xfrm>
              <a:off x="1371600" y="5486400"/>
              <a:ext cx="914400" cy="914400"/>
            </a:xfrm>
            <a:prstGeom prst="sun">
              <a:avLst>
                <a:gd name="adj" fmla="val 25000"/>
              </a:avLst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use</a:t>
              </a:r>
            </a:p>
          </p:txBody>
        </p:sp>
        <p:sp>
          <p:nvSpPr>
            <p:cNvPr id="10" name="AutoShape 5"/>
            <p:cNvSpPr>
              <a:spLocks noChangeArrowheads="1"/>
            </p:cNvSpPr>
            <p:nvPr/>
          </p:nvSpPr>
          <p:spPr bwMode="auto">
            <a:xfrm>
              <a:off x="2819400" y="5486400"/>
              <a:ext cx="914400" cy="914400"/>
            </a:xfrm>
            <a:prstGeom prst="sun">
              <a:avLst>
                <a:gd name="adj" fmla="val 25000"/>
              </a:avLst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use</a:t>
              </a:r>
            </a:p>
          </p:txBody>
        </p:sp>
        <p:sp>
          <p:nvSpPr>
            <p:cNvPr id="11" name="AutoShape 5"/>
            <p:cNvSpPr>
              <a:spLocks noChangeArrowheads="1"/>
            </p:cNvSpPr>
            <p:nvPr/>
          </p:nvSpPr>
          <p:spPr bwMode="auto">
            <a:xfrm>
              <a:off x="4267200" y="5486400"/>
              <a:ext cx="914400" cy="914400"/>
            </a:xfrm>
            <a:prstGeom prst="sun">
              <a:avLst>
                <a:gd name="adj" fmla="val 25000"/>
              </a:avLst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use</a:t>
              </a:r>
            </a:p>
          </p:txBody>
        </p:sp>
        <p:sp>
          <p:nvSpPr>
            <p:cNvPr id="12" name="AutoShape 5"/>
            <p:cNvSpPr>
              <a:spLocks noChangeArrowheads="1"/>
            </p:cNvSpPr>
            <p:nvPr/>
          </p:nvSpPr>
          <p:spPr bwMode="auto">
            <a:xfrm>
              <a:off x="6781800" y="5257800"/>
              <a:ext cx="1295400" cy="1295400"/>
            </a:xfrm>
            <a:prstGeom prst="sun">
              <a:avLst>
                <a:gd name="adj" fmla="val 25000"/>
              </a:avLst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use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Prototyping allows you to…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Examine</a:t>
            </a:r>
            <a:r>
              <a:rPr lang="en-US" dirty="0" smtClean="0"/>
              <a:t> your design ideas to see what will work for your users</a:t>
            </a:r>
          </a:p>
          <a:p>
            <a:r>
              <a:rPr lang="en-US" b="1" dirty="0" smtClean="0"/>
              <a:t>Explore</a:t>
            </a:r>
            <a:r>
              <a:rPr lang="en-US" dirty="0" smtClean="0"/>
              <a:t> how work practice will be supported (or not!) in the design</a:t>
            </a:r>
          </a:p>
          <a:p>
            <a:r>
              <a:rPr lang="en-US" b="1" dirty="0" smtClean="0"/>
              <a:t>Discover</a:t>
            </a:r>
            <a:r>
              <a:rPr lang="en-US" dirty="0" smtClean="0"/>
              <a:t> emergent work practices</a:t>
            </a:r>
          </a:p>
          <a:p>
            <a:r>
              <a:rPr lang="en-US" b="1" dirty="0" smtClean="0"/>
              <a:t>Observe</a:t>
            </a:r>
            <a:r>
              <a:rPr lang="en-US" dirty="0" smtClean="0"/>
              <a:t> what the overall experience of the new work environment will offer </a:t>
            </a:r>
          </a:p>
          <a:p>
            <a:r>
              <a:rPr lang="en-US" b="1" dirty="0" smtClean="0"/>
              <a:t>Find</a:t>
            </a:r>
            <a:r>
              <a:rPr lang="en-US" dirty="0" smtClean="0"/>
              <a:t> </a:t>
            </a:r>
            <a:r>
              <a:rPr lang="en-US" b="1" dirty="0" smtClean="0"/>
              <a:t>out</a:t>
            </a:r>
            <a:r>
              <a:rPr lang="en-US" dirty="0" smtClean="0"/>
              <a:t> if work processes (e.g. a known sequence) are coherent in the new system</a:t>
            </a:r>
          </a:p>
          <a:p>
            <a:r>
              <a:rPr lang="en-US" b="1" dirty="0" smtClean="0"/>
              <a:t>Involve</a:t>
            </a:r>
            <a:r>
              <a:rPr lang="en-US" dirty="0" smtClean="0"/>
              <a:t> users in the design process…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</a:t>
            </a:r>
            <a:r>
              <a:rPr lang="en-US" dirty="0" smtClean="0"/>
              <a:t>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There are three main ways you’ll use the information from </a:t>
            </a:r>
            <a:r>
              <a:rPr lang="en-US" sz="2800" dirty="0" smtClean="0"/>
              <a:t>prototyping...</a:t>
            </a:r>
            <a:endParaRPr lang="en-US" sz="2800" dirty="0" smtClean="0"/>
          </a:p>
          <a:p>
            <a:pPr marL="868680" lvl="1" indent="-457200">
              <a:buFont typeface="+mj-lt"/>
              <a:buAutoNum type="arabicPeriod"/>
            </a:pPr>
            <a:r>
              <a:rPr lang="en-US" sz="2400" dirty="0" smtClean="0"/>
              <a:t>To continually improve the design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sz="2400" dirty="0" smtClean="0"/>
              <a:t>To justify design decisions 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sz="2400" dirty="0" smtClean="0"/>
              <a:t>To clarify issues for the  implementation </a:t>
            </a:r>
            <a:r>
              <a:rPr lang="en-US" sz="2400" dirty="0" smtClean="0"/>
              <a:t>team</a:t>
            </a:r>
          </a:p>
          <a:p>
            <a:pPr marL="571500" indent="-457200"/>
            <a:r>
              <a:rPr lang="en-US" sz="2800" dirty="0" smtClean="0"/>
              <a:t>The final step in a project cycle is moving from prototype to finished product and the implementation of the new design.</a:t>
            </a:r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Assignment: Visual Exercise Pt.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you have finished reading this slide deck, go back to slides 12-16 and work through Steps 1-10.</a:t>
            </a:r>
          </a:p>
          <a:p>
            <a:r>
              <a:rPr lang="en-US" dirty="0" smtClean="0"/>
              <a:t>Then, for Step 11—</a:t>
            </a:r>
            <a:r>
              <a:rPr lang="en-US" i="1" dirty="0" smtClean="0"/>
              <a:t>the prototype</a:t>
            </a:r>
            <a:r>
              <a:rPr lang="en-US" dirty="0" smtClean="0"/>
              <a:t>, modify this so that your PDF re-designs of the web homepage will represent what you would done if you were actually redesigning a website for an employer.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153400" cy="9906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r>
              <a:rPr lang="en-US" b="1" dirty="0" smtClean="0"/>
              <a:t>Theoretical Influences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1752600"/>
            <a:ext cx="7848600" cy="41148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/>
              <a:t>Activity Theory </a:t>
            </a:r>
            <a:r>
              <a:rPr lang="en-US" dirty="0" smtClean="0"/>
              <a:t>– understanding the relationship between human behavior and the tools they use (Vygotsky et al.)</a:t>
            </a:r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User-Centered Design</a:t>
            </a:r>
            <a:r>
              <a:rPr lang="en-US" b="1" dirty="0" smtClean="0"/>
              <a:t> </a:t>
            </a:r>
            <a:r>
              <a:rPr lang="en-US" dirty="0" smtClean="0"/>
              <a:t>– placing the needs of users prominently in the design </a:t>
            </a:r>
            <a:r>
              <a:rPr lang="en-US" dirty="0" smtClean="0"/>
              <a:t>process.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b="1" dirty="0" smtClean="0"/>
              <a:t>Embodied Interaction </a:t>
            </a:r>
            <a:r>
              <a:rPr lang="en-US" dirty="0" smtClean="0"/>
              <a:t>– An approach to interacting with software systems that emphasizes skilled, engaged practice rather than disembodied </a:t>
            </a:r>
            <a:r>
              <a:rPr lang="en-US" dirty="0" smtClean="0"/>
              <a:t>rationality. </a:t>
            </a:r>
            <a:endParaRPr lang="en-US" dirty="0" smtClean="0"/>
          </a:p>
          <a:p>
            <a:pPr>
              <a:lnSpc>
                <a:spcPct val="90000"/>
              </a:lnSpc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User-centered Design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User-centered Design: </a:t>
            </a:r>
            <a:r>
              <a:rPr lang="en-US" dirty="0" smtClean="0"/>
              <a:t>a design philosophy that puts the users’ needs at the center of the design process. </a:t>
            </a:r>
            <a:endParaRPr lang="en-US" dirty="0" smtClean="0"/>
          </a:p>
          <a:p>
            <a:pPr lvl="1"/>
            <a:r>
              <a:rPr lang="en-US" dirty="0" smtClean="0"/>
              <a:t>It </a:t>
            </a:r>
            <a:r>
              <a:rPr lang="en-US" dirty="0" smtClean="0"/>
              <a:t>states that design is iterative in nature and users should be considered at multiple stages of product development. </a:t>
            </a:r>
            <a:endParaRPr lang="en-US" dirty="0" smtClean="0"/>
          </a:p>
          <a:p>
            <a:pPr lvl="1"/>
            <a:r>
              <a:rPr lang="en-US" dirty="0" smtClean="0"/>
              <a:t>Designers </a:t>
            </a:r>
            <a:r>
              <a:rPr lang="en-US" dirty="0" smtClean="0"/>
              <a:t>are encouraged to try to think like users when coming up with design solutions. </a:t>
            </a:r>
            <a:endParaRPr lang="en-US" dirty="0" smtClean="0"/>
          </a:p>
          <a:p>
            <a:pPr lvl="1"/>
            <a:r>
              <a:rPr lang="en-US" dirty="0" smtClean="0"/>
              <a:t>These </a:t>
            </a:r>
            <a:r>
              <a:rPr lang="en-US" dirty="0" smtClean="0"/>
              <a:t>solutions are then exposed to real users. </a:t>
            </a:r>
            <a:endParaRPr lang="en-US" dirty="0" smtClean="0"/>
          </a:p>
          <a:p>
            <a:pPr lvl="1"/>
            <a:r>
              <a:rPr lang="en-US" dirty="0" smtClean="0"/>
              <a:t>Testing </a:t>
            </a:r>
            <a:r>
              <a:rPr lang="en-US" dirty="0" smtClean="0"/>
              <a:t>reveals some of the design flaws. </a:t>
            </a:r>
            <a:endParaRPr lang="en-US" dirty="0" smtClean="0"/>
          </a:p>
          <a:p>
            <a:pPr lvl="1"/>
            <a:r>
              <a:rPr lang="en-US" dirty="0" smtClean="0"/>
              <a:t>Designers </a:t>
            </a:r>
            <a:r>
              <a:rPr lang="en-US" dirty="0" smtClean="0"/>
              <a:t>then are supposed to correct them and iteratively go through this process again and again.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design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Planning with the user in mind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Conceptual Design?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Conceptual designs are scalable </a:t>
            </a:r>
            <a:r>
              <a:rPr lang="en-US" dirty="0" smtClean="0"/>
              <a:t>drawings that define the basic parameters of the project.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 smtClean="0"/>
              <a:t>are usually void of detail, dimensions, and technical notes so you can review and modify the design with ease. </a:t>
            </a:r>
            <a:endParaRPr lang="en-US" dirty="0" smtClean="0"/>
          </a:p>
          <a:p>
            <a:r>
              <a:rPr lang="en-US" dirty="0" smtClean="0"/>
              <a:t>T</a:t>
            </a:r>
            <a:r>
              <a:rPr lang="en-US" dirty="0" smtClean="0"/>
              <a:t>hese </a:t>
            </a:r>
            <a:r>
              <a:rPr lang="en-US" dirty="0" smtClean="0"/>
              <a:t>designs are in preliminary stages of </a:t>
            </a:r>
            <a:r>
              <a:rPr lang="en-US" dirty="0" smtClean="0"/>
              <a:t>development.</a:t>
            </a:r>
          </a:p>
          <a:p>
            <a:r>
              <a:rPr lang="en-US" dirty="0" smtClean="0"/>
              <a:t>They </a:t>
            </a:r>
            <a:r>
              <a:rPr lang="en-US" dirty="0" smtClean="0"/>
              <a:t>are </a:t>
            </a:r>
            <a:r>
              <a:rPr lang="en-US" dirty="0" smtClean="0"/>
              <a:t>intended to explore ideas. </a:t>
            </a:r>
          </a:p>
          <a:p>
            <a:r>
              <a:rPr lang="en-US" dirty="0" smtClean="0"/>
              <a:t>Their </a:t>
            </a:r>
            <a:r>
              <a:rPr lang="en-US" dirty="0" smtClean="0"/>
              <a:t>primary function is to establish a starting point.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we </a:t>
            </a:r>
            <a:r>
              <a:rPr lang="en-US" b="1" i="1" dirty="0" smtClean="0"/>
              <a:t>do</a:t>
            </a:r>
            <a:r>
              <a:rPr lang="en-US" dirty="0" smtClean="0"/>
              <a:t> User-Centered Design?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method is to employ conceptual design in the planning phase of any design project.</a:t>
            </a:r>
          </a:p>
          <a:p>
            <a:r>
              <a:rPr lang="en-US" dirty="0" smtClean="0"/>
              <a:t>The goal of conceptual design is to...</a:t>
            </a:r>
          </a:p>
          <a:p>
            <a:pPr lvl="1"/>
            <a:r>
              <a:rPr lang="en-US" dirty="0" smtClean="0"/>
              <a:t>Focus on what the product does</a:t>
            </a:r>
          </a:p>
          <a:p>
            <a:pPr lvl="1"/>
            <a:r>
              <a:rPr lang="en-US" dirty="0" smtClean="0"/>
              <a:t>Conduct audience analysis  on  how the user interacts with the design based on the structure of work/activity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Conceptual Design aims to...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54380" lvl="1" indent="-457200">
              <a:spcBef>
                <a:spcPct val="50000"/>
              </a:spcBef>
              <a:buFont typeface="Times" pitchFamily="-84" charset="0"/>
              <a:buChar char="•"/>
            </a:pPr>
            <a:r>
              <a:rPr lang="en-US" sz="2200" dirty="0" smtClean="0"/>
              <a:t>Identify the goals and expectations of </a:t>
            </a:r>
            <a:r>
              <a:rPr lang="en-US" sz="2200" b="1" i="1" dirty="0" smtClean="0"/>
              <a:t>how</a:t>
            </a:r>
            <a:r>
              <a:rPr lang="en-US" sz="2200" i="1" dirty="0" smtClean="0"/>
              <a:t> </a:t>
            </a:r>
            <a:r>
              <a:rPr lang="en-US" sz="2200" dirty="0" smtClean="0"/>
              <a:t>each audience type interacts with the design under different circumstances of use</a:t>
            </a:r>
          </a:p>
          <a:p>
            <a:pPr marL="754380" lvl="1" indent="-457200">
              <a:spcBef>
                <a:spcPct val="50000"/>
              </a:spcBef>
              <a:buFont typeface="Times" pitchFamily="-84" charset="0"/>
              <a:buChar char="•"/>
            </a:pPr>
            <a:r>
              <a:rPr lang="en-US" sz="2200" dirty="0" smtClean="0"/>
              <a:t>Consider </a:t>
            </a:r>
            <a:r>
              <a:rPr lang="en-US" sz="2200" b="1" i="1" dirty="0" smtClean="0"/>
              <a:t>how</a:t>
            </a:r>
            <a:r>
              <a:rPr lang="en-US" sz="2200" dirty="0" smtClean="0"/>
              <a:t> will the </a:t>
            </a:r>
            <a:r>
              <a:rPr lang="en-US" sz="2200" dirty="0" smtClean="0"/>
              <a:t>new design </a:t>
            </a:r>
            <a:r>
              <a:rPr lang="en-US" sz="2200" dirty="0" smtClean="0"/>
              <a:t>transform </a:t>
            </a:r>
            <a:r>
              <a:rPr lang="en-US" sz="2200" dirty="0" smtClean="0"/>
              <a:t>the </a:t>
            </a:r>
            <a:r>
              <a:rPr lang="en-US" sz="2200" dirty="0" smtClean="0"/>
              <a:t>targeted activity</a:t>
            </a:r>
          </a:p>
          <a:p>
            <a:pPr marL="754380" lvl="1" indent="-457200">
              <a:spcBef>
                <a:spcPct val="50000"/>
              </a:spcBef>
              <a:buFont typeface="Times" pitchFamily="-84" charset="0"/>
              <a:buChar char="•"/>
            </a:pPr>
            <a:r>
              <a:rPr lang="en-US" sz="2200" dirty="0" smtClean="0"/>
              <a:t>Account for </a:t>
            </a:r>
            <a:r>
              <a:rPr lang="en-US" sz="2200" b="1" i="1" dirty="0" smtClean="0"/>
              <a:t>what</a:t>
            </a:r>
            <a:r>
              <a:rPr lang="en-US" sz="2200" dirty="0" smtClean="0"/>
              <a:t> business needs are behind product development</a:t>
            </a:r>
          </a:p>
          <a:p>
            <a:pPr marL="457200" indent="-457200">
              <a:spcBef>
                <a:spcPct val="50000"/>
              </a:spcBef>
            </a:pPr>
            <a:r>
              <a:rPr lang="en-US" dirty="0" smtClean="0"/>
              <a:t>Conceptual design answers the question: </a:t>
            </a:r>
            <a:r>
              <a:rPr lang="en-US" i="1" dirty="0" smtClean="0"/>
              <a:t>What does this product/technical document do?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</a:t>
            </a:r>
            <a:r>
              <a:rPr lang="en-US" dirty="0" smtClean="0"/>
              <a:t>conceptual design?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Quality assurance—provide a solution model for baseline evaluation</a:t>
            </a:r>
          </a:p>
          <a:p>
            <a:r>
              <a:rPr lang="en-US" dirty="0" smtClean="0"/>
              <a:t>Formal example—team members can utilize their strengths in  contributing to the design process with a clear understanding of design targets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Watch this video: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  <a:hlinkClick r:id="rId2"/>
              </a:rPr>
              <a:t>http://www.youtube.com/watch?v=Jo2SG4JhohQ</a:t>
            </a:r>
            <a:endParaRPr lang="en-US" b="1" dirty="0" smtClean="0">
              <a:solidFill>
                <a:schemeClr val="tx1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7273</TotalTime>
  <Words>1223</Words>
  <Application>Microsoft Office PowerPoint</Application>
  <PresentationFormat>On-screen Show (4:3)</PresentationFormat>
  <Paragraphs>132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Theme1</vt:lpstr>
      <vt:lpstr>Technical Writing 2013</vt:lpstr>
      <vt:lpstr>In this unit…</vt:lpstr>
      <vt:lpstr>Theoretical Influences</vt:lpstr>
      <vt:lpstr>User-centered Design</vt:lpstr>
      <vt:lpstr>Conceptual design</vt:lpstr>
      <vt:lpstr>What is Conceptual Design?</vt:lpstr>
      <vt:lpstr>How do we do User-Centered Design?</vt:lpstr>
      <vt:lpstr>Conceptual Design aims to...</vt:lpstr>
      <vt:lpstr>Why conceptual design?</vt:lpstr>
      <vt:lpstr>Conceptual Design Reports  = Technical Documents</vt:lpstr>
      <vt:lpstr>Conceptual Design &amp; Persuasion</vt:lpstr>
      <vt:lpstr>Using Conceptual Design approach for visual design exercise part 2</vt:lpstr>
      <vt:lpstr>Teamwork:  Putting CD into Practice</vt:lpstr>
      <vt:lpstr>Putting CD into Practice cont. 2</vt:lpstr>
      <vt:lpstr>Putting CD into Practice cont. 3</vt:lpstr>
      <vt:lpstr>Putting CD into Practice cont. 4</vt:lpstr>
      <vt:lpstr>Prototypes</vt:lpstr>
      <vt:lpstr>What is a prototype?</vt:lpstr>
      <vt:lpstr>A prototype is not…</vt:lpstr>
      <vt:lpstr>A prototype is also not…</vt:lpstr>
      <vt:lpstr>So…why prototype? </vt:lpstr>
      <vt:lpstr>Prototyping allows you to…</vt:lpstr>
      <vt:lpstr>Using the evidence</vt:lpstr>
      <vt:lpstr>Assignment: Visual Exercise Pt.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 Conceptual Design?</dc:title>
  <dc:creator>Lynn McCool</dc:creator>
  <cp:lastModifiedBy>Lynn McCool</cp:lastModifiedBy>
  <cp:revision>7</cp:revision>
  <dcterms:created xsi:type="dcterms:W3CDTF">2013-09-13T19:52:26Z</dcterms:created>
  <dcterms:modified xsi:type="dcterms:W3CDTF">2013-09-18T21:05:44Z</dcterms:modified>
</cp:coreProperties>
</file>