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6"/>
  </p:notesMasterIdLst>
  <p:sldIdLst>
    <p:sldId id="256" r:id="rId2"/>
    <p:sldId id="257" r:id="rId3"/>
    <p:sldId id="313" r:id="rId4"/>
    <p:sldId id="315" r:id="rId5"/>
    <p:sldId id="316" r:id="rId6"/>
    <p:sldId id="328" r:id="rId7"/>
    <p:sldId id="329" r:id="rId8"/>
    <p:sldId id="330" r:id="rId9"/>
    <p:sldId id="331" r:id="rId10"/>
    <p:sldId id="317" r:id="rId11"/>
    <p:sldId id="318" r:id="rId12"/>
    <p:sldId id="277" r:id="rId13"/>
    <p:sldId id="303" r:id="rId14"/>
    <p:sldId id="291" r:id="rId15"/>
    <p:sldId id="292" r:id="rId16"/>
    <p:sldId id="293" r:id="rId17"/>
    <p:sldId id="294" r:id="rId18"/>
    <p:sldId id="295" r:id="rId19"/>
    <p:sldId id="296" r:id="rId20"/>
    <p:sldId id="297" r:id="rId21"/>
    <p:sldId id="298" r:id="rId22"/>
    <p:sldId id="299" r:id="rId23"/>
    <p:sldId id="265" r:id="rId24"/>
    <p:sldId id="282" r:id="rId25"/>
    <p:sldId id="278" r:id="rId26"/>
    <p:sldId id="283" r:id="rId27"/>
    <p:sldId id="284" r:id="rId28"/>
    <p:sldId id="285" r:id="rId29"/>
    <p:sldId id="286" r:id="rId30"/>
    <p:sldId id="288" r:id="rId31"/>
    <p:sldId id="290" r:id="rId32"/>
    <p:sldId id="279" r:id="rId33"/>
    <p:sldId id="287" r:id="rId34"/>
    <p:sldId id="289" r:id="rId35"/>
    <p:sldId id="280" r:id="rId36"/>
    <p:sldId id="301" r:id="rId37"/>
    <p:sldId id="319" r:id="rId38"/>
    <p:sldId id="320" r:id="rId39"/>
    <p:sldId id="321" r:id="rId40"/>
    <p:sldId id="322" r:id="rId41"/>
    <p:sldId id="323" r:id="rId42"/>
    <p:sldId id="324" r:id="rId43"/>
    <p:sldId id="325" r:id="rId44"/>
    <p:sldId id="326"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REILER" initials="U" lastIdx="1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84109" autoAdjust="0"/>
  </p:normalViewPr>
  <p:slideViewPr>
    <p:cSldViewPr>
      <p:cViewPr varScale="1">
        <p:scale>
          <a:sx n="102" d="100"/>
          <a:sy n="102" d="100"/>
        </p:scale>
        <p:origin x="-240" y="-1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notesMaster" Target="notesMasters/notesMaster1.xml"/><Relationship Id="rId47" Type="http://schemas.openxmlformats.org/officeDocument/2006/relationships/printerSettings" Target="printerSettings/printerSettings1.bin"/><Relationship Id="rId48" Type="http://schemas.openxmlformats.org/officeDocument/2006/relationships/commentAuthors" Target="commentAuthors.xml"/><Relationship Id="rId49" Type="http://schemas.openxmlformats.org/officeDocument/2006/relationships/presProps" Target="pres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viewProps" Target="viewProps.xml"/><Relationship Id="rId51" Type="http://schemas.openxmlformats.org/officeDocument/2006/relationships/theme" Target="theme/theme1.xml"/><Relationship Id="rId5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63957B-070E-4CEF-83B9-90562B50CA18}" type="datetimeFigureOut">
              <a:rPr lang="en-US" smtClean="0"/>
              <a:pPr/>
              <a:t>10/1/13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6D2C84-60D0-4F6E-A2F3-F83081A98116}" type="slidenum">
              <a:rPr lang="en-US" smtClean="0"/>
              <a:pPr/>
              <a:t>‹#›</a:t>
            </a:fld>
            <a:endParaRPr lang="en-US"/>
          </a:p>
        </p:txBody>
      </p:sp>
    </p:spTree>
    <p:extLst>
      <p:ext uri="{BB962C8B-B14F-4D97-AF65-F5344CB8AC3E}">
        <p14:creationId xmlns:p14="http://schemas.microsoft.com/office/powerpoint/2010/main" val="28888267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6D2C84-60D0-4F6E-A2F3-F83081A98116}" type="slidenum">
              <a:rPr lang="en-US" smtClean="0"/>
              <a:pPr/>
              <a:t>1</a:t>
            </a:fld>
            <a:endParaRPr lang="en-US"/>
          </a:p>
        </p:txBody>
      </p:sp>
    </p:spTree>
    <p:extLst>
      <p:ext uri="{BB962C8B-B14F-4D97-AF65-F5344CB8AC3E}">
        <p14:creationId xmlns:p14="http://schemas.microsoft.com/office/powerpoint/2010/main" val="4250095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A26D2C84-60D0-4F6E-A2F3-F83081A98116}" type="slidenum">
              <a:rPr lang="en-US" smtClean="0"/>
              <a:pPr/>
              <a:t>29</a:t>
            </a:fld>
            <a:endParaRPr lang="en-US"/>
          </a:p>
        </p:txBody>
      </p:sp>
    </p:spTree>
    <p:extLst>
      <p:ext uri="{BB962C8B-B14F-4D97-AF65-F5344CB8AC3E}">
        <p14:creationId xmlns:p14="http://schemas.microsoft.com/office/powerpoint/2010/main" val="11261089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A26D2C84-60D0-4F6E-A2F3-F83081A98116}" type="slidenum">
              <a:rPr lang="en-US" smtClean="0"/>
              <a:pPr/>
              <a:t>30</a:t>
            </a:fld>
            <a:endParaRPr lang="en-US"/>
          </a:p>
        </p:txBody>
      </p:sp>
    </p:spTree>
    <p:extLst>
      <p:ext uri="{BB962C8B-B14F-4D97-AF65-F5344CB8AC3E}">
        <p14:creationId xmlns:p14="http://schemas.microsoft.com/office/powerpoint/2010/main" val="28001743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A26D2C84-60D0-4F6E-A2F3-F83081A98116}" type="slidenum">
              <a:rPr lang="en-US" smtClean="0"/>
              <a:pPr/>
              <a:t>31</a:t>
            </a:fld>
            <a:endParaRPr lang="en-US"/>
          </a:p>
        </p:txBody>
      </p:sp>
    </p:spTree>
    <p:extLst>
      <p:ext uri="{BB962C8B-B14F-4D97-AF65-F5344CB8AC3E}">
        <p14:creationId xmlns:p14="http://schemas.microsoft.com/office/powerpoint/2010/main" val="28001743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US" dirty="0" smtClean="0"/>
              <a:t>Proposals should educate and persuade</a:t>
            </a:r>
          </a:p>
          <a:p>
            <a:pPr marL="171450" indent="-171450">
              <a:buFont typeface="Arial" pitchFamily="34" charset="0"/>
              <a:buChar char="•"/>
            </a:pPr>
            <a:r>
              <a:rPr lang="en-US" dirty="0" smtClean="0"/>
              <a:t>Plain style – use in places like the current situation section,</a:t>
            </a:r>
            <a:r>
              <a:rPr lang="en-US" baseline="0" dirty="0" smtClean="0"/>
              <a:t> the project plan section, and the qualifications section.</a:t>
            </a:r>
          </a:p>
          <a:p>
            <a:pPr marL="171450" indent="-171450">
              <a:buFont typeface="Arial" pitchFamily="34" charset="0"/>
              <a:buChar char="•"/>
            </a:pPr>
            <a:r>
              <a:rPr lang="en-US" baseline="0" dirty="0" smtClean="0"/>
              <a:t>Persuasive style – use in places like the introduction and the costs and benefits section.</a:t>
            </a:r>
          </a:p>
          <a:p>
            <a:pPr marL="0" indent="0">
              <a:buFont typeface="Arial" pitchFamily="34" charset="0"/>
              <a:buNone/>
            </a:pPr>
            <a:r>
              <a:rPr lang="en-US" baseline="0" dirty="0" smtClean="0"/>
              <a:t>An attractive, functional design</a:t>
            </a:r>
            <a:endParaRPr lang="en-US" dirty="0" smtClean="0"/>
          </a:p>
          <a:p>
            <a:pPr marL="171450" indent="-171450">
              <a:buFont typeface="Arial" pitchFamily="34" charset="0"/>
              <a:buChar char="•"/>
            </a:pPr>
            <a:r>
              <a:rPr lang="en-US" dirty="0" smtClean="0"/>
              <a:t>Graphics – include charts,</a:t>
            </a:r>
            <a:r>
              <a:rPr lang="en-US" baseline="0" dirty="0" smtClean="0"/>
              <a:t> graphs, maps, illustrations, photographs, and other graphics to reinforce important points.</a:t>
            </a:r>
          </a:p>
          <a:p>
            <a:pPr marL="171450" indent="-171450">
              <a:buFont typeface="Arial" pitchFamily="34" charset="0"/>
              <a:buChar char="•"/>
            </a:pPr>
            <a:r>
              <a:rPr lang="en-US" baseline="0" dirty="0" smtClean="0"/>
              <a:t>Page Design – use headings, lists, and graphics. Optionally include multiple columns, margin comments, pull quotes, and sidebars.</a:t>
            </a:r>
          </a:p>
          <a:p>
            <a:pPr marL="171450" indent="-171450">
              <a:buFont typeface="Arial" pitchFamily="34" charset="0"/>
              <a:buChar char="•"/>
            </a:pPr>
            <a:r>
              <a:rPr lang="en-US" baseline="0" dirty="0" smtClean="0"/>
              <a:t>Medium – paper is norm, but sometimes multimedia, websites, and presentation software are used.</a:t>
            </a:r>
          </a:p>
          <a:p>
            <a:endParaRPr lang="en-US" baseline="0" dirty="0" smtClean="0"/>
          </a:p>
        </p:txBody>
      </p:sp>
      <p:sp>
        <p:nvSpPr>
          <p:cNvPr id="4" name="Slide Number Placeholder 3"/>
          <p:cNvSpPr>
            <a:spLocks noGrp="1"/>
          </p:cNvSpPr>
          <p:nvPr>
            <p:ph type="sldNum" sz="quarter" idx="10"/>
          </p:nvPr>
        </p:nvSpPr>
        <p:spPr/>
        <p:txBody>
          <a:bodyPr/>
          <a:lstStyle/>
          <a:p>
            <a:fld id="{A26D2C84-60D0-4F6E-A2F3-F83081A98116}" type="slidenum">
              <a:rPr lang="en-US" smtClean="0"/>
              <a:pPr/>
              <a:t>32</a:t>
            </a:fld>
            <a:endParaRPr lang="en-US"/>
          </a:p>
        </p:txBody>
      </p:sp>
    </p:spTree>
    <p:extLst>
      <p:ext uri="{BB962C8B-B14F-4D97-AF65-F5344CB8AC3E}">
        <p14:creationId xmlns:p14="http://schemas.microsoft.com/office/powerpoint/2010/main" val="11261089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A26D2C84-60D0-4F6E-A2F3-F83081A98116}" type="slidenum">
              <a:rPr lang="en-US" smtClean="0"/>
              <a:pPr/>
              <a:t>33</a:t>
            </a:fld>
            <a:endParaRPr lang="en-US"/>
          </a:p>
        </p:txBody>
      </p:sp>
    </p:spTree>
    <p:extLst>
      <p:ext uri="{BB962C8B-B14F-4D97-AF65-F5344CB8AC3E}">
        <p14:creationId xmlns:p14="http://schemas.microsoft.com/office/powerpoint/2010/main" val="28001743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A26D2C84-60D0-4F6E-A2F3-F83081A98116}" type="slidenum">
              <a:rPr lang="en-US" smtClean="0"/>
              <a:pPr/>
              <a:t>34</a:t>
            </a:fld>
            <a:endParaRPr lang="en-US"/>
          </a:p>
        </p:txBody>
      </p:sp>
    </p:spTree>
    <p:extLst>
      <p:ext uri="{BB962C8B-B14F-4D97-AF65-F5344CB8AC3E}">
        <p14:creationId xmlns:p14="http://schemas.microsoft.com/office/powerpoint/2010/main" val="28001743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Introduce</a:t>
            </a:r>
            <a:r>
              <a:rPr lang="en-US" baseline="0" dirty="0" smtClean="0"/>
              <a:t> yourself – people invest in people, not projects. Tell them who you are and what you do.</a:t>
            </a:r>
          </a:p>
          <a:p>
            <a:pPr marL="171450" indent="-171450">
              <a:buFont typeface="Arial" pitchFamily="34" charset="0"/>
              <a:buChar char="•"/>
            </a:pPr>
            <a:r>
              <a:rPr lang="en-US" baseline="0" dirty="0" smtClean="0"/>
              <a:t>Grab them with a good story – get their attention right away.</a:t>
            </a:r>
          </a:p>
          <a:p>
            <a:pPr marL="171450" indent="-171450">
              <a:buFont typeface="Arial" pitchFamily="34" charset="0"/>
              <a:buChar char="•"/>
            </a:pPr>
            <a:r>
              <a:rPr lang="en-US" baseline="0" dirty="0" smtClean="0"/>
              <a:t>Present your big idea in one sentence – hit them with it up front.</a:t>
            </a:r>
          </a:p>
          <a:p>
            <a:pPr marL="171450" indent="-171450">
              <a:buFont typeface="Arial" pitchFamily="34" charset="0"/>
              <a:buChar char="•"/>
            </a:pPr>
            <a:r>
              <a:rPr lang="en-US" baseline="0" dirty="0" smtClean="0"/>
              <a:t>Give them your best two or three reasons for doing it – sell your idea, don’t explain it.</a:t>
            </a:r>
          </a:p>
          <a:p>
            <a:pPr marL="171450" indent="-171450">
              <a:buFont typeface="Arial" pitchFamily="34" charset="0"/>
              <a:buChar char="•"/>
            </a:pPr>
            <a:r>
              <a:rPr lang="en-US" baseline="0" dirty="0" smtClean="0"/>
              <a:t>Mention something that distinguishes you and your idea from the others – what is unique?</a:t>
            </a:r>
          </a:p>
          <a:p>
            <a:pPr marL="171450" indent="-171450">
              <a:buFont typeface="Arial" pitchFamily="34" charset="0"/>
              <a:buChar char="•"/>
            </a:pPr>
            <a:r>
              <a:rPr lang="en-US" baseline="0" dirty="0" smtClean="0"/>
              <a:t>Offer a brief cost-benefits analysis – show them very briefly that your idea is worth their investment of time, energy, or money.</a:t>
            </a:r>
          </a:p>
          <a:p>
            <a:pPr marL="171450" indent="-171450">
              <a:buFont typeface="Arial" pitchFamily="34" charset="0"/>
              <a:buChar char="•"/>
            </a:pPr>
            <a:r>
              <a:rPr lang="en-US" baseline="0" dirty="0" smtClean="0"/>
              <a:t>Make sure they remember you – end your pitch by telling them something memorable about your or your organization</a:t>
            </a:r>
            <a:r>
              <a:rPr lang="en-US" baseline="0" smtClean="0"/>
              <a:t>. Make </a:t>
            </a:r>
            <a:r>
              <a:rPr lang="en-US" baseline="0" dirty="0" smtClean="0"/>
              <a:t>sure you put your contact information in their hand.</a:t>
            </a:r>
          </a:p>
          <a:p>
            <a:endParaRPr lang="en-US" baseline="0" dirty="0" smtClean="0"/>
          </a:p>
        </p:txBody>
      </p:sp>
      <p:sp>
        <p:nvSpPr>
          <p:cNvPr id="4" name="Slide Number Placeholder 3"/>
          <p:cNvSpPr>
            <a:spLocks noGrp="1"/>
          </p:cNvSpPr>
          <p:nvPr>
            <p:ph type="sldNum" sz="quarter" idx="10"/>
          </p:nvPr>
        </p:nvSpPr>
        <p:spPr/>
        <p:txBody>
          <a:bodyPr/>
          <a:lstStyle/>
          <a:p>
            <a:fld id="{A26D2C84-60D0-4F6E-A2F3-F83081A98116}" type="slidenum">
              <a:rPr lang="en-US" smtClean="0"/>
              <a:pPr/>
              <a:t>35</a:t>
            </a:fld>
            <a:endParaRPr lang="en-US"/>
          </a:p>
        </p:txBody>
      </p:sp>
    </p:spTree>
    <p:extLst>
      <p:ext uri="{BB962C8B-B14F-4D97-AF65-F5344CB8AC3E}">
        <p14:creationId xmlns:p14="http://schemas.microsoft.com/office/powerpoint/2010/main" val="11261089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6D2C84-60D0-4F6E-A2F3-F83081A98116}" type="slidenum">
              <a:rPr lang="en-US" smtClean="0"/>
              <a:pPr/>
              <a:t>2</a:t>
            </a:fld>
            <a:endParaRPr lang="en-US"/>
          </a:p>
        </p:txBody>
      </p:sp>
    </p:spTree>
    <p:extLst>
      <p:ext uri="{BB962C8B-B14F-4D97-AF65-F5344CB8AC3E}">
        <p14:creationId xmlns:p14="http://schemas.microsoft.com/office/powerpoint/2010/main" val="2681527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6D2C84-60D0-4F6E-A2F3-F83081A98116}" type="slidenum">
              <a:rPr lang="en-US" smtClean="0"/>
              <a:pPr/>
              <a:t>12</a:t>
            </a:fld>
            <a:endParaRPr lang="en-US"/>
          </a:p>
        </p:txBody>
      </p:sp>
    </p:spTree>
    <p:extLst>
      <p:ext uri="{BB962C8B-B14F-4D97-AF65-F5344CB8AC3E}">
        <p14:creationId xmlns:p14="http://schemas.microsoft.com/office/powerpoint/2010/main" val="6365971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Internal – used within a company to plan or propose new projects or products.</a:t>
            </a:r>
          </a:p>
          <a:p>
            <a:r>
              <a:rPr lang="en-US" baseline="0" dirty="0" smtClean="0"/>
              <a:t>External – used to offer services or products to clients outside the company</a:t>
            </a:r>
          </a:p>
          <a:p>
            <a:r>
              <a:rPr lang="en-US" baseline="0" dirty="0" smtClean="0"/>
              <a:t>Solicited – proposals requested by readers</a:t>
            </a:r>
          </a:p>
          <a:p>
            <a:r>
              <a:rPr lang="en-US" baseline="0" dirty="0" smtClean="0"/>
              <a:t>Unsolicited – proposals not requested by readers</a:t>
            </a:r>
          </a:p>
          <a:p>
            <a:endParaRPr lang="en-US" baseline="0" dirty="0" smtClean="0"/>
          </a:p>
        </p:txBody>
      </p:sp>
      <p:sp>
        <p:nvSpPr>
          <p:cNvPr id="4" name="Slide Number Placeholder 3"/>
          <p:cNvSpPr>
            <a:spLocks noGrp="1"/>
          </p:cNvSpPr>
          <p:nvPr>
            <p:ph type="sldNum" sz="quarter" idx="10"/>
          </p:nvPr>
        </p:nvSpPr>
        <p:spPr/>
        <p:txBody>
          <a:bodyPr/>
          <a:lstStyle/>
          <a:p>
            <a:fld id="{A26D2C84-60D0-4F6E-A2F3-F83081A98116}" type="slidenum">
              <a:rPr lang="en-US" smtClean="0"/>
              <a:pPr/>
              <a:t>23</a:t>
            </a:fld>
            <a:endParaRPr lang="en-US"/>
          </a:p>
        </p:txBody>
      </p:sp>
    </p:spTree>
    <p:extLst>
      <p:ext uri="{BB962C8B-B14F-4D97-AF65-F5344CB8AC3E}">
        <p14:creationId xmlns:p14="http://schemas.microsoft.com/office/powerpoint/2010/main" val="11261089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Planning</a:t>
            </a:r>
          </a:p>
          <a:p>
            <a:pPr marL="171450" indent="-171450">
              <a:buFont typeface="Arial" pitchFamily="34" charset="0"/>
              <a:buChar char="•"/>
            </a:pPr>
            <a:r>
              <a:rPr lang="en-US" dirty="0" smtClean="0"/>
              <a:t>Answer the Five-W and How Questions:</a:t>
            </a:r>
            <a:r>
              <a:rPr lang="en-US" baseline="0" dirty="0" smtClean="0"/>
              <a:t>  </a:t>
            </a:r>
          </a:p>
          <a:p>
            <a:pPr marL="628650" lvl="1" indent="-171450">
              <a:buFont typeface="Arial" pitchFamily="34" charset="0"/>
              <a:buChar char="•"/>
            </a:pPr>
            <a:r>
              <a:rPr lang="en-US" baseline="0" dirty="0" smtClean="0"/>
              <a:t>Who will be able to say yes to my ideas, and what are their characteristics?</a:t>
            </a:r>
          </a:p>
          <a:p>
            <a:pPr marL="628650" lvl="1" indent="-171450">
              <a:buFont typeface="Arial" pitchFamily="34" charset="0"/>
              <a:buChar char="•"/>
            </a:pPr>
            <a:r>
              <a:rPr lang="en-US" baseline="0" dirty="0" smtClean="0"/>
              <a:t>Why is this proposal being written?</a:t>
            </a:r>
          </a:p>
          <a:p>
            <a:pPr marL="628650" lvl="1" indent="-171450">
              <a:buFont typeface="Arial" pitchFamily="34" charset="0"/>
              <a:buChar char="•"/>
            </a:pPr>
            <a:r>
              <a:rPr lang="en-US" baseline="0" dirty="0" smtClean="0"/>
              <a:t>What information do the readers need to make a decision?</a:t>
            </a:r>
          </a:p>
          <a:p>
            <a:pPr marL="628650" lvl="1" indent="-171450">
              <a:buFont typeface="Arial" pitchFamily="34" charset="0"/>
              <a:buChar char="•"/>
            </a:pPr>
            <a:r>
              <a:rPr lang="en-US" baseline="0" dirty="0" smtClean="0"/>
              <a:t>Where will the proposal be used?</a:t>
            </a:r>
          </a:p>
          <a:p>
            <a:pPr marL="628650" lvl="1" indent="-171450">
              <a:buFont typeface="Arial" pitchFamily="34" charset="0"/>
              <a:buChar char="•"/>
            </a:pPr>
            <a:r>
              <a:rPr lang="en-US" baseline="0" dirty="0" smtClean="0"/>
              <a:t>When will the proposal be used?</a:t>
            </a:r>
          </a:p>
          <a:p>
            <a:pPr marL="628650" lvl="1" indent="-171450">
              <a:buFont typeface="Arial" pitchFamily="34" charset="0"/>
              <a:buChar char="•"/>
            </a:pPr>
            <a:r>
              <a:rPr lang="en-US" baseline="0" dirty="0" smtClean="0"/>
              <a:t>How will the proposal be used?</a:t>
            </a:r>
          </a:p>
          <a:p>
            <a:pPr marL="171450" indent="-171450">
              <a:buFont typeface="Arial" pitchFamily="34" charset="0"/>
              <a:buChar char="•"/>
            </a:pPr>
            <a:r>
              <a:rPr lang="en-US" baseline="0" dirty="0" smtClean="0"/>
              <a:t>Consider the rhetorical situation: proposal’s subject; purpose; readers (Primary, secondary, tertiary, gatekeeper;) and context of use (physical, economic, ethical, and political.)</a:t>
            </a:r>
          </a:p>
          <a:p>
            <a:pPr marL="0" indent="0">
              <a:buFont typeface="Arial" pitchFamily="34" charset="0"/>
              <a:buNone/>
            </a:pPr>
            <a:r>
              <a:rPr lang="en-US" baseline="0" dirty="0" smtClean="0"/>
              <a:t>Researching</a:t>
            </a:r>
          </a:p>
          <a:p>
            <a:pPr marL="171450" indent="-171450">
              <a:buFont typeface="Arial" pitchFamily="34" charset="0"/>
              <a:buChar char="•"/>
            </a:pPr>
            <a:r>
              <a:rPr lang="en-US" baseline="0" dirty="0" smtClean="0"/>
              <a:t>Do background research – fully understand the problem you are trying to solve.</a:t>
            </a:r>
          </a:p>
          <a:p>
            <a:pPr marL="171450" indent="-171450">
              <a:buFont typeface="Arial" pitchFamily="34" charset="0"/>
              <a:buChar char="•"/>
            </a:pPr>
            <a:r>
              <a:rPr lang="en-US" baseline="0" dirty="0" smtClean="0"/>
              <a:t>Ask subject matter experts (SMEs) – interview experts with knowledge and insight</a:t>
            </a:r>
          </a:p>
          <a:p>
            <a:pPr marL="171450" indent="-171450">
              <a:buFont typeface="Arial" pitchFamily="34" charset="0"/>
              <a:buChar char="•"/>
            </a:pPr>
            <a:r>
              <a:rPr lang="en-US" baseline="0" dirty="0" smtClean="0"/>
              <a:t>Pay attention to causes and effects</a:t>
            </a:r>
          </a:p>
          <a:p>
            <a:pPr marL="171450" indent="-171450">
              <a:buFont typeface="Arial" pitchFamily="34" charset="0"/>
              <a:buChar char="•"/>
            </a:pPr>
            <a:r>
              <a:rPr lang="en-US" baseline="0" dirty="0" smtClean="0"/>
              <a:t>Find similar proposals – finding proposals on the internet or at your workplace can give you insight into how similar problems have been solved in the past</a:t>
            </a:r>
          </a:p>
          <a:p>
            <a:pPr marL="171450" indent="-171450">
              <a:buFont typeface="Arial" pitchFamily="34" charset="0"/>
              <a:buChar char="•"/>
            </a:pPr>
            <a:r>
              <a:rPr lang="en-US" baseline="0" dirty="0" smtClean="0"/>
              <a:t>Collects visuals – proposals are persuasive, so include plenty of graphics, such as photographs, charts, illustrations, and graphics</a:t>
            </a:r>
          </a:p>
        </p:txBody>
      </p:sp>
      <p:sp>
        <p:nvSpPr>
          <p:cNvPr id="4" name="Slide Number Placeholder 3"/>
          <p:cNvSpPr>
            <a:spLocks noGrp="1"/>
          </p:cNvSpPr>
          <p:nvPr>
            <p:ph type="sldNum" sz="quarter" idx="10"/>
          </p:nvPr>
        </p:nvSpPr>
        <p:spPr/>
        <p:txBody>
          <a:bodyPr/>
          <a:lstStyle/>
          <a:p>
            <a:fld id="{A26D2C84-60D0-4F6E-A2F3-F83081A98116}" type="slidenum">
              <a:rPr lang="en-US" smtClean="0"/>
              <a:pPr/>
              <a:t>24</a:t>
            </a:fld>
            <a:endParaRPr lang="en-US"/>
          </a:p>
        </p:txBody>
      </p:sp>
    </p:spTree>
    <p:extLst>
      <p:ext uri="{BB962C8B-B14F-4D97-AF65-F5344CB8AC3E}">
        <p14:creationId xmlns:p14="http://schemas.microsoft.com/office/powerpoint/2010/main" val="11261089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Minimally, your proposal’s introduction should clearly identify your subject, purpose</a:t>
            </a:r>
            <a:r>
              <a:rPr lang="en-US" baseline="0" dirty="0" smtClean="0"/>
              <a:t>, and main point.</a:t>
            </a:r>
          </a:p>
          <a:p>
            <a:r>
              <a:rPr lang="en-US" baseline="0" dirty="0" smtClean="0"/>
              <a:t>The other three moves are helpful, but optional.</a:t>
            </a:r>
          </a:p>
          <a:p>
            <a:endParaRPr lang="en-US" baseline="0" dirty="0" smtClean="0"/>
          </a:p>
        </p:txBody>
      </p:sp>
      <p:sp>
        <p:nvSpPr>
          <p:cNvPr id="4" name="Slide Number Placeholder 3"/>
          <p:cNvSpPr>
            <a:spLocks noGrp="1"/>
          </p:cNvSpPr>
          <p:nvPr>
            <p:ph type="sldNum" sz="quarter" idx="10"/>
          </p:nvPr>
        </p:nvSpPr>
        <p:spPr/>
        <p:txBody>
          <a:bodyPr/>
          <a:lstStyle/>
          <a:p>
            <a:fld id="{A26D2C84-60D0-4F6E-A2F3-F83081A98116}" type="slidenum">
              <a:rPr lang="en-US" smtClean="0"/>
              <a:pPr/>
              <a:t>25</a:t>
            </a:fld>
            <a:endParaRPr lang="en-US"/>
          </a:p>
        </p:txBody>
      </p:sp>
    </p:spTree>
    <p:extLst>
      <p:ext uri="{BB962C8B-B14F-4D97-AF65-F5344CB8AC3E}">
        <p14:creationId xmlns:p14="http://schemas.microsoft.com/office/powerpoint/2010/main" val="11261089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Purpose of the current situation section is to define the problem your plan will solve.</a:t>
            </a:r>
          </a:p>
          <a:p>
            <a:endParaRPr lang="en-US" dirty="0" smtClean="0"/>
          </a:p>
          <a:p>
            <a:r>
              <a:rPr lang="en-US" dirty="0" smtClean="0"/>
              <a:t>Mapping out the situation</a:t>
            </a:r>
          </a:p>
          <a:p>
            <a:pPr marL="228600" indent="-228600">
              <a:buFont typeface="+mj-lt"/>
              <a:buAutoNum type="arabicPeriod"/>
            </a:pPr>
            <a:r>
              <a:rPr lang="en-US" baseline="0" dirty="0" smtClean="0"/>
              <a:t>Write the problem in the middle of your screen or paper with a circle around it.</a:t>
            </a:r>
          </a:p>
          <a:p>
            <a:pPr marL="228600" indent="-228600">
              <a:buFont typeface="+mj-lt"/>
              <a:buAutoNum type="arabicPeriod"/>
            </a:pPr>
            <a:r>
              <a:rPr lang="en-US" baseline="0" dirty="0" smtClean="0"/>
              <a:t>Write down the two to five major causes of the problem and circle them. Connect them to the problem.</a:t>
            </a:r>
          </a:p>
          <a:p>
            <a:pPr marL="228600" indent="-228600">
              <a:buFont typeface="+mj-lt"/>
              <a:buAutoNum type="arabicPeriod"/>
            </a:pPr>
            <a:r>
              <a:rPr lang="en-US" baseline="0" dirty="0" smtClean="0"/>
              <a:t>Write down minor causes around each major cause. Circle them and connect them to the major causes.</a:t>
            </a:r>
          </a:p>
          <a:p>
            <a:pPr marL="228600" indent="-228600">
              <a:buFont typeface="+mj-lt"/>
              <a:buAutoNum type="arabicPeriod"/>
            </a:pPr>
            <a:endParaRPr lang="en-US" baseline="0" dirty="0" smtClean="0"/>
          </a:p>
          <a:p>
            <a:pPr marL="0" indent="0">
              <a:buFont typeface="+mj-lt"/>
              <a:buNone/>
            </a:pPr>
            <a:r>
              <a:rPr lang="en-US" baseline="0" dirty="0" smtClean="0"/>
              <a:t>Draft the current situation section</a:t>
            </a:r>
          </a:p>
          <a:p>
            <a:pPr marL="171450" indent="-171450">
              <a:buFont typeface="Arial" pitchFamily="34" charset="0"/>
              <a:buChar char="•"/>
            </a:pPr>
            <a:r>
              <a:rPr lang="en-US" baseline="0" dirty="0" smtClean="0"/>
              <a:t>Opening – identify and define the problem you will describe.</a:t>
            </a:r>
          </a:p>
          <a:p>
            <a:pPr marL="171450" indent="-171450">
              <a:buFont typeface="Arial" pitchFamily="34" charset="0"/>
              <a:buChar char="•"/>
            </a:pPr>
            <a:r>
              <a:rPr lang="en-US" baseline="0" dirty="0" smtClean="0"/>
              <a:t>Body – discuss the causes of the problem, showing how they brought about the problem.</a:t>
            </a:r>
          </a:p>
          <a:p>
            <a:pPr marL="171450" indent="-171450">
              <a:buFont typeface="Arial" pitchFamily="34" charset="0"/>
              <a:buChar char="•"/>
            </a:pPr>
            <a:r>
              <a:rPr lang="en-US" baseline="0" dirty="0" smtClean="0"/>
              <a:t>Closing – discuss the effects of not doing anything about the problem.</a:t>
            </a:r>
          </a:p>
          <a:p>
            <a:endParaRPr lang="en-US" baseline="0" dirty="0" smtClean="0"/>
          </a:p>
        </p:txBody>
      </p:sp>
      <p:sp>
        <p:nvSpPr>
          <p:cNvPr id="4" name="Slide Number Placeholder 3"/>
          <p:cNvSpPr>
            <a:spLocks noGrp="1"/>
          </p:cNvSpPr>
          <p:nvPr>
            <p:ph type="sldNum" sz="quarter" idx="10"/>
          </p:nvPr>
        </p:nvSpPr>
        <p:spPr/>
        <p:txBody>
          <a:bodyPr/>
          <a:lstStyle/>
          <a:p>
            <a:fld id="{A26D2C84-60D0-4F6E-A2F3-F83081A98116}" type="slidenum">
              <a:rPr lang="en-US" smtClean="0"/>
              <a:pPr/>
              <a:t>26</a:t>
            </a:fld>
            <a:endParaRPr lang="en-US"/>
          </a:p>
        </p:txBody>
      </p:sp>
    </p:spTree>
    <p:extLst>
      <p:ext uri="{BB962C8B-B14F-4D97-AF65-F5344CB8AC3E}">
        <p14:creationId xmlns:p14="http://schemas.microsoft.com/office/powerpoint/2010/main" val="11261089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project plan section offers a step-by-step method for solving the problem.</a:t>
            </a:r>
          </a:p>
          <a:p>
            <a:r>
              <a:rPr lang="en-US" baseline="0" dirty="0" smtClean="0"/>
              <a:t>Tell your readers how you would like to handle the problem and why.</a:t>
            </a:r>
          </a:p>
          <a:p>
            <a:endParaRPr lang="en-US" baseline="0" dirty="0" smtClean="0"/>
          </a:p>
          <a:p>
            <a:r>
              <a:rPr lang="en-US" baseline="0" dirty="0" smtClean="0"/>
              <a:t>Mapping out the plan:</a:t>
            </a:r>
          </a:p>
          <a:p>
            <a:pPr marL="228600" indent="-228600">
              <a:buFont typeface="+mj-lt"/>
              <a:buAutoNum type="arabicPeriod"/>
            </a:pPr>
            <a:r>
              <a:rPr lang="en-US" baseline="0" dirty="0" smtClean="0"/>
              <a:t>Write your solution in the middle. Circle it.</a:t>
            </a:r>
          </a:p>
          <a:p>
            <a:pPr marL="228600" indent="-228600">
              <a:buFont typeface="+mj-lt"/>
              <a:buAutoNum type="arabicPeriod"/>
            </a:pPr>
            <a:r>
              <a:rPr lang="en-US" baseline="0" dirty="0" smtClean="0"/>
              <a:t>Write the two to five major steps needed to achieve the solution. Circle them and connect them to the solution.</a:t>
            </a:r>
          </a:p>
          <a:p>
            <a:pPr marL="228600" indent="-228600">
              <a:buFont typeface="+mj-lt"/>
              <a:buAutoNum type="arabicPeriod"/>
            </a:pPr>
            <a:r>
              <a:rPr lang="en-US" baseline="0" dirty="0" smtClean="0"/>
              <a:t>Write down the minor steps required to achieve each major step. Circle them and connect them to the major steps.</a:t>
            </a:r>
          </a:p>
          <a:p>
            <a:pPr marL="0" indent="0">
              <a:buFont typeface="+mj-lt"/>
              <a:buNone/>
            </a:pPr>
            <a:endParaRPr lang="en-US" baseline="0" dirty="0" smtClean="0"/>
          </a:p>
          <a:p>
            <a:pPr marL="0" indent="0">
              <a:buFont typeface="+mj-lt"/>
              <a:buNone/>
            </a:pPr>
            <a:r>
              <a:rPr lang="en-US" baseline="0" dirty="0" smtClean="0"/>
              <a:t>Draft the project plan section</a:t>
            </a:r>
          </a:p>
          <a:p>
            <a:pPr marL="171450" indent="-171450">
              <a:buFont typeface="Arial" pitchFamily="34" charset="0"/>
              <a:buChar char="•"/>
            </a:pPr>
            <a:r>
              <a:rPr lang="en-US" baseline="0" dirty="0" smtClean="0"/>
              <a:t>Opening – identify your overall solution to the problem.</a:t>
            </a:r>
          </a:p>
          <a:p>
            <a:pPr marL="171450" indent="-171450">
              <a:buFont typeface="Arial" pitchFamily="34" charset="0"/>
              <a:buChar char="•"/>
            </a:pPr>
            <a:r>
              <a:rPr lang="en-US" baseline="0" dirty="0" smtClean="0"/>
              <a:t>Body – walk the readers through your plan step by step, telling them why each step is needed.</a:t>
            </a:r>
          </a:p>
          <a:p>
            <a:pPr marL="171450" indent="-171450">
              <a:buFont typeface="Arial" pitchFamily="34" charset="0"/>
              <a:buChar char="•"/>
            </a:pPr>
            <a:r>
              <a:rPr lang="en-US" baseline="0" dirty="0" smtClean="0"/>
              <a:t>Closing – summarize the final deliverables, or outcomes, of your plan.</a:t>
            </a:r>
          </a:p>
        </p:txBody>
      </p:sp>
      <p:sp>
        <p:nvSpPr>
          <p:cNvPr id="4" name="Slide Number Placeholder 3"/>
          <p:cNvSpPr>
            <a:spLocks noGrp="1"/>
          </p:cNvSpPr>
          <p:nvPr>
            <p:ph type="sldNum" sz="quarter" idx="10"/>
          </p:nvPr>
        </p:nvSpPr>
        <p:spPr/>
        <p:txBody>
          <a:bodyPr/>
          <a:lstStyle/>
          <a:p>
            <a:fld id="{A26D2C84-60D0-4F6E-A2F3-F83081A98116}" type="slidenum">
              <a:rPr lang="en-US" smtClean="0"/>
              <a:pPr/>
              <a:t>27</a:t>
            </a:fld>
            <a:endParaRPr lang="en-US"/>
          </a:p>
        </p:txBody>
      </p:sp>
    </p:spTree>
    <p:extLst>
      <p:ext uri="{BB962C8B-B14F-4D97-AF65-F5344CB8AC3E}">
        <p14:creationId xmlns:p14="http://schemas.microsoft.com/office/powerpoint/2010/main" val="11261089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qualifications section presents the credentials of your team or company, showing why your team is qualified to carry out the project plan.</a:t>
            </a:r>
          </a:p>
          <a:p>
            <a:r>
              <a:rPr lang="en-US" baseline="0" dirty="0" smtClean="0"/>
              <a:t>Show you are able to do the work (preferably best qualified.)</a:t>
            </a:r>
          </a:p>
          <a:p>
            <a:endParaRPr lang="en-US" baseline="0" dirty="0" smtClean="0"/>
          </a:p>
          <a:p>
            <a:r>
              <a:rPr lang="en-US" baseline="0" dirty="0" smtClean="0"/>
              <a:t>Description of personnel – short biographies of managers involved in the project; demographic information on workforce; description of support staff</a:t>
            </a:r>
          </a:p>
          <a:p>
            <a:r>
              <a:rPr lang="en-US" baseline="0" dirty="0" smtClean="0"/>
              <a:t>Description of organization – corporate mission, philosophy, history of the company; corporate facilities and equipment; organizational structure of company.</a:t>
            </a:r>
          </a:p>
          <a:p>
            <a:r>
              <a:rPr lang="en-US" baseline="0" dirty="0" smtClean="0"/>
              <a:t>Previous experience – past and current clients; a list of similar projects that have been completed; case studies that describe past projects.</a:t>
            </a:r>
          </a:p>
        </p:txBody>
      </p:sp>
      <p:sp>
        <p:nvSpPr>
          <p:cNvPr id="4" name="Slide Number Placeholder 3"/>
          <p:cNvSpPr>
            <a:spLocks noGrp="1"/>
          </p:cNvSpPr>
          <p:nvPr>
            <p:ph type="sldNum" sz="quarter" idx="10"/>
          </p:nvPr>
        </p:nvSpPr>
        <p:spPr/>
        <p:txBody>
          <a:bodyPr/>
          <a:lstStyle/>
          <a:p>
            <a:fld id="{A26D2C84-60D0-4F6E-A2F3-F83081A98116}" type="slidenum">
              <a:rPr lang="en-US" smtClean="0"/>
              <a:pPr/>
              <a:t>28</a:t>
            </a:fld>
            <a:endParaRPr lang="en-US"/>
          </a:p>
        </p:txBody>
      </p:sp>
    </p:spTree>
    <p:extLst>
      <p:ext uri="{BB962C8B-B14F-4D97-AF65-F5344CB8AC3E}">
        <p14:creationId xmlns:p14="http://schemas.microsoft.com/office/powerpoint/2010/main" val="1126108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p>
            <a:fld id="{8982B0DB-80C5-4623-93B0-2170A142D14A}" type="datetime1">
              <a:rPr lang="en-US" smtClean="0"/>
              <a:pPr/>
              <a:t>10/1/13</a:t>
            </a:fld>
            <a:endParaRPr lang="en-US"/>
          </a:p>
        </p:txBody>
      </p:sp>
      <p:sp>
        <p:nvSpPr>
          <p:cNvPr id="20" name="Footer Placeholder 19"/>
          <p:cNvSpPr>
            <a:spLocks noGrp="1"/>
          </p:cNvSpPr>
          <p:nvPr>
            <p:ph type="ftr" sz="quarter" idx="11"/>
          </p:nvPr>
        </p:nvSpPr>
        <p:spPr/>
        <p:txBody>
          <a:bodyPr/>
          <a:lstStyle/>
          <a:p>
            <a:r>
              <a:rPr lang="en-US" smtClean="0"/>
              <a:t>Copyright 2011 © by Pearson Education, Inc.</a:t>
            </a:r>
            <a:endParaRPr lang="en-US"/>
          </a:p>
        </p:txBody>
      </p:sp>
      <p:sp>
        <p:nvSpPr>
          <p:cNvPr id="10" name="Slide Number Placeholder 9"/>
          <p:cNvSpPr>
            <a:spLocks noGrp="1"/>
          </p:cNvSpPr>
          <p:nvPr>
            <p:ph type="sldNum" sz="quarter" idx="12"/>
          </p:nvPr>
        </p:nvSpPr>
        <p:spPr/>
        <p:txBody>
          <a:bodyPr/>
          <a:lstStyle/>
          <a:p>
            <a:fld id="{EDE2E38E-ED03-45C8-9A46-39BFF1773B73}"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4189DCF-9772-49FC-B733-DEBE55B175AE}" type="datetime1">
              <a:rPr lang="en-US" smtClean="0"/>
              <a:pPr/>
              <a:t>10/1/13</a:t>
            </a:fld>
            <a:endParaRPr lang="en-US"/>
          </a:p>
        </p:txBody>
      </p:sp>
      <p:sp>
        <p:nvSpPr>
          <p:cNvPr id="5" name="Footer Placeholder 4"/>
          <p:cNvSpPr>
            <a:spLocks noGrp="1"/>
          </p:cNvSpPr>
          <p:nvPr>
            <p:ph type="ftr" sz="quarter" idx="11"/>
          </p:nvPr>
        </p:nvSpPr>
        <p:spPr/>
        <p:txBody>
          <a:bodyPr/>
          <a:lstStyle/>
          <a:p>
            <a:r>
              <a:rPr lang="en-US" smtClean="0"/>
              <a:t>Copyright 2011 © by Pearson Education, Inc.</a:t>
            </a:r>
            <a:endParaRPr lang="en-US"/>
          </a:p>
        </p:txBody>
      </p:sp>
      <p:sp>
        <p:nvSpPr>
          <p:cNvPr id="6" name="Slide Number Placeholder 5"/>
          <p:cNvSpPr>
            <a:spLocks noGrp="1"/>
          </p:cNvSpPr>
          <p:nvPr>
            <p:ph type="sldNum" sz="quarter" idx="12"/>
          </p:nvPr>
        </p:nvSpPr>
        <p:spPr/>
        <p:txBody>
          <a:bodyPr/>
          <a:lstStyle/>
          <a:p>
            <a:fld id="{EDE2E38E-ED03-45C8-9A46-39BFF1773B7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724DAF-2E65-48FD-AE15-AA67A1D408E6}" type="datetime1">
              <a:rPr lang="en-US" smtClean="0"/>
              <a:pPr/>
              <a:t>10/1/13</a:t>
            </a:fld>
            <a:endParaRPr lang="en-US"/>
          </a:p>
        </p:txBody>
      </p:sp>
      <p:sp>
        <p:nvSpPr>
          <p:cNvPr id="5" name="Footer Placeholder 4"/>
          <p:cNvSpPr>
            <a:spLocks noGrp="1"/>
          </p:cNvSpPr>
          <p:nvPr>
            <p:ph type="ftr" sz="quarter" idx="11"/>
          </p:nvPr>
        </p:nvSpPr>
        <p:spPr/>
        <p:txBody>
          <a:bodyPr/>
          <a:lstStyle/>
          <a:p>
            <a:r>
              <a:rPr lang="en-US" smtClean="0"/>
              <a:t>Copyright 2011 © by Pearson Education, Inc.</a:t>
            </a:r>
            <a:endParaRPr lang="en-US"/>
          </a:p>
        </p:txBody>
      </p:sp>
      <p:sp>
        <p:nvSpPr>
          <p:cNvPr id="6" name="Slide Number Placeholder 5"/>
          <p:cNvSpPr>
            <a:spLocks noGrp="1"/>
          </p:cNvSpPr>
          <p:nvPr>
            <p:ph type="sldNum" sz="quarter" idx="12"/>
          </p:nvPr>
        </p:nvSpPr>
        <p:spPr/>
        <p:txBody>
          <a:bodyPr/>
          <a:lstStyle/>
          <a:p>
            <a:fld id="{EDE2E38E-ED03-45C8-9A46-39BFF1773B7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981200"/>
            <a:ext cx="82296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8AB1982-6089-E448-B7C7-E05FE7D6D83E}" type="slidenum">
              <a:rPr lang="en-US"/>
              <a:pPr>
                <a:defRPr/>
              </a:pPr>
              <a:t>‹#›</a:t>
            </a:fld>
            <a:endParaRPr lang="en-US"/>
          </a:p>
        </p:txBody>
      </p:sp>
    </p:spTree>
    <p:extLst>
      <p:ext uri="{BB962C8B-B14F-4D97-AF65-F5344CB8AC3E}">
        <p14:creationId xmlns:p14="http://schemas.microsoft.com/office/powerpoint/2010/main" val="1195004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5C393A8-A039-453F-BA19-92601B588FBE}" type="datetime1">
              <a:rPr lang="en-US" smtClean="0"/>
              <a:pPr/>
              <a:t>10/1/13</a:t>
            </a:fld>
            <a:endParaRPr lang="en-US"/>
          </a:p>
        </p:txBody>
      </p:sp>
      <p:sp>
        <p:nvSpPr>
          <p:cNvPr id="5" name="Footer Placeholder 4"/>
          <p:cNvSpPr>
            <a:spLocks noGrp="1"/>
          </p:cNvSpPr>
          <p:nvPr>
            <p:ph type="ftr" sz="quarter" idx="11"/>
          </p:nvPr>
        </p:nvSpPr>
        <p:spPr/>
        <p:txBody>
          <a:bodyPr/>
          <a:lstStyle/>
          <a:p>
            <a:r>
              <a:rPr lang="en-US" smtClean="0"/>
              <a:t>Copyright 2011 © by Pearson Education, Inc.</a:t>
            </a:r>
            <a:endParaRPr lang="en-US"/>
          </a:p>
        </p:txBody>
      </p:sp>
      <p:sp>
        <p:nvSpPr>
          <p:cNvPr id="6" name="Slide Number Placeholder 5"/>
          <p:cNvSpPr>
            <a:spLocks noGrp="1"/>
          </p:cNvSpPr>
          <p:nvPr>
            <p:ph type="sldNum" sz="quarter" idx="12"/>
          </p:nvPr>
        </p:nvSpPr>
        <p:spPr/>
        <p:txBody>
          <a:bodyPr/>
          <a:lstStyle/>
          <a:p>
            <a:fld id="{EDE2E38E-ED03-45C8-9A46-39BFF1773B7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3377609-F718-423E-A573-41E9C25AB042}" type="datetime1">
              <a:rPr lang="en-US" smtClean="0"/>
              <a:pPr/>
              <a:t>10/1/13</a:t>
            </a:fld>
            <a:endParaRPr lang="en-US"/>
          </a:p>
        </p:txBody>
      </p:sp>
      <p:sp>
        <p:nvSpPr>
          <p:cNvPr id="5" name="Footer Placeholder 4"/>
          <p:cNvSpPr>
            <a:spLocks noGrp="1"/>
          </p:cNvSpPr>
          <p:nvPr>
            <p:ph type="ftr" sz="quarter" idx="11"/>
          </p:nvPr>
        </p:nvSpPr>
        <p:spPr/>
        <p:txBody>
          <a:bodyPr/>
          <a:lstStyle/>
          <a:p>
            <a:r>
              <a:rPr lang="en-US" smtClean="0"/>
              <a:t>Copyright 2011 © by Pearson Education, Inc.</a:t>
            </a:r>
            <a:endParaRPr lang="en-US"/>
          </a:p>
        </p:txBody>
      </p:sp>
      <p:sp>
        <p:nvSpPr>
          <p:cNvPr id="6" name="Slide Number Placeholder 5"/>
          <p:cNvSpPr>
            <a:spLocks noGrp="1"/>
          </p:cNvSpPr>
          <p:nvPr>
            <p:ph type="sldNum" sz="quarter" idx="12"/>
          </p:nvPr>
        </p:nvSpPr>
        <p:spPr/>
        <p:txBody>
          <a:bodyPr/>
          <a:lstStyle/>
          <a:p>
            <a:fld id="{EDE2E38E-ED03-45C8-9A46-39BFF1773B73}"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3E31F85-3BB1-4308-A74C-ABCA10515117}" type="datetime1">
              <a:rPr lang="en-US" smtClean="0"/>
              <a:pPr/>
              <a:t>10/1/13</a:t>
            </a:fld>
            <a:endParaRPr lang="en-US"/>
          </a:p>
        </p:txBody>
      </p:sp>
      <p:sp>
        <p:nvSpPr>
          <p:cNvPr id="6" name="Footer Placeholder 5"/>
          <p:cNvSpPr>
            <a:spLocks noGrp="1"/>
          </p:cNvSpPr>
          <p:nvPr>
            <p:ph type="ftr" sz="quarter" idx="11"/>
          </p:nvPr>
        </p:nvSpPr>
        <p:spPr/>
        <p:txBody>
          <a:bodyPr/>
          <a:lstStyle/>
          <a:p>
            <a:r>
              <a:rPr lang="en-US" smtClean="0"/>
              <a:t>Copyright 2011 © by Pearson Education, Inc.</a:t>
            </a:r>
            <a:endParaRPr lang="en-US"/>
          </a:p>
        </p:txBody>
      </p:sp>
      <p:sp>
        <p:nvSpPr>
          <p:cNvPr id="7" name="Slide Number Placeholder 6"/>
          <p:cNvSpPr>
            <a:spLocks noGrp="1"/>
          </p:cNvSpPr>
          <p:nvPr>
            <p:ph type="sldNum" sz="quarter" idx="12"/>
          </p:nvPr>
        </p:nvSpPr>
        <p:spPr/>
        <p:txBody>
          <a:bodyPr/>
          <a:lstStyle/>
          <a:p>
            <a:fld id="{EDE2E38E-ED03-45C8-9A46-39BFF1773B7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0765EC6-9C7A-44F3-9AA9-A8F978776A6C}" type="datetime1">
              <a:rPr lang="en-US" smtClean="0"/>
              <a:pPr/>
              <a:t>10/1/13</a:t>
            </a:fld>
            <a:endParaRPr lang="en-US"/>
          </a:p>
        </p:txBody>
      </p:sp>
      <p:sp>
        <p:nvSpPr>
          <p:cNvPr id="8" name="Footer Placeholder 7"/>
          <p:cNvSpPr>
            <a:spLocks noGrp="1"/>
          </p:cNvSpPr>
          <p:nvPr>
            <p:ph type="ftr" sz="quarter" idx="11"/>
          </p:nvPr>
        </p:nvSpPr>
        <p:spPr/>
        <p:txBody>
          <a:bodyPr/>
          <a:lstStyle/>
          <a:p>
            <a:r>
              <a:rPr lang="en-US" smtClean="0"/>
              <a:t>Copyright 2011 © by Pearson Education, Inc.</a:t>
            </a:r>
            <a:endParaRPr lang="en-US"/>
          </a:p>
        </p:txBody>
      </p:sp>
      <p:sp>
        <p:nvSpPr>
          <p:cNvPr id="9" name="Slide Number Placeholder 8"/>
          <p:cNvSpPr>
            <a:spLocks noGrp="1"/>
          </p:cNvSpPr>
          <p:nvPr>
            <p:ph type="sldNum" sz="quarter" idx="12"/>
          </p:nvPr>
        </p:nvSpPr>
        <p:spPr/>
        <p:txBody>
          <a:bodyPr/>
          <a:lstStyle/>
          <a:p>
            <a:fld id="{EDE2E38E-ED03-45C8-9A46-39BFF1773B7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F93458B-5B37-4264-8903-15349569CA9C}" type="datetime1">
              <a:rPr lang="en-US" smtClean="0"/>
              <a:pPr/>
              <a:t>10/1/13</a:t>
            </a:fld>
            <a:endParaRPr lang="en-US"/>
          </a:p>
        </p:txBody>
      </p:sp>
      <p:sp>
        <p:nvSpPr>
          <p:cNvPr id="4" name="Footer Placeholder 3"/>
          <p:cNvSpPr>
            <a:spLocks noGrp="1"/>
          </p:cNvSpPr>
          <p:nvPr>
            <p:ph type="ftr" sz="quarter" idx="11"/>
          </p:nvPr>
        </p:nvSpPr>
        <p:spPr/>
        <p:txBody>
          <a:bodyPr/>
          <a:lstStyle/>
          <a:p>
            <a:r>
              <a:rPr lang="en-US" smtClean="0"/>
              <a:t>Copyright 2011 © by Pearson Education, Inc.</a:t>
            </a:r>
            <a:endParaRPr lang="en-US"/>
          </a:p>
        </p:txBody>
      </p:sp>
      <p:sp>
        <p:nvSpPr>
          <p:cNvPr id="5" name="Slide Number Placeholder 4"/>
          <p:cNvSpPr>
            <a:spLocks noGrp="1"/>
          </p:cNvSpPr>
          <p:nvPr>
            <p:ph type="sldNum" sz="quarter" idx="12"/>
          </p:nvPr>
        </p:nvSpPr>
        <p:spPr/>
        <p:txBody>
          <a:bodyPr/>
          <a:lstStyle/>
          <a:p>
            <a:fld id="{EDE2E38E-ED03-45C8-9A46-39BFF1773B7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9A978CBE-80F8-4A91-B640-F5C7ACC20161}" type="datetime1">
              <a:rPr lang="en-US" smtClean="0"/>
              <a:pPr/>
              <a:t>10/1/13</a:t>
            </a:fld>
            <a:endParaRPr lang="en-US"/>
          </a:p>
        </p:txBody>
      </p:sp>
      <p:sp>
        <p:nvSpPr>
          <p:cNvPr id="3" name="Footer Placeholder 2"/>
          <p:cNvSpPr>
            <a:spLocks noGrp="1"/>
          </p:cNvSpPr>
          <p:nvPr>
            <p:ph type="ftr" sz="quarter" idx="11"/>
          </p:nvPr>
        </p:nvSpPr>
        <p:spPr/>
        <p:txBody>
          <a:bodyPr/>
          <a:lstStyle/>
          <a:p>
            <a:r>
              <a:rPr lang="en-US" smtClean="0"/>
              <a:t>Copyright 2011 © by Pearson Education, Inc.</a:t>
            </a:r>
            <a:endParaRPr lang="en-US"/>
          </a:p>
        </p:txBody>
      </p:sp>
      <p:sp>
        <p:nvSpPr>
          <p:cNvPr id="4" name="Slide Number Placeholder 3"/>
          <p:cNvSpPr>
            <a:spLocks noGrp="1"/>
          </p:cNvSpPr>
          <p:nvPr>
            <p:ph type="sldNum" sz="quarter" idx="12"/>
          </p:nvPr>
        </p:nvSpPr>
        <p:spPr/>
        <p:txBody>
          <a:bodyPr/>
          <a:lstStyle/>
          <a:p>
            <a:fld id="{EDE2E38E-ED03-45C8-9A46-39BFF1773B73}"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CA03535-DB57-4B0A-AFDA-3815A5AF2D9E}" type="datetime1">
              <a:rPr lang="en-US" smtClean="0"/>
              <a:pPr/>
              <a:t>10/1/13</a:t>
            </a:fld>
            <a:endParaRPr lang="en-US"/>
          </a:p>
        </p:txBody>
      </p:sp>
      <p:sp>
        <p:nvSpPr>
          <p:cNvPr id="6" name="Footer Placeholder 5"/>
          <p:cNvSpPr>
            <a:spLocks noGrp="1"/>
          </p:cNvSpPr>
          <p:nvPr>
            <p:ph type="ftr" sz="quarter" idx="11"/>
          </p:nvPr>
        </p:nvSpPr>
        <p:spPr/>
        <p:txBody>
          <a:bodyPr/>
          <a:lstStyle/>
          <a:p>
            <a:r>
              <a:rPr lang="en-US" smtClean="0"/>
              <a:t>Copyright 2011 © by Pearson Education, Inc.</a:t>
            </a:r>
            <a:endParaRPr lang="en-US"/>
          </a:p>
        </p:txBody>
      </p:sp>
      <p:sp>
        <p:nvSpPr>
          <p:cNvPr id="7" name="Slide Number Placeholder 6"/>
          <p:cNvSpPr>
            <a:spLocks noGrp="1"/>
          </p:cNvSpPr>
          <p:nvPr>
            <p:ph type="sldNum" sz="quarter" idx="12"/>
          </p:nvPr>
        </p:nvSpPr>
        <p:spPr/>
        <p:txBody>
          <a:bodyPr/>
          <a:lstStyle/>
          <a:p>
            <a:fld id="{EDE2E38E-ED03-45C8-9A46-39BFF1773B7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A79425F-0D0E-4365-8BA9-DE934B0E59E7}" type="datetime1">
              <a:rPr lang="en-US" smtClean="0"/>
              <a:pPr/>
              <a:t>10/1/13</a:t>
            </a:fld>
            <a:endParaRPr lang="en-US"/>
          </a:p>
        </p:txBody>
      </p:sp>
      <p:sp>
        <p:nvSpPr>
          <p:cNvPr id="6" name="Footer Placeholder 5"/>
          <p:cNvSpPr>
            <a:spLocks noGrp="1"/>
          </p:cNvSpPr>
          <p:nvPr>
            <p:ph type="ftr" sz="quarter" idx="11"/>
          </p:nvPr>
        </p:nvSpPr>
        <p:spPr/>
        <p:txBody>
          <a:bodyPr/>
          <a:lstStyle/>
          <a:p>
            <a:r>
              <a:rPr lang="en-US" smtClean="0"/>
              <a:t>Copyright 2011 © by Pearson Education, Inc.</a:t>
            </a:r>
            <a:endParaRPr lang="en-US"/>
          </a:p>
        </p:txBody>
      </p:sp>
      <p:sp>
        <p:nvSpPr>
          <p:cNvPr id="7" name="Slide Number Placeholder 6"/>
          <p:cNvSpPr>
            <a:spLocks noGrp="1"/>
          </p:cNvSpPr>
          <p:nvPr>
            <p:ph type="sldNum" sz="quarter" idx="12"/>
          </p:nvPr>
        </p:nvSpPr>
        <p:spPr/>
        <p:txBody>
          <a:bodyPr/>
          <a:lstStyle/>
          <a:p>
            <a:fld id="{EDE2E38E-ED03-45C8-9A46-39BFF1773B73}"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lstStyle>
          <a:p>
            <a:fld id="{49181F93-98BF-4486-B8CA-6A67B25E8685}" type="datetime1">
              <a:rPr lang="en-US" smtClean="0"/>
              <a:pPr/>
              <a:t>10/1/13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lstStyle>
          <a:p>
            <a:r>
              <a:rPr lang="en-US" smtClean="0"/>
              <a:t>Copyright 2011 © by Pearson Education, Inc.</a:t>
            </a:r>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lstStyle>
          <a:p>
            <a:fld id="{EDE2E38E-ED03-45C8-9A46-39BFF1773B73}"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rhetorica.net/kairos.htm"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6.xml"/></Relationships>
</file>

<file path=ppt/slides/_rels/slide36.xml.rels><?xml version="1.0" encoding="UTF-8" standalone="yes"?>
<Relationships xmlns="http://schemas.openxmlformats.org/package/2006/relationships"><Relationship Id="rId3" Type="http://schemas.openxmlformats.org/officeDocument/2006/relationships/hyperlink" Target="http://www.writing.engr.psu.edu/workbooks/proposal.samples.html" TargetMode="External"/><Relationship Id="rId4" Type="http://schemas.openxmlformats.org/officeDocument/2006/relationships/hyperlink" Target="http://facstaff.gpc.edu/~ebrown/pracguid.htm" TargetMode="External"/><Relationship Id="rId5" Type="http://schemas.openxmlformats.org/officeDocument/2006/relationships/hyperlink" Target="http://www.kurzweiledu.com/files/proof_resources_grant1.pdf" TargetMode="External"/><Relationship Id="rId6" Type="http://schemas.openxmlformats.org/officeDocument/2006/relationships/hyperlink" Target="http://www.learnerassociates.net/proposal/" TargetMode="External"/><Relationship Id="rId1" Type="http://schemas.openxmlformats.org/officeDocument/2006/relationships/slideLayout" Target="../slideLayouts/slideLayout2.xml"/><Relationship Id="rId2" Type="http://schemas.openxmlformats.org/officeDocument/2006/relationships/hyperlink" Target="http://rhetorica.net/kairos.htm"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http://hepm-highered.pearsoned.com/mdb/bigcovers/2/0205171192_i.jpg"/>
          <p:cNvPicPr>
            <a:picLocks noChangeAspect="1" noChangeArrowheads="1"/>
          </p:cNvPicPr>
          <p:nvPr/>
        </p:nvPicPr>
        <p:blipFill>
          <a:blip r:embed="rId3" cstate="print"/>
          <a:srcRect/>
          <a:stretch>
            <a:fillRect/>
          </a:stretch>
        </p:blipFill>
        <p:spPr bwMode="auto">
          <a:xfrm>
            <a:off x="2133600" y="0"/>
            <a:ext cx="5562600" cy="6858000"/>
          </a:xfrm>
          <a:prstGeom prst="rect">
            <a:avLst/>
          </a:prstGeom>
          <a:noFill/>
        </p:spPr>
      </p:pic>
      <p:sp>
        <p:nvSpPr>
          <p:cNvPr id="4" name="Footer Placeholder 3"/>
          <p:cNvSpPr>
            <a:spLocks noGrp="1"/>
          </p:cNvSpPr>
          <p:nvPr>
            <p:ph type="ftr" sz="quarter" idx="11"/>
          </p:nvPr>
        </p:nvSpPr>
        <p:spPr>
          <a:xfrm rot="16200000">
            <a:off x="6981825" y="4752975"/>
            <a:ext cx="3429000" cy="476250"/>
          </a:xfrm>
        </p:spPr>
        <p:txBody>
          <a:bodyPr/>
          <a:lstStyle/>
          <a:p>
            <a:r>
              <a:rPr lang="en-US" dirty="0" smtClean="0"/>
              <a:t>Copyright </a:t>
            </a:r>
            <a:r>
              <a:rPr lang="en-US" dirty="0"/>
              <a:t>© </a:t>
            </a:r>
            <a:r>
              <a:rPr lang="en-US" dirty="0" smtClean="0"/>
              <a:t>2012 Pearson Education, Inc.</a:t>
            </a:r>
            <a:endParaRPr lang="en-US" dirty="0"/>
          </a:p>
        </p:txBody>
      </p:sp>
    </p:spTree>
    <p:extLst>
      <p:ext uri="{BB962C8B-B14F-4D97-AF65-F5344CB8AC3E}">
        <p14:creationId xmlns:p14="http://schemas.microsoft.com/office/powerpoint/2010/main" val="16513923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Due Dates &amp; Details</a:t>
            </a:r>
            <a:endParaRPr lang="en-US" dirty="0"/>
          </a:p>
        </p:txBody>
      </p:sp>
      <p:sp>
        <p:nvSpPr>
          <p:cNvPr id="3" name="Content Placeholder 2"/>
          <p:cNvSpPr>
            <a:spLocks noGrp="1"/>
          </p:cNvSpPr>
          <p:nvPr>
            <p:ph idx="1"/>
          </p:nvPr>
        </p:nvSpPr>
        <p:spPr/>
        <p:txBody>
          <a:bodyPr/>
          <a:lstStyle/>
          <a:p>
            <a:r>
              <a:rPr lang="en-US" dirty="0" smtClean="0"/>
              <a:t>The Midterm Proposal is </a:t>
            </a:r>
            <a:r>
              <a:rPr lang="en-US" dirty="0" smtClean="0">
                <a:solidFill>
                  <a:srgbClr val="FF0000"/>
                </a:solidFill>
              </a:rPr>
              <a:t>Due Sunday, October 13 at 11:55 p.m.</a:t>
            </a:r>
          </a:p>
          <a:p>
            <a:pPr lvl="1"/>
            <a:r>
              <a:rPr lang="en-US" dirty="0" smtClean="0"/>
              <a:t>Note: This means that the work for the proposal must be done far enough ahead of the deadline for your team to edit &amp; revise the document.</a:t>
            </a:r>
          </a:p>
          <a:p>
            <a:r>
              <a:rPr lang="en-US" dirty="0" smtClean="0"/>
              <a:t>Teams will track the number &amp; type of communication modes used to complete this project.</a:t>
            </a:r>
            <a:endParaRPr lang="en-US" dirty="0"/>
          </a:p>
        </p:txBody>
      </p:sp>
      <p:sp>
        <p:nvSpPr>
          <p:cNvPr id="4" name="Footer Placeholder 3"/>
          <p:cNvSpPr>
            <a:spLocks noGrp="1"/>
          </p:cNvSpPr>
          <p:nvPr>
            <p:ph type="ftr" sz="quarter" idx="11"/>
          </p:nvPr>
        </p:nvSpPr>
        <p:spPr/>
        <p:txBody>
          <a:bodyPr/>
          <a:lstStyle/>
          <a:p>
            <a:r>
              <a:rPr lang="en-US" smtClean="0"/>
              <a:t>Copyright 2011 © by Pearson Education, Inc.</a:t>
            </a:r>
            <a:endParaRPr lang="en-US"/>
          </a:p>
        </p:txBody>
      </p:sp>
    </p:spTree>
    <p:extLst>
      <p:ext uri="{BB962C8B-B14F-4D97-AF65-F5344CB8AC3E}">
        <p14:creationId xmlns:p14="http://schemas.microsoft.com/office/powerpoint/2010/main" val="278851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Due Dates &amp; Details cont.</a:t>
            </a:r>
            <a:endParaRPr lang="en-US" dirty="0"/>
          </a:p>
        </p:txBody>
      </p:sp>
      <p:sp>
        <p:nvSpPr>
          <p:cNvPr id="3" name="Content Placeholder 2"/>
          <p:cNvSpPr>
            <a:spLocks noGrp="1"/>
          </p:cNvSpPr>
          <p:nvPr>
            <p:ph idx="1"/>
          </p:nvPr>
        </p:nvSpPr>
        <p:spPr/>
        <p:txBody>
          <a:bodyPr>
            <a:normAutofit lnSpcReduction="10000"/>
          </a:bodyPr>
          <a:lstStyle/>
          <a:p>
            <a:r>
              <a:rPr lang="en-US" dirty="0" smtClean="0"/>
              <a:t>At the end of the TEAM project, each INDIVIDUAL will </a:t>
            </a:r>
            <a:r>
              <a:rPr lang="en-US" dirty="0" smtClean="0">
                <a:solidFill>
                  <a:srgbClr val="FF0000"/>
                </a:solidFill>
              </a:rPr>
              <a:t>submit a report </a:t>
            </a:r>
            <a:r>
              <a:rPr lang="en-US" dirty="0" smtClean="0"/>
              <a:t>on his/her participation and also assess the participation of the other TEAM members.</a:t>
            </a:r>
          </a:p>
          <a:p>
            <a:r>
              <a:rPr lang="en-US" dirty="0" smtClean="0"/>
              <a:t>This assessment will be done as a reflection using a space on Moodle that I will create.</a:t>
            </a:r>
          </a:p>
          <a:p>
            <a:r>
              <a:rPr lang="en-US" dirty="0" smtClean="0">
                <a:solidFill>
                  <a:srgbClr val="FF0000"/>
                </a:solidFill>
              </a:rPr>
              <a:t>Deadline for Individual/Team assessment will be Tuesday, October 15 at 11:55 p.m.</a:t>
            </a:r>
            <a:endParaRPr lang="en-US" dirty="0">
              <a:solidFill>
                <a:srgbClr val="FF0000"/>
              </a:solidFill>
            </a:endParaRPr>
          </a:p>
        </p:txBody>
      </p:sp>
      <p:sp>
        <p:nvSpPr>
          <p:cNvPr id="4" name="Footer Placeholder 3"/>
          <p:cNvSpPr>
            <a:spLocks noGrp="1"/>
          </p:cNvSpPr>
          <p:nvPr>
            <p:ph type="ftr" sz="quarter" idx="11"/>
          </p:nvPr>
        </p:nvSpPr>
        <p:spPr/>
        <p:txBody>
          <a:bodyPr/>
          <a:lstStyle/>
          <a:p>
            <a:r>
              <a:rPr lang="en-US" smtClean="0"/>
              <a:t>Copyright 2011 © by Pearson Education, Inc.</a:t>
            </a:r>
            <a:endParaRPr lang="en-US"/>
          </a:p>
        </p:txBody>
      </p:sp>
    </p:spTree>
    <p:extLst>
      <p:ext uri="{BB962C8B-B14F-4D97-AF65-F5344CB8AC3E}">
        <p14:creationId xmlns:p14="http://schemas.microsoft.com/office/powerpoint/2010/main" val="12782657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7498080" cy="1143000"/>
          </a:xfrm>
        </p:spPr>
        <p:txBody>
          <a:bodyPr>
            <a:normAutofit/>
          </a:bodyPr>
          <a:lstStyle/>
          <a:p>
            <a:pPr algn="ctr"/>
            <a:r>
              <a:rPr lang="en-US" dirty="0" smtClean="0"/>
              <a:t>Chapter Outline</a:t>
            </a:r>
            <a:endParaRPr lang="en-US" dirty="0"/>
          </a:p>
        </p:txBody>
      </p:sp>
      <p:sp>
        <p:nvSpPr>
          <p:cNvPr id="4" name="TextBox 3"/>
          <p:cNvSpPr txBox="1"/>
          <p:nvPr/>
        </p:nvSpPr>
        <p:spPr>
          <a:xfrm>
            <a:off x="1295400" y="1752600"/>
            <a:ext cx="7696200" cy="5016758"/>
          </a:xfrm>
          <a:prstGeom prst="rect">
            <a:avLst/>
          </a:prstGeom>
          <a:noFill/>
        </p:spPr>
        <p:txBody>
          <a:bodyPr wrap="square" rtlCol="0">
            <a:spAutoFit/>
          </a:bodyPr>
          <a:lstStyle/>
          <a:p>
            <a:pPr>
              <a:lnSpc>
                <a:spcPct val="150000"/>
              </a:lnSpc>
            </a:pPr>
            <a:r>
              <a:rPr lang="en-US" sz="3200" dirty="0" smtClean="0"/>
              <a:t>Rhetorical Situation</a:t>
            </a:r>
          </a:p>
          <a:p>
            <a:pPr>
              <a:lnSpc>
                <a:spcPct val="150000"/>
              </a:lnSpc>
            </a:pPr>
            <a:r>
              <a:rPr lang="en-US" sz="3200" dirty="0" smtClean="0"/>
              <a:t>Genre Discussion</a:t>
            </a:r>
          </a:p>
          <a:p>
            <a:pPr>
              <a:lnSpc>
                <a:spcPct val="150000"/>
              </a:lnSpc>
            </a:pPr>
            <a:r>
              <a:rPr lang="en-US" sz="3200" dirty="0" smtClean="0"/>
              <a:t>Planning </a:t>
            </a:r>
            <a:r>
              <a:rPr lang="en-US" sz="3200" dirty="0" smtClean="0"/>
              <a:t>and Researching</a:t>
            </a:r>
          </a:p>
          <a:p>
            <a:pPr>
              <a:lnSpc>
                <a:spcPct val="150000"/>
              </a:lnSpc>
            </a:pPr>
            <a:r>
              <a:rPr lang="en-US" sz="3200" dirty="0" smtClean="0"/>
              <a:t>Organizing and Drafting</a:t>
            </a:r>
          </a:p>
          <a:p>
            <a:pPr>
              <a:lnSpc>
                <a:spcPct val="150000"/>
              </a:lnSpc>
            </a:pPr>
            <a:r>
              <a:rPr lang="en-US" sz="3200" dirty="0" smtClean="0"/>
              <a:t>Using Style and Design</a:t>
            </a:r>
          </a:p>
          <a:p>
            <a:pPr>
              <a:lnSpc>
                <a:spcPct val="150000"/>
              </a:lnSpc>
            </a:pPr>
            <a:r>
              <a:rPr lang="en-US" sz="3200" dirty="0" err="1" smtClean="0"/>
              <a:t>Microgenre</a:t>
            </a:r>
            <a:r>
              <a:rPr lang="en-US" sz="3200" dirty="0" smtClean="0"/>
              <a:t>:  The Elevator Pitch</a:t>
            </a:r>
          </a:p>
          <a:p>
            <a:endParaRPr lang="en-US" sz="3200" dirty="0"/>
          </a:p>
        </p:txBody>
      </p:sp>
      <p:sp>
        <p:nvSpPr>
          <p:cNvPr id="5"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Tree>
    <p:extLst>
      <p:ext uri="{BB962C8B-B14F-4D97-AF65-F5344CB8AC3E}">
        <p14:creationId xmlns:p14="http://schemas.microsoft.com/office/powerpoint/2010/main" val="2679788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Rhetorical Foundation</a:t>
            </a:r>
            <a:endParaRPr lang="en-US" dirty="0"/>
          </a:p>
        </p:txBody>
      </p:sp>
      <p:sp>
        <p:nvSpPr>
          <p:cNvPr id="3" name="Text Placeholder 2"/>
          <p:cNvSpPr>
            <a:spLocks noGrp="1"/>
          </p:cNvSpPr>
          <p:nvPr>
            <p:ph type="body" idx="1"/>
          </p:nvPr>
        </p:nvSpPr>
        <p:spPr/>
        <p:txBody>
          <a:bodyPr/>
          <a:lstStyle/>
          <a:p>
            <a:r>
              <a:rPr lang="en-US" dirty="0" smtClean="0"/>
              <a:t>Proposal Writing relies upon</a:t>
            </a:r>
            <a:endParaRPr lang="en-US" dirty="0"/>
          </a:p>
        </p:txBody>
      </p:sp>
      <p:sp>
        <p:nvSpPr>
          <p:cNvPr id="4" name="Footer Placeholder 3"/>
          <p:cNvSpPr>
            <a:spLocks noGrp="1"/>
          </p:cNvSpPr>
          <p:nvPr>
            <p:ph type="ftr" sz="quarter" idx="11"/>
          </p:nvPr>
        </p:nvSpPr>
        <p:spPr/>
        <p:txBody>
          <a:bodyPr/>
          <a:lstStyle/>
          <a:p>
            <a:r>
              <a:rPr lang="en-US" smtClean="0"/>
              <a:t>Copyright 2011 © by Pearson Education, Inc.</a:t>
            </a:r>
            <a:endParaRPr lang="en-US"/>
          </a:p>
        </p:txBody>
      </p:sp>
    </p:spTree>
    <p:extLst>
      <p:ext uri="{BB962C8B-B14F-4D97-AF65-F5344CB8AC3E}">
        <p14:creationId xmlns:p14="http://schemas.microsoft.com/office/powerpoint/2010/main" val="19442204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p:txBody>
          <a:bodyPr anchor="ctr">
            <a:normAutofit fontScale="90000"/>
          </a:bodyPr>
          <a:lstStyle/>
          <a:p>
            <a:r>
              <a:rPr lang="en-US" dirty="0" smtClean="0">
                <a:effectLst>
                  <a:outerShdw blurRad="38100" dist="38100" dir="2700000" algn="tl">
                    <a:srgbClr val="C0C0C0"/>
                  </a:outerShdw>
                </a:effectLst>
              </a:rPr>
              <a:t>The working definition </a:t>
            </a:r>
            <a:r>
              <a:rPr lang="en-US" dirty="0">
                <a:effectLst>
                  <a:outerShdw blurRad="38100" dist="38100" dir="2700000" algn="tl">
                    <a:srgbClr val="C0C0C0"/>
                  </a:outerShdw>
                </a:effectLst>
              </a:rPr>
              <a:t>of Rhetoric</a:t>
            </a:r>
          </a:p>
        </p:txBody>
      </p:sp>
      <p:sp>
        <p:nvSpPr>
          <p:cNvPr id="9219" name="Rectangle 3"/>
          <p:cNvSpPr>
            <a:spLocks noGrp="1" noChangeArrowheads="1"/>
          </p:cNvSpPr>
          <p:nvPr>
            <p:ph type="body" idx="4294967295"/>
          </p:nvPr>
        </p:nvSpPr>
        <p:spPr/>
        <p:txBody>
          <a:bodyPr>
            <a:normAutofit/>
          </a:bodyPr>
          <a:lstStyle/>
          <a:p>
            <a:r>
              <a:rPr lang="en-US" sz="2400" dirty="0"/>
              <a:t>Rhetoric—the </a:t>
            </a:r>
            <a:r>
              <a:rPr lang="en-US" sz="2400" dirty="0" smtClean="0"/>
              <a:t>purposeful use </a:t>
            </a:r>
            <a:r>
              <a:rPr lang="en-US" sz="2400" dirty="0"/>
              <a:t>of </a:t>
            </a:r>
            <a:r>
              <a:rPr lang="en-US" sz="2400" dirty="0" smtClean="0"/>
              <a:t>ethical language in order to persuade. </a:t>
            </a:r>
            <a:endParaRPr lang="en-US" sz="2400" dirty="0"/>
          </a:p>
          <a:p>
            <a:r>
              <a:rPr lang="en-US" sz="2400" dirty="0"/>
              <a:t>The Rhetorical Situation consists of six </a:t>
            </a:r>
            <a:r>
              <a:rPr lang="en-US" sz="2400" dirty="0" smtClean="0"/>
              <a:t>elements…</a:t>
            </a:r>
            <a:endParaRPr lang="en-US" sz="2400" dirty="0"/>
          </a:p>
          <a:p>
            <a:pPr lvl="1"/>
            <a:r>
              <a:rPr lang="en-US" sz="2400" dirty="0"/>
              <a:t>Exigence</a:t>
            </a:r>
          </a:p>
          <a:p>
            <a:pPr lvl="1"/>
            <a:r>
              <a:rPr lang="en-US" sz="2400" dirty="0"/>
              <a:t>Speaker/Writer</a:t>
            </a:r>
          </a:p>
          <a:p>
            <a:pPr lvl="1"/>
            <a:r>
              <a:rPr lang="en-US" sz="2400" dirty="0"/>
              <a:t>Purpose</a:t>
            </a:r>
          </a:p>
          <a:p>
            <a:pPr lvl="1"/>
            <a:r>
              <a:rPr lang="en-US" sz="2400" dirty="0"/>
              <a:t>Message/Subject</a:t>
            </a:r>
          </a:p>
          <a:p>
            <a:pPr lvl="1"/>
            <a:r>
              <a:rPr lang="en-US" sz="2400" dirty="0"/>
              <a:t>Audience</a:t>
            </a:r>
          </a:p>
          <a:p>
            <a:pPr lvl="1"/>
            <a:r>
              <a:rPr lang="en-US" sz="2400" dirty="0"/>
              <a:t>Context</a:t>
            </a:r>
          </a:p>
          <a:p>
            <a:pPr lvl="1">
              <a:buFont typeface="Wingdings" pitchFamily="2" charset="2"/>
              <a:buNone/>
            </a:pPr>
            <a:endParaRPr lang="en-US" sz="2000" dirty="0">
              <a:effectLst>
                <a:outerShdw blurRad="38100" dist="38100" dir="2700000" algn="tl">
                  <a:srgbClr val="C0C0C0"/>
                </a:outerShdw>
              </a:effectLst>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additive="base">
                                        <p:cTn id="7" dur="500" fill="hold"/>
                                        <p:tgtEl>
                                          <p:spTgt spid="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219">
                                            <p:txEl>
                                              <p:pRg st="1" end="1"/>
                                            </p:txEl>
                                          </p:spTgt>
                                        </p:tgtEl>
                                        <p:attrNameLst>
                                          <p:attrName>style.visibility</p:attrName>
                                        </p:attrNameLst>
                                      </p:cBhvr>
                                      <p:to>
                                        <p:strVal val="visible"/>
                                      </p:to>
                                    </p:set>
                                    <p:anim calcmode="lin" valueType="num">
                                      <p:cBhvr additive="base">
                                        <p:cTn id="13" dur="500" fill="hold"/>
                                        <p:tgtEl>
                                          <p:spTgt spid="92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219">
                                            <p:txEl>
                                              <p:pRg st="2" end="2"/>
                                            </p:txEl>
                                          </p:spTgt>
                                        </p:tgtEl>
                                        <p:attrNameLst>
                                          <p:attrName>style.visibility</p:attrName>
                                        </p:attrNameLst>
                                      </p:cBhvr>
                                      <p:to>
                                        <p:strVal val="visible"/>
                                      </p:to>
                                    </p:set>
                                    <p:anim calcmode="lin" valueType="num">
                                      <p:cBhvr additive="base">
                                        <p:cTn id="19" dur="500" fill="hold"/>
                                        <p:tgtEl>
                                          <p:spTgt spid="92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219">
                                            <p:txEl>
                                              <p:pRg st="3" end="3"/>
                                            </p:txEl>
                                          </p:spTgt>
                                        </p:tgtEl>
                                        <p:attrNameLst>
                                          <p:attrName>style.visibility</p:attrName>
                                        </p:attrNameLst>
                                      </p:cBhvr>
                                      <p:to>
                                        <p:strVal val="visible"/>
                                      </p:to>
                                    </p:set>
                                    <p:anim calcmode="lin" valueType="num">
                                      <p:cBhvr additive="base">
                                        <p:cTn id="25" dur="500" fill="hold"/>
                                        <p:tgtEl>
                                          <p:spTgt spid="921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9219">
                                            <p:txEl>
                                              <p:pRg st="4" end="4"/>
                                            </p:txEl>
                                          </p:spTgt>
                                        </p:tgtEl>
                                        <p:attrNameLst>
                                          <p:attrName>style.visibility</p:attrName>
                                        </p:attrNameLst>
                                      </p:cBhvr>
                                      <p:to>
                                        <p:strVal val="visible"/>
                                      </p:to>
                                    </p:set>
                                    <p:anim calcmode="lin" valueType="num">
                                      <p:cBhvr additive="base">
                                        <p:cTn id="31" dur="500" fill="hold"/>
                                        <p:tgtEl>
                                          <p:spTgt spid="921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2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9219">
                                            <p:txEl>
                                              <p:pRg st="5" end="5"/>
                                            </p:txEl>
                                          </p:spTgt>
                                        </p:tgtEl>
                                        <p:attrNameLst>
                                          <p:attrName>style.visibility</p:attrName>
                                        </p:attrNameLst>
                                      </p:cBhvr>
                                      <p:to>
                                        <p:strVal val="visible"/>
                                      </p:to>
                                    </p:set>
                                    <p:anim calcmode="lin" valueType="num">
                                      <p:cBhvr additive="base">
                                        <p:cTn id="37" dur="500" fill="hold"/>
                                        <p:tgtEl>
                                          <p:spTgt spid="921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21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9219">
                                            <p:txEl>
                                              <p:pRg st="6" end="6"/>
                                            </p:txEl>
                                          </p:spTgt>
                                        </p:tgtEl>
                                        <p:attrNameLst>
                                          <p:attrName>style.visibility</p:attrName>
                                        </p:attrNameLst>
                                      </p:cBhvr>
                                      <p:to>
                                        <p:strVal val="visible"/>
                                      </p:to>
                                    </p:set>
                                    <p:anim calcmode="lin" valueType="num">
                                      <p:cBhvr additive="base">
                                        <p:cTn id="43" dur="500" fill="hold"/>
                                        <p:tgtEl>
                                          <p:spTgt spid="921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21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9219">
                                            <p:txEl>
                                              <p:pRg st="7" end="7"/>
                                            </p:txEl>
                                          </p:spTgt>
                                        </p:tgtEl>
                                        <p:attrNameLst>
                                          <p:attrName>style.visibility</p:attrName>
                                        </p:attrNameLst>
                                      </p:cBhvr>
                                      <p:to>
                                        <p:strVal val="visible"/>
                                      </p:to>
                                    </p:set>
                                    <p:anim calcmode="lin" valueType="num">
                                      <p:cBhvr additive="base">
                                        <p:cTn id="49" dur="500" fill="hold"/>
                                        <p:tgtEl>
                                          <p:spTgt spid="9219">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9219">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p:txBody>
          <a:bodyPr anchor="ctr"/>
          <a:lstStyle/>
          <a:p>
            <a:r>
              <a:rPr lang="en-US" dirty="0">
                <a:effectLst>
                  <a:outerShdw blurRad="38100" dist="38100" dir="2700000" algn="tl">
                    <a:srgbClr val="C0C0C0"/>
                  </a:outerShdw>
                </a:effectLst>
              </a:rPr>
              <a:t>What is a Rhetorical Situation?</a:t>
            </a:r>
          </a:p>
        </p:txBody>
      </p:sp>
      <p:sp>
        <p:nvSpPr>
          <p:cNvPr id="12291" name="Rectangle 3"/>
          <p:cNvSpPr>
            <a:spLocks noGrp="1" noChangeArrowheads="1"/>
          </p:cNvSpPr>
          <p:nvPr>
            <p:ph type="body" idx="4294967295"/>
          </p:nvPr>
        </p:nvSpPr>
        <p:spPr/>
        <p:txBody>
          <a:bodyPr/>
          <a:lstStyle/>
          <a:p>
            <a:r>
              <a:rPr lang="en-US" sz="2400" dirty="0"/>
              <a:t>A rhetorical situation is the </a:t>
            </a:r>
            <a:r>
              <a:rPr lang="en-US" sz="2400" b="1" dirty="0"/>
              <a:t>context</a:t>
            </a:r>
            <a:r>
              <a:rPr lang="en-US" sz="2400" dirty="0"/>
              <a:t> in which you are </a:t>
            </a:r>
            <a:r>
              <a:rPr lang="en-US" sz="2400" i="1" dirty="0"/>
              <a:t>interpreting</a:t>
            </a:r>
            <a:r>
              <a:rPr lang="en-US" sz="2400" dirty="0"/>
              <a:t> a reading or </a:t>
            </a:r>
            <a:r>
              <a:rPr lang="en-US" sz="2400" i="1" dirty="0"/>
              <a:t>composing</a:t>
            </a:r>
            <a:r>
              <a:rPr lang="en-US" sz="2400" dirty="0"/>
              <a:t> a piece of </a:t>
            </a:r>
            <a:r>
              <a:rPr lang="en-US" sz="2400" i="1" dirty="0"/>
              <a:t>written</a:t>
            </a:r>
            <a:r>
              <a:rPr lang="en-US" sz="2400" dirty="0"/>
              <a:t>, </a:t>
            </a:r>
            <a:r>
              <a:rPr lang="en-US" sz="2400" i="1" dirty="0"/>
              <a:t>verbal</a:t>
            </a:r>
            <a:r>
              <a:rPr lang="en-US" sz="2400" dirty="0"/>
              <a:t>, or </a:t>
            </a:r>
            <a:r>
              <a:rPr lang="en-US" sz="2400" i="1" dirty="0"/>
              <a:t>visual</a:t>
            </a:r>
            <a:r>
              <a:rPr lang="en-US" sz="2400" dirty="0"/>
              <a:t> communication</a:t>
            </a:r>
            <a:r>
              <a:rPr lang="en-US" sz="2400" dirty="0" smtClean="0"/>
              <a:t>.</a:t>
            </a:r>
          </a:p>
          <a:p>
            <a:pPr>
              <a:buNone/>
            </a:pPr>
            <a:endParaRPr lang="en-US" sz="2400" dirty="0"/>
          </a:p>
          <a:p>
            <a:r>
              <a:rPr lang="en-US" sz="2400" dirty="0"/>
              <a:t>When </a:t>
            </a:r>
            <a:r>
              <a:rPr lang="en-US" sz="2400" b="1" dirty="0"/>
              <a:t>purposeful</a:t>
            </a:r>
            <a:r>
              <a:rPr lang="en-US" sz="2400" dirty="0"/>
              <a:t> language can resolve the exigence, the situation is rhetorical</a:t>
            </a:r>
            <a:r>
              <a:rPr lang="en-US" sz="2400" dirty="0" smtClean="0"/>
              <a:t>.</a:t>
            </a:r>
          </a:p>
          <a:p>
            <a:pPr>
              <a:buNone/>
            </a:pPr>
            <a:endParaRPr lang="en-US" sz="2400" dirty="0"/>
          </a:p>
          <a:p>
            <a:r>
              <a:rPr lang="en-US" sz="2400" dirty="0"/>
              <a:t>In order to fulfill the purpose, the writer must </a:t>
            </a:r>
            <a:r>
              <a:rPr lang="en-US" sz="2400" b="1" dirty="0"/>
              <a:t>adapt</a:t>
            </a:r>
            <a:r>
              <a:rPr lang="en-US" sz="2400" dirty="0"/>
              <a:t> the message to the intended audience.</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additive="base">
                                        <p:cTn id="7" dur="5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2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291">
                                            <p:txEl>
                                              <p:pRg st="2" end="2"/>
                                            </p:txEl>
                                          </p:spTgt>
                                        </p:tgtEl>
                                        <p:attrNameLst>
                                          <p:attrName>style.visibility</p:attrName>
                                        </p:attrNameLst>
                                      </p:cBhvr>
                                      <p:to>
                                        <p:strVal val="visible"/>
                                      </p:to>
                                    </p:set>
                                    <p:anim calcmode="lin" valueType="num">
                                      <p:cBhvr additive="base">
                                        <p:cTn id="13" dur="500" fill="hold"/>
                                        <p:tgtEl>
                                          <p:spTgt spid="1229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29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2291">
                                            <p:txEl>
                                              <p:pRg st="4" end="4"/>
                                            </p:txEl>
                                          </p:spTgt>
                                        </p:tgtEl>
                                        <p:attrNameLst>
                                          <p:attrName>style.visibility</p:attrName>
                                        </p:attrNameLst>
                                      </p:cBhvr>
                                      <p:to>
                                        <p:strVal val="visible"/>
                                      </p:to>
                                    </p:set>
                                    <p:anim calcmode="lin" valueType="num">
                                      <p:cBhvr additive="base">
                                        <p:cTn id="19" dur="500" fill="hold"/>
                                        <p:tgtEl>
                                          <p:spTgt spid="12291">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29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p:txBody>
          <a:bodyPr anchor="ctr">
            <a:normAutofit fontScale="90000"/>
          </a:bodyPr>
          <a:lstStyle/>
          <a:p>
            <a:r>
              <a:rPr lang="en-US" sz="4800" b="1" dirty="0">
                <a:effectLst>
                  <a:outerShdw blurRad="38100" dist="38100" dir="2700000" algn="tl">
                    <a:srgbClr val="C0C0C0"/>
                  </a:outerShdw>
                </a:effectLst>
              </a:rPr>
              <a:t>Rhetorical Situation</a:t>
            </a:r>
            <a:br>
              <a:rPr lang="en-US" sz="4800" b="1" dirty="0">
                <a:effectLst>
                  <a:outerShdw blurRad="38100" dist="38100" dir="2700000" algn="tl">
                    <a:srgbClr val="C0C0C0"/>
                  </a:outerShdw>
                </a:effectLst>
              </a:rPr>
            </a:br>
            <a:r>
              <a:rPr lang="en-US" sz="3200" dirty="0">
                <a:effectLst>
                  <a:outerShdw blurRad="38100" dist="38100" dir="2700000" algn="tl">
                    <a:srgbClr val="C0C0C0"/>
                  </a:outerShdw>
                </a:effectLst>
              </a:rPr>
              <a:t>(also known as the rhetorical triangle)</a:t>
            </a:r>
            <a:endParaRPr lang="en-US" sz="4800" dirty="0">
              <a:effectLst>
                <a:outerShdw blurRad="38100" dist="38100" dir="2700000" algn="tl">
                  <a:srgbClr val="C0C0C0"/>
                </a:outerShdw>
              </a:effectLst>
            </a:endParaRPr>
          </a:p>
        </p:txBody>
      </p:sp>
      <p:grpSp>
        <p:nvGrpSpPr>
          <p:cNvPr id="17" name="Group 16"/>
          <p:cNvGrpSpPr/>
          <p:nvPr/>
        </p:nvGrpSpPr>
        <p:grpSpPr>
          <a:xfrm>
            <a:off x="381000" y="1905000"/>
            <a:ext cx="8229600" cy="3962400"/>
            <a:chOff x="381000" y="1905000"/>
            <a:chExt cx="8229600" cy="3962400"/>
          </a:xfrm>
        </p:grpSpPr>
        <p:sp>
          <p:nvSpPr>
            <p:cNvPr id="3095" name="AutoShape 23"/>
            <p:cNvSpPr>
              <a:spLocks noChangeArrowheads="1"/>
            </p:cNvSpPr>
            <p:nvPr/>
          </p:nvSpPr>
          <p:spPr bwMode="auto">
            <a:xfrm>
              <a:off x="1600200" y="2590800"/>
              <a:ext cx="1143000" cy="914400"/>
            </a:xfrm>
            <a:prstGeom prst="irregularSeal1">
              <a:avLst/>
            </a:prstGeom>
            <a:solidFill>
              <a:schemeClr val="accent1"/>
            </a:solidFill>
            <a:ln w="9525">
              <a:solidFill>
                <a:schemeClr val="tx1"/>
              </a:solidFill>
              <a:miter lim="800000"/>
              <a:headEnd/>
              <a:tailEnd/>
            </a:ln>
          </p:spPr>
          <p:txBody>
            <a:bodyPr wrap="none" anchor="ctr"/>
            <a:lstStyle/>
            <a:p>
              <a:pPr algn="ctr" eaLnBrk="1" hangingPunct="1"/>
              <a:endParaRPr lang="en-US">
                <a:solidFill>
                  <a:srgbClr val="FF0066"/>
                </a:solidFill>
                <a:latin typeface="Arial" charset="0"/>
              </a:endParaRPr>
            </a:p>
          </p:txBody>
        </p:sp>
        <p:grpSp>
          <p:nvGrpSpPr>
            <p:cNvPr id="2" name="Group 5"/>
            <p:cNvGrpSpPr>
              <a:grpSpLocks/>
            </p:cNvGrpSpPr>
            <p:nvPr/>
          </p:nvGrpSpPr>
          <p:grpSpPr bwMode="auto">
            <a:xfrm>
              <a:off x="2397125" y="2755900"/>
              <a:ext cx="4533900" cy="2903538"/>
              <a:chOff x="5040" y="6660"/>
              <a:chExt cx="3240" cy="2520"/>
            </a:xfrm>
          </p:grpSpPr>
          <p:sp>
            <p:nvSpPr>
              <p:cNvPr id="15364" name="AutoShape 6"/>
              <p:cNvSpPr>
                <a:spLocks noChangeArrowheads="1"/>
              </p:cNvSpPr>
              <p:nvPr/>
            </p:nvSpPr>
            <p:spPr bwMode="auto">
              <a:xfrm>
                <a:off x="5280" y="6840"/>
                <a:ext cx="2760" cy="2160"/>
              </a:xfrm>
              <a:prstGeom prst="triangle">
                <a:avLst>
                  <a:gd name="adj" fmla="val 50000"/>
                </a:avLst>
              </a:prstGeom>
              <a:solidFill>
                <a:srgbClr val="FFFFFF"/>
              </a:solidFill>
              <a:ln w="9525">
                <a:solidFill>
                  <a:srgbClr val="000000"/>
                </a:solidFill>
                <a:miter lim="800000"/>
                <a:headEnd/>
                <a:tailEnd/>
              </a:ln>
            </p:spPr>
            <p:txBody>
              <a:bodyPr/>
              <a:lstStyle/>
              <a:p>
                <a:endParaRPr lang="en-US"/>
              </a:p>
            </p:txBody>
          </p:sp>
          <p:sp>
            <p:nvSpPr>
              <p:cNvPr id="15365" name="Line 7"/>
              <p:cNvSpPr>
                <a:spLocks noChangeShapeType="1"/>
              </p:cNvSpPr>
              <p:nvPr/>
            </p:nvSpPr>
            <p:spPr bwMode="auto">
              <a:xfrm flipV="1">
                <a:off x="5040" y="6660"/>
                <a:ext cx="1560" cy="2340"/>
              </a:xfrm>
              <a:prstGeom prst="line">
                <a:avLst/>
              </a:prstGeom>
              <a:noFill/>
              <a:ln w="9525">
                <a:solidFill>
                  <a:srgbClr val="000000"/>
                </a:solidFill>
                <a:round/>
                <a:headEnd type="triangle" w="med" len="med"/>
                <a:tailEnd type="triangle" w="med" len="med"/>
              </a:ln>
            </p:spPr>
            <p:txBody>
              <a:bodyPr/>
              <a:lstStyle/>
              <a:p>
                <a:endParaRPr lang="en-US"/>
              </a:p>
            </p:txBody>
          </p:sp>
          <p:sp>
            <p:nvSpPr>
              <p:cNvPr id="15366" name="Line 8"/>
              <p:cNvSpPr>
                <a:spLocks noChangeShapeType="1"/>
              </p:cNvSpPr>
              <p:nvPr/>
            </p:nvSpPr>
            <p:spPr bwMode="auto">
              <a:xfrm>
                <a:off x="5160" y="9180"/>
                <a:ext cx="3120" cy="0"/>
              </a:xfrm>
              <a:prstGeom prst="line">
                <a:avLst/>
              </a:prstGeom>
              <a:noFill/>
              <a:ln w="9525">
                <a:solidFill>
                  <a:srgbClr val="000000"/>
                </a:solidFill>
                <a:round/>
                <a:headEnd type="triangle" w="med" len="med"/>
                <a:tailEnd type="triangle" w="med" len="med"/>
              </a:ln>
            </p:spPr>
            <p:txBody>
              <a:bodyPr/>
              <a:lstStyle/>
              <a:p>
                <a:endParaRPr lang="en-US"/>
              </a:p>
            </p:txBody>
          </p:sp>
          <p:sp>
            <p:nvSpPr>
              <p:cNvPr id="15367" name="Line 9"/>
              <p:cNvSpPr>
                <a:spLocks noChangeShapeType="1"/>
              </p:cNvSpPr>
              <p:nvPr/>
            </p:nvSpPr>
            <p:spPr bwMode="auto">
              <a:xfrm>
                <a:off x="6720" y="6660"/>
                <a:ext cx="1560" cy="2340"/>
              </a:xfrm>
              <a:prstGeom prst="line">
                <a:avLst/>
              </a:prstGeom>
              <a:noFill/>
              <a:ln w="9525">
                <a:solidFill>
                  <a:srgbClr val="000000"/>
                </a:solidFill>
                <a:round/>
                <a:headEnd type="triangle" w="med" len="med"/>
                <a:tailEnd type="triangle" w="med" len="med"/>
              </a:ln>
            </p:spPr>
            <p:txBody>
              <a:bodyPr/>
              <a:lstStyle/>
              <a:p>
                <a:endParaRPr lang="en-US"/>
              </a:p>
            </p:txBody>
          </p:sp>
        </p:grpSp>
        <p:sp>
          <p:nvSpPr>
            <p:cNvPr id="15368" name="Text Box 10"/>
            <p:cNvSpPr txBox="1">
              <a:spLocks noChangeArrowheads="1"/>
            </p:cNvSpPr>
            <p:nvPr/>
          </p:nvSpPr>
          <p:spPr bwMode="auto">
            <a:xfrm>
              <a:off x="381000" y="5245100"/>
              <a:ext cx="1847850" cy="414338"/>
            </a:xfrm>
            <a:prstGeom prst="rect">
              <a:avLst/>
            </a:prstGeom>
            <a:noFill/>
            <a:ln w="9525">
              <a:noFill/>
              <a:miter lim="800000"/>
              <a:headEnd/>
              <a:tailEnd/>
            </a:ln>
          </p:spPr>
          <p:txBody>
            <a:bodyPr/>
            <a:lstStyle/>
            <a:p>
              <a:pPr algn="r" eaLnBrk="1" hangingPunct="1"/>
              <a:r>
                <a:rPr lang="en-US" sz="2400" b="1">
                  <a:latin typeface="Arial" charset="0"/>
                </a:rPr>
                <a:t>Audience</a:t>
              </a:r>
            </a:p>
          </p:txBody>
        </p:sp>
        <p:sp>
          <p:nvSpPr>
            <p:cNvPr id="15369" name="Text Box 11"/>
            <p:cNvSpPr txBox="1">
              <a:spLocks noChangeArrowheads="1"/>
            </p:cNvSpPr>
            <p:nvPr/>
          </p:nvSpPr>
          <p:spPr bwMode="auto">
            <a:xfrm>
              <a:off x="7099300" y="5245100"/>
              <a:ext cx="1511300" cy="622300"/>
            </a:xfrm>
            <a:prstGeom prst="rect">
              <a:avLst/>
            </a:prstGeom>
            <a:noFill/>
            <a:ln w="9525">
              <a:noFill/>
              <a:miter lim="800000"/>
              <a:headEnd/>
              <a:tailEnd/>
            </a:ln>
          </p:spPr>
          <p:txBody>
            <a:bodyPr/>
            <a:lstStyle/>
            <a:p>
              <a:pPr eaLnBrk="1" hangingPunct="1"/>
              <a:r>
                <a:rPr lang="en-US" sz="2400" b="1">
                  <a:latin typeface="Arial" charset="0"/>
                </a:rPr>
                <a:t>Subject/</a:t>
              </a:r>
            </a:p>
            <a:p>
              <a:pPr eaLnBrk="1" hangingPunct="1"/>
              <a:r>
                <a:rPr lang="en-US" sz="2400" b="1">
                  <a:latin typeface="Arial" charset="0"/>
                </a:rPr>
                <a:t>Message</a:t>
              </a:r>
              <a:endParaRPr lang="en-US" sz="2400">
                <a:latin typeface="Arial" charset="0"/>
              </a:endParaRPr>
            </a:p>
          </p:txBody>
        </p:sp>
        <p:sp>
          <p:nvSpPr>
            <p:cNvPr id="15370" name="Text Box 12"/>
            <p:cNvSpPr txBox="1">
              <a:spLocks noChangeArrowheads="1"/>
            </p:cNvSpPr>
            <p:nvPr/>
          </p:nvSpPr>
          <p:spPr bwMode="auto">
            <a:xfrm>
              <a:off x="3810000" y="1905000"/>
              <a:ext cx="1679575" cy="622300"/>
            </a:xfrm>
            <a:prstGeom prst="rect">
              <a:avLst/>
            </a:prstGeom>
            <a:noFill/>
            <a:ln w="9525">
              <a:noFill/>
              <a:miter lim="800000"/>
              <a:headEnd/>
              <a:tailEnd/>
            </a:ln>
          </p:spPr>
          <p:txBody>
            <a:bodyPr/>
            <a:lstStyle/>
            <a:p>
              <a:pPr algn="ctr" eaLnBrk="1" hangingPunct="1"/>
              <a:r>
                <a:rPr lang="en-US" sz="2400" b="1">
                  <a:latin typeface="Arial" charset="0"/>
                </a:rPr>
                <a:t>Speaker/</a:t>
              </a:r>
            </a:p>
            <a:p>
              <a:pPr algn="ctr" eaLnBrk="1" hangingPunct="1"/>
              <a:r>
                <a:rPr lang="en-US" sz="2400" b="1">
                  <a:latin typeface="Arial" charset="0"/>
                </a:rPr>
                <a:t>Writer</a:t>
              </a:r>
            </a:p>
          </p:txBody>
        </p:sp>
        <p:sp>
          <p:nvSpPr>
            <p:cNvPr id="3098" name="Text Box 26"/>
            <p:cNvSpPr txBox="1">
              <a:spLocks noChangeArrowheads="1"/>
            </p:cNvSpPr>
            <p:nvPr/>
          </p:nvSpPr>
          <p:spPr bwMode="auto">
            <a:xfrm>
              <a:off x="2590800" y="4038600"/>
              <a:ext cx="4419600" cy="1006475"/>
            </a:xfrm>
            <a:prstGeom prst="rect">
              <a:avLst/>
            </a:prstGeom>
            <a:noFill/>
            <a:ln w="9525">
              <a:noFill/>
              <a:miter lim="800000"/>
              <a:headEnd/>
              <a:tailEnd/>
            </a:ln>
          </p:spPr>
          <p:txBody>
            <a:bodyPr>
              <a:spAutoFit/>
            </a:bodyPr>
            <a:lstStyle/>
            <a:p>
              <a:pPr algn="ctr">
                <a:spcBef>
                  <a:spcPct val="50000"/>
                </a:spcBef>
              </a:pPr>
              <a:r>
                <a:rPr lang="en-US" sz="6000" dirty="0">
                  <a:solidFill>
                    <a:srgbClr val="0070C0"/>
                  </a:solidFill>
                </a:rPr>
                <a:t>PURPOSE</a:t>
              </a:r>
            </a:p>
          </p:txBody>
        </p:sp>
        <p:sp>
          <p:nvSpPr>
            <p:cNvPr id="15374" name="Text Box 27"/>
            <p:cNvSpPr txBox="1">
              <a:spLocks noChangeArrowheads="1"/>
            </p:cNvSpPr>
            <p:nvPr/>
          </p:nvSpPr>
          <p:spPr bwMode="auto">
            <a:xfrm rot="-3063655">
              <a:off x="3117057" y="4198143"/>
              <a:ext cx="1600200" cy="366713"/>
            </a:xfrm>
            <a:prstGeom prst="rect">
              <a:avLst/>
            </a:prstGeom>
            <a:noFill/>
            <a:ln w="9525">
              <a:noFill/>
              <a:miter lim="800000"/>
              <a:headEnd/>
              <a:tailEnd/>
            </a:ln>
          </p:spPr>
          <p:txBody>
            <a:bodyPr>
              <a:spAutoFit/>
            </a:bodyPr>
            <a:lstStyle/>
            <a:p>
              <a:pPr algn="ctr">
                <a:spcBef>
                  <a:spcPct val="50000"/>
                </a:spcBef>
              </a:pPr>
              <a:r>
                <a:rPr lang="en-US" b="1" dirty="0">
                  <a:solidFill>
                    <a:schemeClr val="accent1"/>
                  </a:solidFill>
                </a:rPr>
                <a:t>CONTEXT</a:t>
              </a:r>
            </a:p>
          </p:txBody>
        </p:sp>
        <p:sp>
          <p:nvSpPr>
            <p:cNvPr id="15375" name="Rectangle 28"/>
            <p:cNvSpPr>
              <a:spLocks noChangeArrowheads="1"/>
            </p:cNvSpPr>
            <p:nvPr/>
          </p:nvSpPr>
          <p:spPr bwMode="auto">
            <a:xfrm rot="3193651">
              <a:off x="4687094" y="4174331"/>
              <a:ext cx="1266825" cy="366713"/>
            </a:xfrm>
            <a:prstGeom prst="rect">
              <a:avLst/>
            </a:prstGeom>
            <a:noFill/>
            <a:ln w="9525">
              <a:noFill/>
              <a:miter lim="800000"/>
              <a:headEnd/>
              <a:tailEnd/>
            </a:ln>
          </p:spPr>
          <p:txBody>
            <a:bodyPr wrap="none">
              <a:spAutoFit/>
            </a:bodyPr>
            <a:lstStyle/>
            <a:p>
              <a:r>
                <a:rPr lang="en-US" b="1" dirty="0">
                  <a:solidFill>
                    <a:schemeClr val="accent1"/>
                  </a:solidFill>
                </a:rPr>
                <a:t>CONTEXT</a:t>
              </a:r>
            </a:p>
          </p:txBody>
        </p:sp>
        <p:sp>
          <p:nvSpPr>
            <p:cNvPr id="15376" name="Rectangle 29"/>
            <p:cNvSpPr>
              <a:spLocks noChangeArrowheads="1"/>
            </p:cNvSpPr>
            <p:nvPr/>
          </p:nvSpPr>
          <p:spPr bwMode="auto">
            <a:xfrm>
              <a:off x="4038600" y="4953000"/>
              <a:ext cx="1266825" cy="366713"/>
            </a:xfrm>
            <a:prstGeom prst="rect">
              <a:avLst/>
            </a:prstGeom>
            <a:noFill/>
            <a:ln w="9525">
              <a:noFill/>
              <a:miter lim="800000"/>
              <a:headEnd/>
              <a:tailEnd/>
            </a:ln>
          </p:spPr>
          <p:txBody>
            <a:bodyPr wrap="none">
              <a:spAutoFit/>
            </a:bodyPr>
            <a:lstStyle/>
            <a:p>
              <a:r>
                <a:rPr lang="en-US" b="1" dirty="0">
                  <a:solidFill>
                    <a:schemeClr val="accent1"/>
                  </a:solidFill>
                </a:rPr>
                <a:t>CONTEXT</a:t>
              </a:r>
            </a:p>
          </p:txBody>
        </p:sp>
      </p:grpSp>
      <p:sp>
        <p:nvSpPr>
          <p:cNvPr id="15372" name="Text Box 24"/>
          <p:cNvSpPr txBox="1">
            <a:spLocks noChangeArrowheads="1"/>
          </p:cNvSpPr>
          <p:nvPr/>
        </p:nvSpPr>
        <p:spPr bwMode="auto">
          <a:xfrm>
            <a:off x="1143000" y="2819400"/>
            <a:ext cx="2057400" cy="1557338"/>
          </a:xfrm>
          <a:prstGeom prst="rect">
            <a:avLst/>
          </a:prstGeom>
          <a:noFill/>
          <a:ln w="9525">
            <a:noFill/>
            <a:miter lim="800000"/>
            <a:headEnd/>
            <a:tailEnd/>
          </a:ln>
        </p:spPr>
        <p:txBody>
          <a:bodyPr>
            <a:spAutoFit/>
          </a:bodyPr>
          <a:lstStyle/>
          <a:p>
            <a:pPr algn="ctr" eaLnBrk="1" hangingPunct="1">
              <a:spcBef>
                <a:spcPct val="50000"/>
              </a:spcBef>
            </a:pPr>
            <a:r>
              <a:rPr lang="en-US" sz="2400" b="1" dirty="0">
                <a:latin typeface="Arial" charset="0"/>
              </a:rPr>
              <a:t>Exigence</a:t>
            </a:r>
          </a:p>
          <a:p>
            <a:pPr algn="ctr" eaLnBrk="1" hangingPunct="1">
              <a:spcBef>
                <a:spcPct val="50000"/>
              </a:spcBef>
            </a:pPr>
            <a:endParaRPr lang="en-US" dirty="0">
              <a:latin typeface="Arial" charset="0"/>
            </a:endParaRPr>
          </a:p>
          <a:p>
            <a:pPr algn="ctr" eaLnBrk="1" hangingPunct="1">
              <a:spcBef>
                <a:spcPct val="50000"/>
              </a:spcBef>
            </a:pPr>
            <a:r>
              <a:rPr lang="en-US" dirty="0">
                <a:latin typeface="Arial" charset="0"/>
              </a:rPr>
              <a:t>(The situation or problem)</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sosceles Triangle 3"/>
          <p:cNvSpPr/>
          <p:nvPr/>
        </p:nvSpPr>
        <p:spPr bwMode="auto">
          <a:xfrm>
            <a:off x="228600" y="152400"/>
            <a:ext cx="1219200" cy="1143000"/>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ahoma" pitchFamily="34" charset="0"/>
            </a:endParaRPr>
          </a:p>
        </p:txBody>
      </p:sp>
      <p:sp>
        <p:nvSpPr>
          <p:cNvPr id="13314" name="Rectangle 2"/>
          <p:cNvSpPr>
            <a:spLocks noGrp="1" noChangeArrowheads="1"/>
          </p:cNvSpPr>
          <p:nvPr>
            <p:ph type="title" idx="4294967295"/>
          </p:nvPr>
        </p:nvSpPr>
        <p:spPr/>
        <p:txBody>
          <a:bodyPr anchor="ctr">
            <a:normAutofit fontScale="90000"/>
          </a:bodyPr>
          <a:lstStyle/>
          <a:p>
            <a:r>
              <a:rPr lang="en-US" dirty="0">
                <a:effectLst>
                  <a:outerShdw blurRad="38100" dist="38100" dir="2700000" algn="tl">
                    <a:srgbClr val="C0C0C0"/>
                  </a:outerShdw>
                </a:effectLst>
              </a:rPr>
              <a:t>Elements of </a:t>
            </a:r>
            <a:r>
              <a:rPr lang="en-US" dirty="0" smtClean="0">
                <a:effectLst>
                  <a:outerShdw blurRad="38100" dist="38100" dir="2700000" algn="tl">
                    <a:srgbClr val="C0C0C0"/>
                  </a:outerShdw>
                </a:effectLst>
              </a:rPr>
              <a:t>the Rhetorical </a:t>
            </a:r>
            <a:r>
              <a:rPr lang="en-US" dirty="0">
                <a:effectLst>
                  <a:outerShdw blurRad="38100" dist="38100" dir="2700000" algn="tl">
                    <a:srgbClr val="C0C0C0"/>
                  </a:outerShdw>
                </a:effectLst>
              </a:rPr>
              <a:t>Situation</a:t>
            </a:r>
          </a:p>
        </p:txBody>
      </p:sp>
      <p:sp>
        <p:nvSpPr>
          <p:cNvPr id="13315" name="Rectangle 3"/>
          <p:cNvSpPr>
            <a:spLocks noGrp="1" noChangeArrowheads="1"/>
          </p:cNvSpPr>
          <p:nvPr>
            <p:ph type="body" idx="4294967295"/>
          </p:nvPr>
        </p:nvSpPr>
        <p:spPr>
          <a:xfrm>
            <a:off x="1143000" y="1828800"/>
            <a:ext cx="7620000" cy="3962400"/>
          </a:xfrm>
        </p:spPr>
        <p:txBody>
          <a:bodyPr/>
          <a:lstStyle/>
          <a:p>
            <a:pPr>
              <a:lnSpc>
                <a:spcPct val="80000"/>
              </a:lnSpc>
            </a:pPr>
            <a:r>
              <a:rPr lang="en-US" sz="2400" b="1" dirty="0"/>
              <a:t>Speaker/Writer</a:t>
            </a:r>
            <a:r>
              <a:rPr lang="en-US" sz="2400" dirty="0"/>
              <a:t>—in a rhetorical situation is a the person who identifies the </a:t>
            </a:r>
            <a:r>
              <a:rPr lang="en-US" sz="2400" dirty="0" smtClean="0"/>
              <a:t>exigence</a:t>
            </a:r>
          </a:p>
          <a:p>
            <a:pPr>
              <a:lnSpc>
                <a:spcPct val="80000"/>
              </a:lnSpc>
              <a:buNone/>
            </a:pPr>
            <a:endParaRPr lang="en-US" sz="2400" dirty="0"/>
          </a:p>
          <a:p>
            <a:pPr>
              <a:lnSpc>
                <a:spcPct val="80000"/>
              </a:lnSpc>
            </a:pPr>
            <a:r>
              <a:rPr lang="en-US" sz="2400" b="1" dirty="0"/>
              <a:t>Exigence</a:t>
            </a:r>
            <a:r>
              <a:rPr lang="en-US" sz="2400" dirty="0"/>
              <a:t>—the reason or problem that impels that person to write in the first place</a:t>
            </a:r>
            <a:r>
              <a:rPr lang="en-US" sz="2400" dirty="0" smtClean="0"/>
              <a:t>.</a:t>
            </a:r>
          </a:p>
          <a:p>
            <a:pPr>
              <a:lnSpc>
                <a:spcPct val="80000"/>
              </a:lnSpc>
              <a:buNone/>
            </a:pPr>
            <a:endParaRPr lang="en-US" sz="2400" dirty="0"/>
          </a:p>
          <a:p>
            <a:pPr>
              <a:lnSpc>
                <a:spcPct val="80000"/>
              </a:lnSpc>
            </a:pPr>
            <a:r>
              <a:rPr lang="en-US" sz="2400" b="1" dirty="0"/>
              <a:t>Subject/Message</a:t>
            </a:r>
            <a:r>
              <a:rPr lang="en-US" sz="2400" dirty="0"/>
              <a:t>—information delivered through written, visual or verbal </a:t>
            </a:r>
            <a:r>
              <a:rPr lang="en-US" sz="2400" dirty="0" smtClean="0"/>
              <a:t>means</a:t>
            </a:r>
            <a:endParaRPr lang="en-US" sz="2400" dirty="0"/>
          </a:p>
          <a:p>
            <a:pPr>
              <a:lnSpc>
                <a:spcPct val="80000"/>
              </a:lnSpc>
            </a:pPr>
            <a:endParaRPr lang="en-US" sz="2000" dirty="0">
              <a:effectLst>
                <a:outerShdw blurRad="38100" dist="38100" dir="2700000" algn="tl">
                  <a:srgbClr val="C0C0C0"/>
                </a:outerShdw>
              </a:effectLst>
            </a:endParaRPr>
          </a:p>
          <a:p>
            <a:pPr>
              <a:lnSpc>
                <a:spcPct val="80000"/>
              </a:lnSpc>
            </a:pPr>
            <a:endParaRPr lang="en-US" sz="2000" b="1" dirty="0">
              <a:effectLst>
                <a:outerShdw blurRad="38100" dist="38100" dir="2700000" algn="tl">
                  <a:srgbClr val="C0C0C0"/>
                </a:outerShdw>
              </a:effectLst>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 calcmode="lin" valueType="num">
                                      <p:cBhvr additive="base">
                                        <p:cTn id="7" dur="5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3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3315">
                                            <p:txEl>
                                              <p:pRg st="2" end="2"/>
                                            </p:txEl>
                                          </p:spTgt>
                                        </p:tgtEl>
                                        <p:attrNameLst>
                                          <p:attrName>style.visibility</p:attrName>
                                        </p:attrNameLst>
                                      </p:cBhvr>
                                      <p:to>
                                        <p:strVal val="visible"/>
                                      </p:to>
                                    </p:set>
                                    <p:anim calcmode="lin" valueType="num">
                                      <p:cBhvr additive="base">
                                        <p:cTn id="13" dur="500" fill="hold"/>
                                        <p:tgtEl>
                                          <p:spTgt spid="1331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3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3315">
                                            <p:txEl>
                                              <p:pRg st="4" end="4"/>
                                            </p:txEl>
                                          </p:spTgt>
                                        </p:tgtEl>
                                        <p:attrNameLst>
                                          <p:attrName>style.visibility</p:attrName>
                                        </p:attrNameLst>
                                      </p:cBhvr>
                                      <p:to>
                                        <p:strVal val="visible"/>
                                      </p:to>
                                    </p:set>
                                    <p:anim calcmode="lin" valueType="num">
                                      <p:cBhvr additive="base">
                                        <p:cTn id="19" dur="500" fill="hold"/>
                                        <p:tgtEl>
                                          <p:spTgt spid="1331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31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p:txBody>
          <a:bodyPr anchor="ctr">
            <a:normAutofit fontScale="90000"/>
          </a:bodyPr>
          <a:lstStyle/>
          <a:p>
            <a:r>
              <a:rPr lang="en-US" dirty="0">
                <a:effectLst>
                  <a:outerShdw blurRad="38100" dist="38100" dir="2700000" algn="tl">
                    <a:srgbClr val="C0C0C0"/>
                  </a:outerShdw>
                </a:effectLst>
              </a:rPr>
              <a:t>Elements of </a:t>
            </a:r>
            <a:r>
              <a:rPr lang="en-US" dirty="0" smtClean="0">
                <a:effectLst>
                  <a:outerShdw blurRad="38100" dist="38100" dir="2700000" algn="tl">
                    <a:srgbClr val="C0C0C0"/>
                  </a:outerShdw>
                </a:effectLst>
              </a:rPr>
              <a:t>the Rhetorical </a:t>
            </a:r>
            <a:r>
              <a:rPr lang="en-US" dirty="0">
                <a:effectLst>
                  <a:outerShdw blurRad="38100" dist="38100" dir="2700000" algn="tl">
                    <a:srgbClr val="C0C0C0"/>
                  </a:outerShdw>
                </a:effectLst>
              </a:rPr>
              <a:t>Situation</a:t>
            </a:r>
          </a:p>
        </p:txBody>
      </p:sp>
      <p:sp>
        <p:nvSpPr>
          <p:cNvPr id="13315" name="Rectangle 3"/>
          <p:cNvSpPr>
            <a:spLocks noGrp="1" noChangeArrowheads="1"/>
          </p:cNvSpPr>
          <p:nvPr>
            <p:ph type="body" idx="4294967295"/>
          </p:nvPr>
        </p:nvSpPr>
        <p:spPr>
          <a:xfrm>
            <a:off x="1524000" y="1600200"/>
            <a:ext cx="7162800" cy="4267200"/>
          </a:xfrm>
        </p:spPr>
        <p:txBody>
          <a:bodyPr/>
          <a:lstStyle/>
          <a:p>
            <a:pPr>
              <a:lnSpc>
                <a:spcPct val="80000"/>
              </a:lnSpc>
            </a:pPr>
            <a:r>
              <a:rPr lang="en-US" sz="2400" b="1" dirty="0" smtClean="0">
                <a:effectLst>
                  <a:outerShdw blurRad="38100" dist="38100" dir="2700000" algn="tl">
                    <a:srgbClr val="C0C0C0"/>
                  </a:outerShdw>
                </a:effectLst>
              </a:rPr>
              <a:t>Purpose</a:t>
            </a:r>
            <a:r>
              <a:rPr lang="en-US" sz="2400" dirty="0" smtClean="0">
                <a:effectLst>
                  <a:outerShdw blurRad="38100" dist="38100" dir="2700000" algn="tl">
                    <a:srgbClr val="C0C0C0"/>
                  </a:outerShdw>
                </a:effectLst>
              </a:rPr>
              <a:t>—finding </a:t>
            </a:r>
            <a:r>
              <a:rPr lang="en-US" sz="2400" dirty="0">
                <a:effectLst>
                  <a:outerShdw blurRad="38100" dist="38100" dir="2700000" algn="tl">
                    <a:srgbClr val="C0C0C0"/>
                  </a:outerShdw>
                </a:effectLst>
              </a:rPr>
              <a:t>resolution to the exigence (rhetorical problem</a:t>
            </a:r>
            <a:r>
              <a:rPr lang="en-US" sz="2400" dirty="0" smtClean="0">
                <a:effectLst>
                  <a:outerShdw blurRad="38100" dist="38100" dir="2700000" algn="tl">
                    <a:srgbClr val="C0C0C0"/>
                  </a:outerShdw>
                </a:effectLst>
              </a:rPr>
              <a:t>)</a:t>
            </a:r>
          </a:p>
          <a:p>
            <a:pPr>
              <a:lnSpc>
                <a:spcPct val="80000"/>
              </a:lnSpc>
            </a:pPr>
            <a:endParaRPr lang="en-US" sz="2400" dirty="0">
              <a:effectLst>
                <a:outerShdw blurRad="38100" dist="38100" dir="2700000" algn="tl">
                  <a:srgbClr val="C0C0C0"/>
                </a:outerShdw>
              </a:effectLst>
            </a:endParaRPr>
          </a:p>
          <a:p>
            <a:pPr>
              <a:lnSpc>
                <a:spcPct val="80000"/>
              </a:lnSpc>
            </a:pPr>
            <a:r>
              <a:rPr lang="en-US" sz="2400" b="1" dirty="0">
                <a:effectLst>
                  <a:outerShdw blurRad="38100" dist="38100" dir="2700000" algn="tl">
                    <a:srgbClr val="C0C0C0"/>
                  </a:outerShdw>
                </a:effectLst>
              </a:rPr>
              <a:t>Audience</a:t>
            </a:r>
            <a:r>
              <a:rPr lang="en-US" sz="2400" dirty="0">
                <a:effectLst>
                  <a:outerShdw blurRad="38100" dist="38100" dir="2700000" algn="tl">
                    <a:srgbClr val="C0C0C0"/>
                  </a:outerShdw>
                </a:effectLst>
              </a:rPr>
              <a:t>—the reader or readers who have the capability of resolving the exigence or problem </a:t>
            </a:r>
            <a:endParaRPr lang="en-US" sz="2400" dirty="0" smtClean="0">
              <a:effectLst>
                <a:outerShdw blurRad="38100" dist="38100" dir="2700000" algn="tl">
                  <a:srgbClr val="C0C0C0"/>
                </a:outerShdw>
              </a:effectLst>
            </a:endParaRPr>
          </a:p>
          <a:p>
            <a:pPr>
              <a:lnSpc>
                <a:spcPct val="80000"/>
              </a:lnSpc>
              <a:buNone/>
            </a:pPr>
            <a:endParaRPr lang="en-US" sz="2400" dirty="0">
              <a:effectLst>
                <a:outerShdw blurRad="38100" dist="38100" dir="2700000" algn="tl">
                  <a:srgbClr val="C0C0C0"/>
                </a:outerShdw>
              </a:effectLst>
            </a:endParaRPr>
          </a:p>
          <a:p>
            <a:pPr>
              <a:lnSpc>
                <a:spcPct val="80000"/>
              </a:lnSpc>
            </a:pPr>
            <a:r>
              <a:rPr lang="en-US" sz="2400" b="1" dirty="0">
                <a:solidFill>
                  <a:srgbClr val="FF0000"/>
                </a:solidFill>
                <a:effectLst>
                  <a:outerShdw blurRad="38100" dist="38100" dir="2700000" algn="tl">
                    <a:srgbClr val="C0C0C0"/>
                  </a:outerShdw>
                </a:effectLst>
              </a:rPr>
              <a:t>Context</a:t>
            </a:r>
            <a:r>
              <a:rPr lang="en-US" sz="2400" dirty="0">
                <a:effectLst>
                  <a:outerShdw blurRad="38100" dist="38100" dir="2700000" algn="tl">
                    <a:srgbClr val="C0C0C0"/>
                  </a:outerShdw>
                </a:effectLst>
              </a:rPr>
              <a:t>—the constraints (obstacles) and resources (positive influences) in the environment surrounding the rhetorical situation</a:t>
            </a:r>
            <a:r>
              <a:rPr lang="en-US" sz="2400" dirty="0" smtClean="0">
                <a:effectLst>
                  <a:outerShdw blurRad="38100" dist="38100" dir="2700000" algn="tl">
                    <a:srgbClr val="C0C0C0"/>
                  </a:outerShdw>
                </a:effectLst>
              </a:rPr>
              <a:t>.</a:t>
            </a:r>
          </a:p>
          <a:p>
            <a:pPr>
              <a:lnSpc>
                <a:spcPct val="80000"/>
              </a:lnSpc>
            </a:pPr>
            <a:r>
              <a:rPr lang="en-US" sz="2400" dirty="0">
                <a:hlinkClick r:id="rId2"/>
              </a:rPr>
              <a:t>http://rhetorica.net/kairos.htm</a:t>
            </a:r>
            <a:endParaRPr lang="en-US" sz="2400" dirty="0"/>
          </a:p>
          <a:p>
            <a:pPr marL="82296" indent="0">
              <a:lnSpc>
                <a:spcPct val="80000"/>
              </a:lnSpc>
              <a:buNone/>
            </a:pPr>
            <a:endParaRPr lang="en-US" sz="2400" dirty="0">
              <a:effectLst>
                <a:outerShdw blurRad="38100" dist="38100" dir="2700000" algn="tl">
                  <a:srgbClr val="C0C0C0"/>
                </a:outerShdw>
              </a:effectLst>
            </a:endParaRPr>
          </a:p>
          <a:p>
            <a:pPr>
              <a:lnSpc>
                <a:spcPct val="80000"/>
              </a:lnSpc>
            </a:pPr>
            <a:endParaRPr lang="en-US" sz="2400" dirty="0">
              <a:effectLst>
                <a:outerShdw blurRad="38100" dist="38100" dir="2700000" algn="tl">
                  <a:srgbClr val="C0C0C0"/>
                </a:outerShdw>
              </a:effectLst>
            </a:endParaRPr>
          </a:p>
          <a:p>
            <a:pPr>
              <a:lnSpc>
                <a:spcPct val="80000"/>
              </a:lnSpc>
            </a:pPr>
            <a:endParaRPr lang="en-US" sz="2000" dirty="0">
              <a:effectLst>
                <a:outerShdw blurRad="38100" dist="38100" dir="2700000" algn="tl">
                  <a:srgbClr val="C0C0C0"/>
                </a:outerShdw>
              </a:effectLst>
            </a:endParaRPr>
          </a:p>
          <a:p>
            <a:pPr>
              <a:lnSpc>
                <a:spcPct val="80000"/>
              </a:lnSpc>
            </a:pPr>
            <a:endParaRPr lang="en-US" sz="2000" b="1" dirty="0">
              <a:effectLst>
                <a:outerShdw blurRad="38100" dist="38100" dir="2700000" algn="tl">
                  <a:srgbClr val="C0C0C0"/>
                </a:outerShdw>
              </a:effectLst>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 calcmode="lin" valueType="num">
                                      <p:cBhvr additive="base">
                                        <p:cTn id="7" dur="5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3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3315">
                                            <p:txEl>
                                              <p:pRg st="2" end="2"/>
                                            </p:txEl>
                                          </p:spTgt>
                                        </p:tgtEl>
                                        <p:attrNameLst>
                                          <p:attrName>style.visibility</p:attrName>
                                        </p:attrNameLst>
                                      </p:cBhvr>
                                      <p:to>
                                        <p:strVal val="visible"/>
                                      </p:to>
                                    </p:set>
                                    <p:anim calcmode="lin" valueType="num">
                                      <p:cBhvr additive="base">
                                        <p:cTn id="13" dur="500" fill="hold"/>
                                        <p:tgtEl>
                                          <p:spTgt spid="1331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3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3315">
                                            <p:txEl>
                                              <p:pRg st="4" end="4"/>
                                            </p:txEl>
                                          </p:spTgt>
                                        </p:tgtEl>
                                        <p:attrNameLst>
                                          <p:attrName>style.visibility</p:attrName>
                                        </p:attrNameLst>
                                      </p:cBhvr>
                                      <p:to>
                                        <p:strVal val="visible"/>
                                      </p:to>
                                    </p:set>
                                    <p:anim calcmode="lin" valueType="num">
                                      <p:cBhvr additive="base">
                                        <p:cTn id="19" dur="500" fill="hold"/>
                                        <p:tgtEl>
                                          <p:spTgt spid="1331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31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3315">
                                            <p:txEl>
                                              <p:pRg st="5" end="5"/>
                                            </p:txEl>
                                          </p:spTgt>
                                        </p:tgtEl>
                                        <p:attrNameLst>
                                          <p:attrName>style.visibility</p:attrName>
                                        </p:attrNameLst>
                                      </p:cBhvr>
                                      <p:to>
                                        <p:strVal val="visible"/>
                                      </p:to>
                                    </p:set>
                                    <p:anim calcmode="lin" valueType="num">
                                      <p:cBhvr additive="base">
                                        <p:cTn id="25" dur="500" fill="hold"/>
                                        <p:tgtEl>
                                          <p:spTgt spid="13315">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31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p:txBody>
          <a:bodyPr anchor="ctr"/>
          <a:lstStyle/>
          <a:p>
            <a:r>
              <a:rPr lang="en-US" sz="4000" dirty="0">
                <a:solidFill>
                  <a:srgbClr val="FF0000"/>
                </a:solidFill>
                <a:effectLst>
                  <a:outerShdw blurRad="38100" dist="38100" dir="2700000" algn="tl">
                    <a:srgbClr val="C0C0C0"/>
                  </a:outerShdw>
                </a:effectLst>
              </a:rPr>
              <a:t>Context</a:t>
            </a:r>
            <a:r>
              <a:rPr lang="en-US" sz="4000" dirty="0">
                <a:effectLst>
                  <a:outerShdw blurRad="38100" dist="38100" dir="2700000" algn="tl">
                    <a:srgbClr val="C0C0C0"/>
                  </a:outerShdw>
                </a:effectLst>
              </a:rPr>
              <a:t> </a:t>
            </a:r>
            <a:r>
              <a:rPr lang="en-US" sz="4000" dirty="0" smtClean="0">
                <a:effectLst>
                  <a:outerShdw blurRad="38100" dist="38100" dir="2700000" algn="tl">
                    <a:srgbClr val="C0C0C0"/>
                  </a:outerShdw>
                </a:effectLst>
              </a:rPr>
              <a:t>is affected by…</a:t>
            </a:r>
            <a:endParaRPr lang="en-US" sz="4000" dirty="0">
              <a:effectLst>
                <a:outerShdw blurRad="38100" dist="38100" dir="2700000" algn="tl">
                  <a:srgbClr val="C0C0C0"/>
                </a:outerShdw>
              </a:effectLst>
            </a:endParaRPr>
          </a:p>
        </p:txBody>
      </p:sp>
      <p:sp>
        <p:nvSpPr>
          <p:cNvPr id="19459" name="Rectangle 3"/>
          <p:cNvSpPr>
            <a:spLocks noGrp="1" noChangeArrowheads="1"/>
          </p:cNvSpPr>
          <p:nvPr>
            <p:ph type="body" idx="4294967295"/>
          </p:nvPr>
        </p:nvSpPr>
        <p:spPr>
          <a:xfrm>
            <a:off x="1752600" y="1524000"/>
            <a:ext cx="6970712" cy="4114800"/>
          </a:xfrm>
        </p:spPr>
        <p:txBody>
          <a:bodyPr/>
          <a:lstStyle/>
          <a:p>
            <a:r>
              <a:rPr lang="en-US" sz="2400" b="1" dirty="0" smtClean="0"/>
              <a:t>time</a:t>
            </a:r>
            <a:r>
              <a:rPr lang="en-US" sz="2400" dirty="0" smtClean="0"/>
              <a:t> </a:t>
            </a:r>
            <a:r>
              <a:rPr lang="en-US" sz="2400" dirty="0"/>
              <a:t>and </a:t>
            </a:r>
            <a:r>
              <a:rPr lang="en-US" sz="2400" b="1" dirty="0"/>
              <a:t>place</a:t>
            </a:r>
          </a:p>
          <a:p>
            <a:r>
              <a:rPr lang="en-US" sz="2400" b="1" dirty="0" smtClean="0"/>
              <a:t>speaker</a:t>
            </a:r>
            <a:r>
              <a:rPr lang="en-US" sz="2400" dirty="0" smtClean="0"/>
              <a:t> </a:t>
            </a:r>
            <a:r>
              <a:rPr lang="en-US" sz="2400" dirty="0"/>
              <a:t>and </a:t>
            </a:r>
            <a:r>
              <a:rPr lang="en-US" sz="2400" b="1" dirty="0"/>
              <a:t>audience</a:t>
            </a:r>
          </a:p>
          <a:p>
            <a:r>
              <a:rPr lang="en-US" sz="2400" b="1" dirty="0" smtClean="0"/>
              <a:t>medium</a:t>
            </a:r>
            <a:r>
              <a:rPr lang="en-US" sz="2400" dirty="0" smtClean="0"/>
              <a:t> </a:t>
            </a:r>
            <a:r>
              <a:rPr lang="en-US" sz="2400" dirty="0"/>
              <a:t>of delivery</a:t>
            </a:r>
          </a:p>
          <a:p>
            <a:r>
              <a:rPr lang="en-US" sz="2400" b="1" dirty="0" smtClean="0"/>
              <a:t>circumstances</a:t>
            </a:r>
            <a:r>
              <a:rPr lang="en-US" sz="2400" dirty="0" smtClean="0"/>
              <a:t> </a:t>
            </a:r>
            <a:r>
              <a:rPr lang="en-US" sz="2400" dirty="0"/>
              <a:t>under which speaker and reader communicate</a:t>
            </a:r>
          </a:p>
          <a:p>
            <a:pPr>
              <a:lnSpc>
                <a:spcPct val="80000"/>
              </a:lnSpc>
              <a:buNone/>
            </a:pPr>
            <a:endParaRPr lang="en-US" sz="2400" dirty="0">
              <a:effectLst>
                <a:outerShdw blurRad="38100" dist="38100" dir="2700000" algn="tl">
                  <a:srgbClr val="C0C0C0"/>
                </a:outerShdw>
              </a:effectLst>
            </a:endParaRPr>
          </a:p>
          <a:p>
            <a:pPr>
              <a:lnSpc>
                <a:spcPct val="80000"/>
              </a:lnSpc>
            </a:pPr>
            <a:endParaRPr lang="en-US" sz="2400" dirty="0">
              <a:effectLst>
                <a:outerShdw blurRad="38100" dist="38100" dir="2700000" algn="tl">
                  <a:srgbClr val="C0C0C0"/>
                </a:outerShdw>
              </a:effectLst>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 calcmode="lin" valueType="num">
                                      <p:cBhvr additive="base">
                                        <p:cTn id="7" dur="500" fill="hold"/>
                                        <p:tgtEl>
                                          <p:spTgt spid="1945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45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9459">
                                            <p:txEl>
                                              <p:pRg st="1" end="1"/>
                                            </p:txEl>
                                          </p:spTgt>
                                        </p:tgtEl>
                                        <p:attrNameLst>
                                          <p:attrName>style.visibility</p:attrName>
                                        </p:attrNameLst>
                                      </p:cBhvr>
                                      <p:to>
                                        <p:strVal val="visible"/>
                                      </p:to>
                                    </p:set>
                                    <p:anim calcmode="lin" valueType="num">
                                      <p:cBhvr additive="base">
                                        <p:cTn id="13" dur="500" fill="hold"/>
                                        <p:tgtEl>
                                          <p:spTgt spid="1945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45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9459">
                                            <p:txEl>
                                              <p:pRg st="2" end="2"/>
                                            </p:txEl>
                                          </p:spTgt>
                                        </p:tgtEl>
                                        <p:attrNameLst>
                                          <p:attrName>style.visibility</p:attrName>
                                        </p:attrNameLst>
                                      </p:cBhvr>
                                      <p:to>
                                        <p:strVal val="visible"/>
                                      </p:to>
                                    </p:set>
                                    <p:anim calcmode="lin" valueType="num">
                                      <p:cBhvr additive="base">
                                        <p:cTn id="19" dur="500" fill="hold"/>
                                        <p:tgtEl>
                                          <p:spTgt spid="1945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45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9459">
                                            <p:txEl>
                                              <p:pRg st="3" end="3"/>
                                            </p:txEl>
                                          </p:spTgt>
                                        </p:tgtEl>
                                        <p:attrNameLst>
                                          <p:attrName>style.visibility</p:attrName>
                                        </p:attrNameLst>
                                      </p:cBhvr>
                                      <p:to>
                                        <p:strVal val="visible"/>
                                      </p:to>
                                    </p:set>
                                    <p:anim calcmode="lin" valueType="num">
                                      <p:cBhvr additive="base">
                                        <p:cTn id="25" dur="500" fill="hold"/>
                                        <p:tgtEl>
                                          <p:spTgt spid="1945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945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447800"/>
            <a:ext cx="7406640" cy="1222482"/>
          </a:xfrm>
        </p:spPr>
        <p:txBody>
          <a:bodyPr/>
          <a:lstStyle/>
          <a:p>
            <a:r>
              <a:rPr lang="en-US" dirty="0" smtClean="0"/>
              <a:t>Chapter 8</a:t>
            </a:r>
            <a:endParaRPr lang="en-US" dirty="0"/>
          </a:p>
        </p:txBody>
      </p:sp>
      <p:sp>
        <p:nvSpPr>
          <p:cNvPr id="3" name="Subtitle 2"/>
          <p:cNvSpPr>
            <a:spLocks noGrp="1"/>
          </p:cNvSpPr>
          <p:nvPr>
            <p:ph type="subTitle" idx="1"/>
          </p:nvPr>
        </p:nvSpPr>
        <p:spPr>
          <a:xfrm>
            <a:off x="1447800" y="3048000"/>
            <a:ext cx="7406640" cy="1752600"/>
          </a:xfrm>
        </p:spPr>
        <p:txBody>
          <a:bodyPr>
            <a:normAutofit/>
          </a:bodyPr>
          <a:lstStyle/>
          <a:p>
            <a:r>
              <a:rPr lang="en-US" sz="3200" dirty="0" smtClean="0"/>
              <a:t>Proposals</a:t>
            </a:r>
            <a:endParaRPr lang="en-US" sz="3200" dirty="0"/>
          </a:p>
        </p:txBody>
      </p:sp>
      <p:sp>
        <p:nvSpPr>
          <p:cNvPr id="5"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Tree>
    <p:extLst>
      <p:ext uri="{BB962C8B-B14F-4D97-AF65-F5344CB8AC3E}">
        <p14:creationId xmlns:p14="http://schemas.microsoft.com/office/powerpoint/2010/main" val="9006170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p:txBody>
          <a:bodyPr anchor="ctr"/>
          <a:lstStyle/>
          <a:p>
            <a:r>
              <a:rPr lang="en-US" sz="4000" dirty="0">
                <a:solidFill>
                  <a:srgbClr val="FF0000"/>
                </a:solidFill>
                <a:effectLst>
                  <a:outerShdw blurRad="38100" dist="38100" dir="2700000" algn="tl">
                    <a:srgbClr val="C0C0C0"/>
                  </a:outerShdw>
                </a:effectLst>
              </a:rPr>
              <a:t>Context</a:t>
            </a:r>
            <a:r>
              <a:rPr lang="en-US" sz="4000" dirty="0">
                <a:effectLst>
                  <a:outerShdw blurRad="38100" dist="38100" dir="2700000" algn="tl">
                    <a:srgbClr val="C0C0C0"/>
                  </a:outerShdw>
                </a:effectLst>
              </a:rPr>
              <a:t> </a:t>
            </a:r>
            <a:r>
              <a:rPr lang="en-US" sz="4000" dirty="0" smtClean="0">
                <a:effectLst>
                  <a:outerShdw blurRad="38100" dist="38100" dir="2700000" algn="tl">
                    <a:srgbClr val="C0C0C0"/>
                  </a:outerShdw>
                </a:effectLst>
              </a:rPr>
              <a:t>is affected by…</a:t>
            </a:r>
            <a:endParaRPr lang="en-US" sz="4000" dirty="0">
              <a:effectLst>
                <a:outerShdw blurRad="38100" dist="38100" dir="2700000" algn="tl">
                  <a:srgbClr val="C0C0C0"/>
                </a:outerShdw>
              </a:effectLst>
            </a:endParaRPr>
          </a:p>
        </p:txBody>
      </p:sp>
      <p:sp>
        <p:nvSpPr>
          <p:cNvPr id="19459" name="Rectangle 3"/>
          <p:cNvSpPr>
            <a:spLocks noGrp="1" noChangeArrowheads="1"/>
          </p:cNvSpPr>
          <p:nvPr>
            <p:ph type="body" idx="4294967295"/>
          </p:nvPr>
        </p:nvSpPr>
        <p:spPr>
          <a:xfrm>
            <a:off x="1752600" y="1676400"/>
            <a:ext cx="6705600" cy="4379913"/>
          </a:xfrm>
        </p:spPr>
        <p:txBody>
          <a:bodyPr/>
          <a:lstStyle/>
          <a:p>
            <a:r>
              <a:rPr lang="en-US" sz="2400" b="1" dirty="0" smtClean="0"/>
              <a:t>social</a:t>
            </a:r>
            <a:r>
              <a:rPr lang="en-US" sz="2400" dirty="0"/>
              <a:t>, </a:t>
            </a:r>
            <a:r>
              <a:rPr lang="en-US" sz="2400" b="1" dirty="0"/>
              <a:t>political</a:t>
            </a:r>
            <a:r>
              <a:rPr lang="en-US" sz="2400" dirty="0"/>
              <a:t>, </a:t>
            </a:r>
            <a:r>
              <a:rPr lang="en-US" sz="2400" b="1" dirty="0"/>
              <a:t>religious</a:t>
            </a:r>
            <a:r>
              <a:rPr lang="en-US" sz="2400" dirty="0"/>
              <a:t>, and other </a:t>
            </a:r>
            <a:r>
              <a:rPr lang="en-US" sz="2400" b="1" dirty="0"/>
              <a:t>cultural</a:t>
            </a:r>
            <a:r>
              <a:rPr lang="en-US" sz="2400" dirty="0"/>
              <a:t> factors </a:t>
            </a:r>
          </a:p>
          <a:p>
            <a:r>
              <a:rPr lang="en-US" sz="2400" b="1" dirty="0" smtClean="0"/>
              <a:t>constraints</a:t>
            </a:r>
            <a:r>
              <a:rPr lang="en-US" sz="2400" dirty="0" smtClean="0"/>
              <a:t> </a:t>
            </a:r>
            <a:r>
              <a:rPr lang="en-US" sz="2400" dirty="0"/>
              <a:t>and </a:t>
            </a:r>
            <a:r>
              <a:rPr lang="en-US" sz="2400" b="1" dirty="0"/>
              <a:t>resources</a:t>
            </a:r>
            <a:r>
              <a:rPr lang="en-US" sz="2400" dirty="0"/>
              <a:t> of the rhetorical situation</a:t>
            </a:r>
          </a:p>
          <a:p>
            <a:r>
              <a:rPr lang="en-US" sz="2400" b="1" dirty="0"/>
              <a:t>Therefore</a:t>
            </a:r>
            <a:r>
              <a:rPr lang="en-US" sz="2400" dirty="0"/>
              <a:t>, </a:t>
            </a:r>
            <a:r>
              <a:rPr lang="en-US" sz="2400" i="1" dirty="0"/>
              <a:t>how</a:t>
            </a:r>
            <a:r>
              <a:rPr lang="en-US" sz="2400" dirty="0"/>
              <a:t> and </a:t>
            </a:r>
            <a:r>
              <a:rPr lang="en-US" sz="2400" i="1" dirty="0"/>
              <a:t>what</a:t>
            </a:r>
            <a:r>
              <a:rPr lang="en-US" sz="2400" dirty="0"/>
              <a:t> you communicate is always influenced </a:t>
            </a:r>
            <a:r>
              <a:rPr lang="en-US" sz="2400" dirty="0" smtClean="0"/>
              <a:t>(either positively </a:t>
            </a:r>
            <a:r>
              <a:rPr lang="en-US" sz="2400" dirty="0"/>
              <a:t>or negatively) by context. </a:t>
            </a:r>
          </a:p>
          <a:p>
            <a:pPr>
              <a:buNone/>
            </a:pPr>
            <a:endParaRPr lang="en-US" sz="2400" dirty="0">
              <a:effectLst>
                <a:outerShdw blurRad="38100" dist="38100" dir="2700000" algn="tl">
                  <a:srgbClr val="C0C0C0"/>
                </a:outerShdw>
              </a:effectLst>
            </a:endParaRPr>
          </a:p>
          <a:p>
            <a:pPr>
              <a:lnSpc>
                <a:spcPct val="80000"/>
              </a:lnSpc>
            </a:pPr>
            <a:endParaRPr lang="en-US" sz="2400" dirty="0">
              <a:effectLst>
                <a:outerShdw blurRad="38100" dist="38100" dir="2700000" algn="tl">
                  <a:srgbClr val="C0C0C0"/>
                </a:outerShdw>
              </a:effectLst>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 calcmode="lin" valueType="num">
                                      <p:cBhvr additive="base">
                                        <p:cTn id="7" dur="500" fill="hold"/>
                                        <p:tgtEl>
                                          <p:spTgt spid="1945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45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9459">
                                            <p:txEl>
                                              <p:pRg st="1" end="1"/>
                                            </p:txEl>
                                          </p:spTgt>
                                        </p:tgtEl>
                                        <p:attrNameLst>
                                          <p:attrName>style.visibility</p:attrName>
                                        </p:attrNameLst>
                                      </p:cBhvr>
                                      <p:to>
                                        <p:strVal val="visible"/>
                                      </p:to>
                                    </p:set>
                                    <p:anim calcmode="lin" valueType="num">
                                      <p:cBhvr additive="base">
                                        <p:cTn id="13" dur="500" fill="hold"/>
                                        <p:tgtEl>
                                          <p:spTgt spid="1945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45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9459">
                                            <p:txEl>
                                              <p:pRg st="2" end="2"/>
                                            </p:txEl>
                                          </p:spTgt>
                                        </p:tgtEl>
                                        <p:attrNameLst>
                                          <p:attrName>style.visibility</p:attrName>
                                        </p:attrNameLst>
                                      </p:cBhvr>
                                      <p:to>
                                        <p:strVal val="visible"/>
                                      </p:to>
                                    </p:set>
                                    <p:anim calcmode="lin" valueType="num">
                                      <p:cBhvr additive="base">
                                        <p:cTn id="19" dur="500" fill="hold"/>
                                        <p:tgtEl>
                                          <p:spTgt spid="1945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45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fontScale="90000"/>
          </a:bodyPr>
          <a:lstStyle/>
          <a:p>
            <a:r>
              <a:rPr lang="en-US" sz="4000" dirty="0" smtClean="0"/>
              <a:t>Context helps a speaker understand his/her audience.</a:t>
            </a:r>
            <a:endParaRPr lang="en-US" sz="4000" dirty="0"/>
          </a:p>
        </p:txBody>
      </p:sp>
      <p:sp>
        <p:nvSpPr>
          <p:cNvPr id="18435" name="Rectangle 3"/>
          <p:cNvSpPr>
            <a:spLocks noGrp="1" noChangeArrowheads="1"/>
          </p:cNvSpPr>
          <p:nvPr>
            <p:ph type="body" idx="1"/>
          </p:nvPr>
        </p:nvSpPr>
        <p:spPr/>
        <p:txBody>
          <a:bodyPr>
            <a:normAutofit fontScale="92500" lnSpcReduction="10000"/>
          </a:bodyPr>
          <a:lstStyle/>
          <a:p>
            <a:pPr>
              <a:lnSpc>
                <a:spcPct val="150000"/>
              </a:lnSpc>
            </a:pPr>
            <a:r>
              <a:rPr lang="en-US" sz="2800" dirty="0"/>
              <a:t>A specialized audience is predisposed to the message.</a:t>
            </a:r>
          </a:p>
          <a:p>
            <a:pPr lvl="1">
              <a:lnSpc>
                <a:spcPct val="150000"/>
              </a:lnSpc>
            </a:pPr>
            <a:r>
              <a:rPr lang="en-US" sz="2400" dirty="0"/>
              <a:t>Already has a specialized interest in the subject</a:t>
            </a:r>
          </a:p>
          <a:p>
            <a:pPr>
              <a:lnSpc>
                <a:spcPct val="150000"/>
              </a:lnSpc>
            </a:pPr>
            <a:r>
              <a:rPr lang="en-US" sz="2800" dirty="0"/>
              <a:t>A diverse audience represents a range of expertise and interest.</a:t>
            </a:r>
          </a:p>
          <a:p>
            <a:pPr lvl="1">
              <a:lnSpc>
                <a:spcPct val="150000"/>
              </a:lnSpc>
            </a:pPr>
            <a:r>
              <a:rPr lang="en-US" sz="2400" dirty="0"/>
              <a:t>Consists of listeners of differing levels of expertise and varying interest in your subject.</a:t>
            </a:r>
          </a:p>
          <a:p>
            <a:pPr>
              <a:lnSpc>
                <a:spcPct val="150000"/>
              </a:lnSpc>
            </a:pPr>
            <a:r>
              <a:rPr lang="en-US" sz="2800" dirty="0"/>
              <a:t>Multiple audiences listen for different reasons</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fade">
                                      <p:cBhvr>
                                        <p:cTn id="7" dur="1000"/>
                                        <p:tgtEl>
                                          <p:spTgt spid="18434"/>
                                        </p:tgtEl>
                                      </p:cBhvr>
                                    </p:animEffect>
                                    <p:anim calcmode="lin" valueType="num">
                                      <p:cBhvr>
                                        <p:cTn id="8" dur="1000" fill="hold"/>
                                        <p:tgtEl>
                                          <p:spTgt spid="18434"/>
                                        </p:tgtEl>
                                        <p:attrNameLst>
                                          <p:attrName>ppt_x</p:attrName>
                                        </p:attrNameLst>
                                      </p:cBhvr>
                                      <p:tavLst>
                                        <p:tav tm="0">
                                          <p:val>
                                            <p:strVal val="#ppt_x"/>
                                          </p:val>
                                        </p:tav>
                                        <p:tav tm="100000">
                                          <p:val>
                                            <p:strVal val="#ppt_x"/>
                                          </p:val>
                                        </p:tav>
                                      </p:tavLst>
                                    </p:anim>
                                    <p:anim calcmode="lin" valueType="num">
                                      <p:cBhvr>
                                        <p:cTn id="9" dur="898" decel="100000" fill="hold"/>
                                        <p:tgtEl>
                                          <p:spTgt spid="18434"/>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8434"/>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8435">
                                            <p:txEl>
                                              <p:pRg st="0" end="0"/>
                                            </p:txEl>
                                          </p:spTgt>
                                        </p:tgtEl>
                                        <p:attrNameLst>
                                          <p:attrName>style.visibility</p:attrName>
                                        </p:attrNameLst>
                                      </p:cBhvr>
                                      <p:to>
                                        <p:strVal val="visible"/>
                                      </p:to>
                                    </p:set>
                                    <p:animEffect transition="in" filter="fade">
                                      <p:cBhvr>
                                        <p:cTn id="15" dur="1000"/>
                                        <p:tgtEl>
                                          <p:spTgt spid="18435">
                                            <p:txEl>
                                              <p:pRg st="0" end="0"/>
                                            </p:txEl>
                                          </p:spTgt>
                                        </p:tgtEl>
                                      </p:cBhvr>
                                    </p:animEffect>
                                    <p:anim calcmode="lin" valueType="num">
                                      <p:cBhvr>
                                        <p:cTn id="16" dur="10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18435">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18435">
                                            <p:txEl>
                                              <p:pRg st="0" end="0"/>
                                            </p:txEl>
                                          </p:spTgt>
                                        </p:tgtEl>
                                        <p:attrNameLst>
                                          <p:attrName>ppt_y</p:attrName>
                                        </p:attrNameLst>
                                      </p:cBhvr>
                                      <p:tavLst>
                                        <p:tav tm="0">
                                          <p:val>
                                            <p:strVal val="#ppt_y-.03"/>
                                          </p:val>
                                        </p:tav>
                                        <p:tav tm="100000">
                                          <p:val>
                                            <p:strVal val="#ppt_y"/>
                                          </p:val>
                                        </p:tav>
                                      </p:tavLst>
                                    </p:anim>
                                  </p:childTnLst>
                                </p:cTn>
                              </p:par>
                              <p:par>
                                <p:cTn id="19" presetID="37" presetClass="entr" presetSubtype="0" fill="hold" grpId="0" nodeType="withEffect">
                                  <p:stCondLst>
                                    <p:cond delay="0"/>
                                  </p:stCondLst>
                                  <p:childTnLst>
                                    <p:set>
                                      <p:cBhvr>
                                        <p:cTn id="20" dur="1" fill="hold">
                                          <p:stCondLst>
                                            <p:cond delay="0"/>
                                          </p:stCondLst>
                                        </p:cTn>
                                        <p:tgtEl>
                                          <p:spTgt spid="18435">
                                            <p:txEl>
                                              <p:pRg st="1" end="1"/>
                                            </p:txEl>
                                          </p:spTgt>
                                        </p:tgtEl>
                                        <p:attrNameLst>
                                          <p:attrName>style.visibility</p:attrName>
                                        </p:attrNameLst>
                                      </p:cBhvr>
                                      <p:to>
                                        <p:strVal val="visible"/>
                                      </p:to>
                                    </p:set>
                                    <p:animEffect transition="in" filter="fade">
                                      <p:cBhvr>
                                        <p:cTn id="21" dur="1000"/>
                                        <p:tgtEl>
                                          <p:spTgt spid="18435">
                                            <p:txEl>
                                              <p:pRg st="1" end="1"/>
                                            </p:txEl>
                                          </p:spTgt>
                                        </p:tgtEl>
                                      </p:cBhvr>
                                    </p:animEffect>
                                    <p:anim calcmode="lin" valueType="num">
                                      <p:cBhvr>
                                        <p:cTn id="22" dur="10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p:cTn id="23" dur="898" decel="100000" fill="hold"/>
                                        <p:tgtEl>
                                          <p:spTgt spid="18435">
                                            <p:txEl>
                                              <p:pRg st="1" end="1"/>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898"/>
                                          </p:stCondLst>
                                        </p:cTn>
                                        <p:tgtEl>
                                          <p:spTgt spid="18435">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7" presetClass="entr" presetSubtype="0" fill="hold" grpId="0" nodeType="clickEffect">
                                  <p:stCondLst>
                                    <p:cond delay="0"/>
                                  </p:stCondLst>
                                  <p:childTnLst>
                                    <p:set>
                                      <p:cBhvr>
                                        <p:cTn id="28" dur="1" fill="hold">
                                          <p:stCondLst>
                                            <p:cond delay="0"/>
                                          </p:stCondLst>
                                        </p:cTn>
                                        <p:tgtEl>
                                          <p:spTgt spid="18435">
                                            <p:txEl>
                                              <p:pRg st="2" end="2"/>
                                            </p:txEl>
                                          </p:spTgt>
                                        </p:tgtEl>
                                        <p:attrNameLst>
                                          <p:attrName>style.visibility</p:attrName>
                                        </p:attrNameLst>
                                      </p:cBhvr>
                                      <p:to>
                                        <p:strVal val="visible"/>
                                      </p:to>
                                    </p:set>
                                    <p:animEffect transition="in" filter="fade">
                                      <p:cBhvr>
                                        <p:cTn id="29" dur="1000"/>
                                        <p:tgtEl>
                                          <p:spTgt spid="18435">
                                            <p:txEl>
                                              <p:pRg st="2" end="2"/>
                                            </p:txEl>
                                          </p:spTgt>
                                        </p:tgtEl>
                                      </p:cBhvr>
                                    </p:animEffect>
                                    <p:anim calcmode="lin" valueType="num">
                                      <p:cBhvr>
                                        <p:cTn id="30" dur="10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p:cTn id="31" dur="898" decel="100000" fill="hold"/>
                                        <p:tgtEl>
                                          <p:spTgt spid="18435">
                                            <p:txEl>
                                              <p:pRg st="2" end="2"/>
                                            </p:txEl>
                                          </p:spTgt>
                                        </p:tgtEl>
                                        <p:attrNameLst>
                                          <p:attrName>ppt_y</p:attrName>
                                        </p:attrNameLst>
                                      </p:cBhvr>
                                      <p:tavLst>
                                        <p:tav tm="0">
                                          <p:val>
                                            <p:strVal val="#ppt_y+1"/>
                                          </p:val>
                                        </p:tav>
                                        <p:tav tm="100000">
                                          <p:val>
                                            <p:strVal val="#ppt_y-.03"/>
                                          </p:val>
                                        </p:tav>
                                      </p:tavLst>
                                    </p:anim>
                                    <p:anim calcmode="lin" valueType="num">
                                      <p:cBhvr>
                                        <p:cTn id="32" dur="100" accel="100000" fill="hold">
                                          <p:stCondLst>
                                            <p:cond delay="898"/>
                                          </p:stCondLst>
                                        </p:cTn>
                                        <p:tgtEl>
                                          <p:spTgt spid="18435">
                                            <p:txEl>
                                              <p:pRg st="2" end="2"/>
                                            </p:txEl>
                                          </p:spTgt>
                                        </p:tgtEl>
                                        <p:attrNameLst>
                                          <p:attrName>ppt_y</p:attrName>
                                        </p:attrNameLst>
                                      </p:cBhvr>
                                      <p:tavLst>
                                        <p:tav tm="0">
                                          <p:val>
                                            <p:strVal val="#ppt_y-.03"/>
                                          </p:val>
                                        </p:tav>
                                        <p:tav tm="100000">
                                          <p:val>
                                            <p:strVal val="#ppt_y"/>
                                          </p:val>
                                        </p:tav>
                                      </p:tavLst>
                                    </p:anim>
                                  </p:childTnLst>
                                </p:cTn>
                              </p:par>
                              <p:par>
                                <p:cTn id="33" presetID="37" presetClass="entr" presetSubtype="0" fill="hold" grpId="0" nodeType="withEffect">
                                  <p:stCondLst>
                                    <p:cond delay="0"/>
                                  </p:stCondLst>
                                  <p:childTnLst>
                                    <p:set>
                                      <p:cBhvr>
                                        <p:cTn id="34" dur="1" fill="hold">
                                          <p:stCondLst>
                                            <p:cond delay="0"/>
                                          </p:stCondLst>
                                        </p:cTn>
                                        <p:tgtEl>
                                          <p:spTgt spid="18435">
                                            <p:txEl>
                                              <p:pRg st="3" end="3"/>
                                            </p:txEl>
                                          </p:spTgt>
                                        </p:tgtEl>
                                        <p:attrNameLst>
                                          <p:attrName>style.visibility</p:attrName>
                                        </p:attrNameLst>
                                      </p:cBhvr>
                                      <p:to>
                                        <p:strVal val="visible"/>
                                      </p:to>
                                    </p:set>
                                    <p:animEffect transition="in" filter="fade">
                                      <p:cBhvr>
                                        <p:cTn id="35" dur="1000"/>
                                        <p:tgtEl>
                                          <p:spTgt spid="18435">
                                            <p:txEl>
                                              <p:pRg st="3" end="3"/>
                                            </p:txEl>
                                          </p:spTgt>
                                        </p:tgtEl>
                                      </p:cBhvr>
                                    </p:animEffect>
                                    <p:anim calcmode="lin" valueType="num">
                                      <p:cBhvr>
                                        <p:cTn id="36" dur="1000" fill="hold"/>
                                        <p:tgtEl>
                                          <p:spTgt spid="18435">
                                            <p:txEl>
                                              <p:pRg st="3" end="3"/>
                                            </p:txEl>
                                          </p:spTgt>
                                        </p:tgtEl>
                                        <p:attrNameLst>
                                          <p:attrName>ppt_x</p:attrName>
                                        </p:attrNameLst>
                                      </p:cBhvr>
                                      <p:tavLst>
                                        <p:tav tm="0">
                                          <p:val>
                                            <p:strVal val="#ppt_x"/>
                                          </p:val>
                                        </p:tav>
                                        <p:tav tm="100000">
                                          <p:val>
                                            <p:strVal val="#ppt_x"/>
                                          </p:val>
                                        </p:tav>
                                      </p:tavLst>
                                    </p:anim>
                                    <p:anim calcmode="lin" valueType="num">
                                      <p:cBhvr>
                                        <p:cTn id="37" dur="898" decel="100000" fill="hold"/>
                                        <p:tgtEl>
                                          <p:spTgt spid="18435">
                                            <p:txEl>
                                              <p:pRg st="3" end="3"/>
                                            </p:txEl>
                                          </p:spTgt>
                                        </p:tgtEl>
                                        <p:attrNameLst>
                                          <p:attrName>ppt_y</p:attrName>
                                        </p:attrNameLst>
                                      </p:cBhvr>
                                      <p:tavLst>
                                        <p:tav tm="0">
                                          <p:val>
                                            <p:strVal val="#ppt_y+1"/>
                                          </p:val>
                                        </p:tav>
                                        <p:tav tm="100000">
                                          <p:val>
                                            <p:strVal val="#ppt_y-.03"/>
                                          </p:val>
                                        </p:tav>
                                      </p:tavLst>
                                    </p:anim>
                                    <p:anim calcmode="lin" valueType="num">
                                      <p:cBhvr>
                                        <p:cTn id="38" dur="100" accel="100000" fill="hold">
                                          <p:stCondLst>
                                            <p:cond delay="898"/>
                                          </p:stCondLst>
                                        </p:cTn>
                                        <p:tgtEl>
                                          <p:spTgt spid="18435">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7" presetClass="entr" presetSubtype="0" fill="hold" grpId="0" nodeType="clickEffect">
                                  <p:stCondLst>
                                    <p:cond delay="0"/>
                                  </p:stCondLst>
                                  <p:childTnLst>
                                    <p:set>
                                      <p:cBhvr>
                                        <p:cTn id="42" dur="1" fill="hold">
                                          <p:stCondLst>
                                            <p:cond delay="0"/>
                                          </p:stCondLst>
                                        </p:cTn>
                                        <p:tgtEl>
                                          <p:spTgt spid="18435">
                                            <p:txEl>
                                              <p:pRg st="4" end="4"/>
                                            </p:txEl>
                                          </p:spTgt>
                                        </p:tgtEl>
                                        <p:attrNameLst>
                                          <p:attrName>style.visibility</p:attrName>
                                        </p:attrNameLst>
                                      </p:cBhvr>
                                      <p:to>
                                        <p:strVal val="visible"/>
                                      </p:to>
                                    </p:set>
                                    <p:animEffect transition="in" filter="fade">
                                      <p:cBhvr>
                                        <p:cTn id="43" dur="1000"/>
                                        <p:tgtEl>
                                          <p:spTgt spid="18435">
                                            <p:txEl>
                                              <p:pRg st="4" end="4"/>
                                            </p:txEl>
                                          </p:spTgt>
                                        </p:tgtEl>
                                      </p:cBhvr>
                                    </p:animEffect>
                                    <p:anim calcmode="lin" valueType="num">
                                      <p:cBhvr>
                                        <p:cTn id="44" dur="1000" fill="hold"/>
                                        <p:tgtEl>
                                          <p:spTgt spid="18435">
                                            <p:txEl>
                                              <p:pRg st="4" end="4"/>
                                            </p:txEl>
                                          </p:spTgt>
                                        </p:tgtEl>
                                        <p:attrNameLst>
                                          <p:attrName>ppt_x</p:attrName>
                                        </p:attrNameLst>
                                      </p:cBhvr>
                                      <p:tavLst>
                                        <p:tav tm="0">
                                          <p:val>
                                            <p:strVal val="#ppt_x"/>
                                          </p:val>
                                        </p:tav>
                                        <p:tav tm="100000">
                                          <p:val>
                                            <p:strVal val="#ppt_x"/>
                                          </p:val>
                                        </p:tav>
                                      </p:tavLst>
                                    </p:anim>
                                    <p:anim calcmode="lin" valueType="num">
                                      <p:cBhvr>
                                        <p:cTn id="45" dur="898" decel="100000" fill="hold"/>
                                        <p:tgtEl>
                                          <p:spTgt spid="18435">
                                            <p:txEl>
                                              <p:pRg st="4" end="4"/>
                                            </p:txEl>
                                          </p:spTgt>
                                        </p:tgtEl>
                                        <p:attrNameLst>
                                          <p:attrName>ppt_y</p:attrName>
                                        </p:attrNameLst>
                                      </p:cBhvr>
                                      <p:tavLst>
                                        <p:tav tm="0">
                                          <p:val>
                                            <p:strVal val="#ppt_y+1"/>
                                          </p:val>
                                        </p:tav>
                                        <p:tav tm="100000">
                                          <p:val>
                                            <p:strVal val="#ppt_y-.03"/>
                                          </p:val>
                                        </p:tav>
                                      </p:tavLst>
                                    </p:anim>
                                    <p:anim calcmode="lin" valueType="num">
                                      <p:cBhvr>
                                        <p:cTn id="46" dur="100" accel="100000" fill="hold">
                                          <p:stCondLst>
                                            <p:cond delay="898"/>
                                          </p:stCondLst>
                                        </p:cTn>
                                        <p:tgtEl>
                                          <p:spTgt spid="18435">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3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Proposal Writing</a:t>
            </a:r>
            <a:endParaRPr lang="en-US" dirty="0"/>
          </a:p>
        </p:txBody>
      </p:sp>
      <p:sp>
        <p:nvSpPr>
          <p:cNvPr id="6" name="Text Placeholder 5"/>
          <p:cNvSpPr>
            <a:spLocks noGrp="1"/>
          </p:cNvSpPr>
          <p:nvPr>
            <p:ph type="body" idx="1"/>
          </p:nvPr>
        </p:nvSpPr>
        <p:spPr/>
        <p:txBody>
          <a:bodyPr/>
          <a:lstStyle/>
          <a:p>
            <a:r>
              <a:rPr lang="en-US" dirty="0" smtClean="0"/>
              <a:t>Steps to creating winning proposal</a:t>
            </a:r>
            <a:endParaRPr lang="en-US" dirty="0"/>
          </a:p>
        </p:txBody>
      </p:sp>
      <p:sp>
        <p:nvSpPr>
          <p:cNvPr id="4" name="Footer Placeholder 3"/>
          <p:cNvSpPr>
            <a:spLocks noGrp="1"/>
          </p:cNvSpPr>
          <p:nvPr>
            <p:ph type="ftr" sz="quarter" idx="11"/>
          </p:nvPr>
        </p:nvSpPr>
        <p:spPr/>
        <p:txBody>
          <a:bodyPr/>
          <a:lstStyle/>
          <a:p>
            <a:r>
              <a:rPr lang="en-US" smtClean="0"/>
              <a:t>Copyright 2011 © by Pearson Education, Inc.</a:t>
            </a: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498080" cy="1143000"/>
          </a:xfrm>
        </p:spPr>
        <p:txBody>
          <a:bodyPr>
            <a:noAutofit/>
          </a:bodyPr>
          <a:lstStyle/>
          <a:p>
            <a:pPr algn="ctr"/>
            <a:r>
              <a:rPr lang="en-US" dirty="0" smtClean="0"/>
              <a:t>Planning and Researching</a:t>
            </a:r>
            <a:endParaRPr lang="en-US" dirty="0"/>
          </a:p>
        </p:txBody>
      </p:sp>
      <p:sp>
        <p:nvSpPr>
          <p:cNvPr id="5" name="TextBox 4"/>
          <p:cNvSpPr txBox="1"/>
          <p:nvPr/>
        </p:nvSpPr>
        <p:spPr>
          <a:xfrm>
            <a:off x="1143000" y="1828800"/>
            <a:ext cx="7848600" cy="3170099"/>
          </a:xfrm>
          <a:prstGeom prst="rect">
            <a:avLst/>
          </a:prstGeom>
          <a:noFill/>
        </p:spPr>
        <p:txBody>
          <a:bodyPr wrap="square" rtlCol="0">
            <a:spAutoFit/>
          </a:bodyPr>
          <a:lstStyle/>
          <a:p>
            <a:r>
              <a:rPr lang="en-US" sz="3200" dirty="0" smtClean="0"/>
              <a:t>Types of Proposals</a:t>
            </a:r>
          </a:p>
          <a:p>
            <a:pPr marL="457200" indent="-457200">
              <a:buFont typeface="Arial" pitchFamily="34" charset="0"/>
              <a:buChar char="•"/>
            </a:pPr>
            <a:endParaRPr lang="en-US" sz="2800" dirty="0"/>
          </a:p>
          <a:p>
            <a:pPr marL="457200" indent="-457200">
              <a:buFont typeface="Arial" pitchFamily="34" charset="0"/>
              <a:buChar char="•"/>
            </a:pPr>
            <a:r>
              <a:rPr lang="en-US" sz="2800" dirty="0" smtClean="0"/>
              <a:t>Internal </a:t>
            </a:r>
          </a:p>
          <a:p>
            <a:pPr marL="457200" indent="-457200">
              <a:buFont typeface="Arial" pitchFamily="34" charset="0"/>
              <a:buChar char="•"/>
            </a:pPr>
            <a:r>
              <a:rPr lang="en-US" sz="2800" dirty="0" smtClean="0"/>
              <a:t>External</a:t>
            </a:r>
          </a:p>
          <a:p>
            <a:pPr marL="457200" indent="-457200">
              <a:buFont typeface="Arial" pitchFamily="34" charset="0"/>
              <a:buChar char="•"/>
            </a:pPr>
            <a:r>
              <a:rPr lang="en-US" sz="2800" dirty="0" smtClean="0"/>
              <a:t>Solicited</a:t>
            </a:r>
          </a:p>
          <a:p>
            <a:pPr marL="457200" indent="-457200">
              <a:buFont typeface="Arial" pitchFamily="34" charset="0"/>
              <a:buChar char="•"/>
            </a:pPr>
            <a:r>
              <a:rPr lang="en-US" sz="2800" dirty="0" smtClean="0"/>
              <a:t>Unsolicited</a:t>
            </a:r>
          </a:p>
          <a:p>
            <a:pPr marL="457200" indent="-457200">
              <a:buFont typeface="Arial" pitchFamily="34" charset="0"/>
              <a:buChar char="•"/>
            </a:pPr>
            <a:endParaRPr lang="en-US" sz="2800" dirty="0" smtClean="0"/>
          </a:p>
        </p:txBody>
      </p:sp>
      <p:sp>
        <p:nvSpPr>
          <p:cNvPr id="6"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Tree>
    <p:extLst>
      <p:ext uri="{BB962C8B-B14F-4D97-AF65-F5344CB8AC3E}">
        <p14:creationId xmlns:p14="http://schemas.microsoft.com/office/powerpoint/2010/main" val="4217397888"/>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498080" cy="1143000"/>
          </a:xfrm>
        </p:spPr>
        <p:txBody>
          <a:bodyPr>
            <a:noAutofit/>
          </a:bodyPr>
          <a:lstStyle/>
          <a:p>
            <a:pPr algn="ctr"/>
            <a:r>
              <a:rPr lang="en-US" dirty="0" smtClean="0"/>
              <a:t>Planning and Researching (cont.)</a:t>
            </a:r>
            <a:endParaRPr lang="en-US" dirty="0"/>
          </a:p>
        </p:txBody>
      </p:sp>
      <p:sp>
        <p:nvSpPr>
          <p:cNvPr id="5" name="TextBox 4"/>
          <p:cNvSpPr txBox="1"/>
          <p:nvPr/>
        </p:nvSpPr>
        <p:spPr>
          <a:xfrm>
            <a:off x="1143000" y="1410355"/>
            <a:ext cx="7848600" cy="5016758"/>
          </a:xfrm>
          <a:prstGeom prst="rect">
            <a:avLst/>
          </a:prstGeom>
          <a:noFill/>
        </p:spPr>
        <p:txBody>
          <a:bodyPr wrap="square" rtlCol="0">
            <a:spAutoFit/>
          </a:bodyPr>
          <a:lstStyle/>
          <a:p>
            <a:r>
              <a:rPr lang="en-US" sz="3200" dirty="0" smtClean="0"/>
              <a:t>Planning</a:t>
            </a:r>
          </a:p>
          <a:p>
            <a:pPr marL="457200" indent="-457200">
              <a:buFont typeface="Arial" pitchFamily="34" charset="0"/>
              <a:buChar char="•"/>
            </a:pPr>
            <a:r>
              <a:rPr lang="en-US" sz="2800" dirty="0" smtClean="0"/>
              <a:t>Answer the Five-W and How Questions</a:t>
            </a:r>
          </a:p>
          <a:p>
            <a:pPr marL="457200" indent="-457200">
              <a:buFont typeface="Arial" pitchFamily="34" charset="0"/>
              <a:buChar char="•"/>
            </a:pPr>
            <a:r>
              <a:rPr lang="en-US" sz="2800" dirty="0" smtClean="0"/>
              <a:t>Consider rhetorical situation</a:t>
            </a:r>
          </a:p>
          <a:p>
            <a:endParaRPr lang="en-US" sz="3200" dirty="0"/>
          </a:p>
          <a:p>
            <a:r>
              <a:rPr lang="en-US" sz="3200" dirty="0" smtClean="0"/>
              <a:t>Researching</a:t>
            </a:r>
          </a:p>
          <a:p>
            <a:pPr marL="457200" indent="-457200">
              <a:buFont typeface="Arial" pitchFamily="34" charset="0"/>
              <a:buChar char="•"/>
            </a:pPr>
            <a:r>
              <a:rPr lang="en-US" sz="2800" dirty="0" smtClean="0"/>
              <a:t>Do background </a:t>
            </a:r>
            <a:r>
              <a:rPr lang="en-US" sz="2800" dirty="0"/>
              <a:t>r</a:t>
            </a:r>
            <a:r>
              <a:rPr lang="en-US" sz="2800" dirty="0" smtClean="0"/>
              <a:t>esearch</a:t>
            </a:r>
          </a:p>
          <a:p>
            <a:pPr marL="457200" indent="-457200">
              <a:buFont typeface="Arial" pitchFamily="34" charset="0"/>
              <a:buChar char="•"/>
            </a:pPr>
            <a:r>
              <a:rPr lang="en-US" sz="2800" dirty="0" smtClean="0"/>
              <a:t>Ask subject </a:t>
            </a:r>
            <a:r>
              <a:rPr lang="en-US" sz="2800" dirty="0"/>
              <a:t>m</a:t>
            </a:r>
            <a:r>
              <a:rPr lang="en-US" sz="2800" dirty="0" smtClean="0"/>
              <a:t>atter </a:t>
            </a:r>
            <a:r>
              <a:rPr lang="en-US" sz="2800" dirty="0"/>
              <a:t>e</a:t>
            </a:r>
            <a:r>
              <a:rPr lang="en-US" sz="2800" dirty="0" smtClean="0"/>
              <a:t>xperts (SMEs)</a:t>
            </a:r>
          </a:p>
          <a:p>
            <a:pPr marL="457200" indent="-457200">
              <a:buFont typeface="Arial" pitchFamily="34" charset="0"/>
              <a:buChar char="•"/>
            </a:pPr>
            <a:r>
              <a:rPr lang="en-US" sz="2800" dirty="0" smtClean="0"/>
              <a:t>Pay attention to causes and effects</a:t>
            </a:r>
          </a:p>
          <a:p>
            <a:pPr marL="457200" indent="-457200">
              <a:buFont typeface="Arial" pitchFamily="34" charset="0"/>
              <a:buChar char="•"/>
            </a:pPr>
            <a:r>
              <a:rPr lang="en-US" sz="2800" dirty="0" smtClean="0"/>
              <a:t>Find similar </a:t>
            </a:r>
            <a:r>
              <a:rPr lang="en-US" sz="2800" dirty="0"/>
              <a:t>p</a:t>
            </a:r>
            <a:r>
              <a:rPr lang="en-US" sz="2800" dirty="0" smtClean="0"/>
              <a:t>roposals</a:t>
            </a:r>
          </a:p>
          <a:p>
            <a:pPr marL="457200" indent="-457200">
              <a:buFont typeface="Arial" pitchFamily="34" charset="0"/>
              <a:buChar char="•"/>
            </a:pPr>
            <a:r>
              <a:rPr lang="en-US" sz="2800" dirty="0" smtClean="0"/>
              <a:t>Collect visuals</a:t>
            </a:r>
          </a:p>
          <a:p>
            <a:pPr marL="457200" indent="-457200">
              <a:buFont typeface="Arial" pitchFamily="34" charset="0"/>
              <a:buChar char="•"/>
            </a:pPr>
            <a:endParaRPr lang="en-US" sz="2800" dirty="0" smtClean="0"/>
          </a:p>
        </p:txBody>
      </p:sp>
      <p:sp>
        <p:nvSpPr>
          <p:cNvPr id="6"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Tree>
    <p:extLst>
      <p:ext uri="{BB962C8B-B14F-4D97-AF65-F5344CB8AC3E}">
        <p14:creationId xmlns:p14="http://schemas.microsoft.com/office/powerpoint/2010/main" val="4155927792"/>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498080" cy="1143000"/>
          </a:xfrm>
        </p:spPr>
        <p:txBody>
          <a:bodyPr>
            <a:noAutofit/>
          </a:bodyPr>
          <a:lstStyle/>
          <a:p>
            <a:pPr algn="ctr"/>
            <a:r>
              <a:rPr lang="en-US" dirty="0" smtClean="0"/>
              <a:t>Organizing and Drafting</a:t>
            </a:r>
            <a:endParaRPr lang="en-US" dirty="0"/>
          </a:p>
        </p:txBody>
      </p:sp>
      <p:sp>
        <p:nvSpPr>
          <p:cNvPr id="5" name="TextBox 4"/>
          <p:cNvSpPr txBox="1"/>
          <p:nvPr/>
        </p:nvSpPr>
        <p:spPr>
          <a:xfrm>
            <a:off x="1143000" y="1828800"/>
            <a:ext cx="7848600" cy="4339650"/>
          </a:xfrm>
          <a:prstGeom prst="rect">
            <a:avLst/>
          </a:prstGeom>
          <a:noFill/>
        </p:spPr>
        <p:txBody>
          <a:bodyPr wrap="square" rtlCol="0">
            <a:spAutoFit/>
          </a:bodyPr>
          <a:lstStyle/>
          <a:p>
            <a:r>
              <a:rPr lang="en-US" sz="3200" dirty="0" smtClean="0"/>
              <a:t>Write Your Proposal One Section at a Time</a:t>
            </a:r>
          </a:p>
          <a:p>
            <a:pPr>
              <a:lnSpc>
                <a:spcPts val="1840"/>
              </a:lnSpc>
            </a:pPr>
            <a:endParaRPr lang="en-US" sz="3200" dirty="0"/>
          </a:p>
          <a:p>
            <a:pPr marL="457200" indent="-457200">
              <a:buFont typeface="Arial" pitchFamily="34" charset="0"/>
              <a:buChar char="•"/>
            </a:pPr>
            <a:r>
              <a:rPr lang="en-US" sz="3200" dirty="0" smtClean="0"/>
              <a:t>Write the introduction</a:t>
            </a:r>
          </a:p>
          <a:p>
            <a:pPr marL="914400" lvl="1" indent="-457200">
              <a:buFont typeface="Arial" pitchFamily="34" charset="0"/>
              <a:buChar char="•"/>
            </a:pPr>
            <a:r>
              <a:rPr lang="en-US" sz="3200" dirty="0" smtClean="0"/>
              <a:t>Move 1: Define the subject.</a:t>
            </a:r>
          </a:p>
          <a:p>
            <a:pPr marL="914400" lvl="1" indent="-457200">
              <a:buFont typeface="Arial" pitchFamily="34" charset="0"/>
              <a:buChar char="•"/>
            </a:pPr>
            <a:r>
              <a:rPr lang="en-US" sz="3200" dirty="0" smtClean="0"/>
              <a:t>Move 2: State the purpose.</a:t>
            </a:r>
          </a:p>
          <a:p>
            <a:pPr marL="914400" lvl="1" indent="-457200">
              <a:buFont typeface="Arial" pitchFamily="34" charset="0"/>
              <a:buChar char="•"/>
            </a:pPr>
            <a:r>
              <a:rPr lang="en-US" sz="3200" dirty="0" smtClean="0"/>
              <a:t>Move 3: State the main point.</a:t>
            </a:r>
          </a:p>
          <a:p>
            <a:pPr marL="914400" lvl="1" indent="-457200">
              <a:buFont typeface="Arial" pitchFamily="34" charset="0"/>
              <a:buChar char="•"/>
            </a:pPr>
            <a:r>
              <a:rPr lang="en-US" sz="3200" dirty="0" smtClean="0"/>
              <a:t>Move 4: Stress the importance. </a:t>
            </a:r>
          </a:p>
          <a:p>
            <a:pPr marL="914400" lvl="1" indent="-457200">
              <a:buFont typeface="Arial" pitchFamily="34" charset="0"/>
              <a:buChar char="•"/>
            </a:pPr>
            <a:r>
              <a:rPr lang="en-US" sz="3200" dirty="0" smtClean="0"/>
              <a:t>Move 5: Offer background information.</a:t>
            </a:r>
          </a:p>
          <a:p>
            <a:pPr marL="914400" lvl="1" indent="-457200">
              <a:buFont typeface="Arial" pitchFamily="34" charset="0"/>
              <a:buChar char="•"/>
            </a:pPr>
            <a:r>
              <a:rPr lang="en-US" sz="3200" dirty="0" smtClean="0"/>
              <a:t>Move 6: Forecast the organization.</a:t>
            </a:r>
          </a:p>
        </p:txBody>
      </p:sp>
      <p:sp>
        <p:nvSpPr>
          <p:cNvPr id="6"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Tree>
    <p:extLst>
      <p:ext uri="{BB962C8B-B14F-4D97-AF65-F5344CB8AC3E}">
        <p14:creationId xmlns:p14="http://schemas.microsoft.com/office/powerpoint/2010/main" val="3992800956"/>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498080" cy="1143000"/>
          </a:xfrm>
        </p:spPr>
        <p:txBody>
          <a:bodyPr>
            <a:noAutofit/>
          </a:bodyPr>
          <a:lstStyle/>
          <a:p>
            <a:pPr algn="ctr"/>
            <a:r>
              <a:rPr lang="en-US" dirty="0" smtClean="0"/>
              <a:t>Organizing and Drafting (cont.)</a:t>
            </a:r>
            <a:endParaRPr lang="en-US" dirty="0"/>
          </a:p>
        </p:txBody>
      </p:sp>
      <p:sp>
        <p:nvSpPr>
          <p:cNvPr id="5" name="TextBox 4"/>
          <p:cNvSpPr txBox="1"/>
          <p:nvPr/>
        </p:nvSpPr>
        <p:spPr>
          <a:xfrm>
            <a:off x="1143000" y="1447800"/>
            <a:ext cx="7848600" cy="4773101"/>
          </a:xfrm>
          <a:prstGeom prst="rect">
            <a:avLst/>
          </a:prstGeom>
          <a:noFill/>
        </p:spPr>
        <p:txBody>
          <a:bodyPr wrap="square" rtlCol="0">
            <a:spAutoFit/>
          </a:bodyPr>
          <a:lstStyle/>
          <a:p>
            <a:r>
              <a:rPr lang="en-US" sz="3200" dirty="0" smtClean="0"/>
              <a:t>Describing the Current Situation</a:t>
            </a:r>
          </a:p>
          <a:p>
            <a:pPr marL="457200" indent="-457200">
              <a:lnSpc>
                <a:spcPts val="1560"/>
              </a:lnSpc>
              <a:buFont typeface="Arial" pitchFamily="34" charset="0"/>
              <a:buChar char="•"/>
            </a:pPr>
            <a:endParaRPr lang="en-US" sz="2800" dirty="0" smtClean="0"/>
          </a:p>
          <a:p>
            <a:pPr marL="457200" indent="-457200">
              <a:buFont typeface="Arial" pitchFamily="34" charset="0"/>
              <a:buChar char="•"/>
            </a:pPr>
            <a:r>
              <a:rPr lang="en-US" sz="2800" dirty="0" smtClean="0"/>
              <a:t>Define and describe the problem</a:t>
            </a:r>
          </a:p>
          <a:p>
            <a:pPr marL="457200" indent="-457200">
              <a:buFont typeface="Arial" pitchFamily="34" charset="0"/>
              <a:buChar char="•"/>
            </a:pPr>
            <a:r>
              <a:rPr lang="en-US" sz="2800" dirty="0" smtClean="0"/>
              <a:t>Discuss the causes of the problem</a:t>
            </a:r>
          </a:p>
          <a:p>
            <a:pPr marL="457200" indent="-457200">
              <a:buFont typeface="Arial" pitchFamily="34" charset="0"/>
              <a:buChar char="•"/>
            </a:pPr>
            <a:r>
              <a:rPr lang="en-US" sz="2800" dirty="0" smtClean="0"/>
              <a:t>Discuss the effects of the problem if nothing </a:t>
            </a:r>
            <a:br>
              <a:rPr lang="en-US" sz="2800" dirty="0" smtClean="0"/>
            </a:br>
            <a:r>
              <a:rPr lang="en-US" sz="2800" dirty="0" smtClean="0"/>
              <a:t>is done</a:t>
            </a:r>
          </a:p>
          <a:p>
            <a:pPr marL="457200" indent="-457200">
              <a:lnSpc>
                <a:spcPts val="2440"/>
              </a:lnSpc>
              <a:buFont typeface="Arial" pitchFamily="34" charset="0"/>
              <a:buChar char="•"/>
            </a:pPr>
            <a:endParaRPr lang="en-US" sz="3200" dirty="0"/>
          </a:p>
          <a:p>
            <a:r>
              <a:rPr lang="en-US" sz="3200" dirty="0" smtClean="0"/>
              <a:t>Use Logical Mapping to Develop Your Argument</a:t>
            </a:r>
          </a:p>
          <a:p>
            <a:pPr>
              <a:lnSpc>
                <a:spcPts val="3240"/>
              </a:lnSpc>
            </a:pPr>
            <a:endParaRPr lang="en-US" sz="3200" dirty="0"/>
          </a:p>
          <a:p>
            <a:r>
              <a:rPr lang="en-US" sz="3200" dirty="0" smtClean="0"/>
              <a:t>Draft the Current Situation </a:t>
            </a:r>
            <a:r>
              <a:rPr lang="en-US" sz="3200" dirty="0"/>
              <a:t>S</a:t>
            </a:r>
            <a:r>
              <a:rPr lang="en-US" sz="3200" dirty="0" smtClean="0"/>
              <a:t>ection</a:t>
            </a:r>
          </a:p>
        </p:txBody>
      </p:sp>
      <p:sp>
        <p:nvSpPr>
          <p:cNvPr id="6"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Tree>
    <p:extLst>
      <p:ext uri="{BB962C8B-B14F-4D97-AF65-F5344CB8AC3E}">
        <p14:creationId xmlns:p14="http://schemas.microsoft.com/office/powerpoint/2010/main" val="2582227543"/>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498080" cy="1143000"/>
          </a:xfrm>
        </p:spPr>
        <p:txBody>
          <a:bodyPr>
            <a:noAutofit/>
          </a:bodyPr>
          <a:lstStyle/>
          <a:p>
            <a:pPr algn="ctr"/>
            <a:r>
              <a:rPr lang="en-US" dirty="0" smtClean="0"/>
              <a:t>Organizing and Drafting (cont.)</a:t>
            </a:r>
            <a:endParaRPr lang="en-US" dirty="0"/>
          </a:p>
        </p:txBody>
      </p:sp>
      <p:sp>
        <p:nvSpPr>
          <p:cNvPr id="5" name="TextBox 4"/>
          <p:cNvSpPr txBox="1"/>
          <p:nvPr/>
        </p:nvSpPr>
        <p:spPr>
          <a:xfrm>
            <a:off x="1143000" y="1295400"/>
            <a:ext cx="7848600" cy="4760277"/>
          </a:xfrm>
          <a:prstGeom prst="rect">
            <a:avLst/>
          </a:prstGeom>
          <a:noFill/>
        </p:spPr>
        <p:txBody>
          <a:bodyPr wrap="square" rtlCol="0">
            <a:spAutoFit/>
          </a:bodyPr>
          <a:lstStyle/>
          <a:p>
            <a:r>
              <a:rPr lang="en-US" sz="3200" dirty="0" smtClean="0"/>
              <a:t>Describe the Project Plan</a:t>
            </a:r>
          </a:p>
          <a:p>
            <a:pPr marL="457200" indent="-457200">
              <a:lnSpc>
                <a:spcPts val="1540"/>
              </a:lnSpc>
              <a:buFont typeface="Arial" pitchFamily="34" charset="0"/>
              <a:buChar char="•"/>
            </a:pPr>
            <a:endParaRPr lang="en-US" sz="3200" dirty="0" smtClean="0"/>
          </a:p>
          <a:p>
            <a:pPr marL="457200" indent="-457200">
              <a:buFont typeface="Arial" pitchFamily="34" charset="0"/>
              <a:buChar char="•"/>
            </a:pPr>
            <a:r>
              <a:rPr lang="en-US" sz="2800" dirty="0" smtClean="0"/>
              <a:t>Identify the solution</a:t>
            </a:r>
          </a:p>
          <a:p>
            <a:pPr marL="457200" indent="-457200">
              <a:buFont typeface="Arial" pitchFamily="34" charset="0"/>
              <a:buChar char="•"/>
            </a:pPr>
            <a:r>
              <a:rPr lang="en-US" sz="2800" dirty="0" smtClean="0"/>
              <a:t>State the objectives of the plan</a:t>
            </a:r>
          </a:p>
          <a:p>
            <a:pPr marL="457200" indent="-457200">
              <a:buFont typeface="Arial" pitchFamily="34" charset="0"/>
              <a:buChar char="•"/>
            </a:pPr>
            <a:r>
              <a:rPr lang="en-US" sz="2800" dirty="0" smtClean="0"/>
              <a:t>Describe the plan’s major and minor steps</a:t>
            </a:r>
          </a:p>
          <a:p>
            <a:pPr marL="457200" indent="-457200">
              <a:buFont typeface="Arial" pitchFamily="34" charset="0"/>
              <a:buChar char="•"/>
            </a:pPr>
            <a:r>
              <a:rPr lang="en-US" sz="2800" dirty="0" smtClean="0"/>
              <a:t>Identify the deliverables or outcomes</a:t>
            </a:r>
          </a:p>
          <a:p>
            <a:pPr marL="457200" indent="-457200">
              <a:lnSpc>
                <a:spcPts val="3040"/>
              </a:lnSpc>
              <a:buFont typeface="Arial" pitchFamily="34" charset="0"/>
              <a:buChar char="•"/>
            </a:pPr>
            <a:endParaRPr lang="en-US" sz="3200" dirty="0"/>
          </a:p>
          <a:p>
            <a:r>
              <a:rPr lang="en-US" sz="3200" dirty="0" smtClean="0"/>
              <a:t>Use Logical Mapping to Turn Your Idea into a Plan</a:t>
            </a:r>
          </a:p>
          <a:p>
            <a:pPr>
              <a:lnSpc>
                <a:spcPts val="3040"/>
              </a:lnSpc>
            </a:pPr>
            <a:endParaRPr lang="en-US" sz="3200" dirty="0"/>
          </a:p>
          <a:p>
            <a:r>
              <a:rPr lang="en-US" sz="3200" dirty="0" smtClean="0"/>
              <a:t>Draft the Project Plan Section</a:t>
            </a:r>
          </a:p>
        </p:txBody>
      </p:sp>
      <p:sp>
        <p:nvSpPr>
          <p:cNvPr id="6"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Tree>
    <p:extLst>
      <p:ext uri="{BB962C8B-B14F-4D97-AF65-F5344CB8AC3E}">
        <p14:creationId xmlns:p14="http://schemas.microsoft.com/office/powerpoint/2010/main" val="1118855254"/>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498080" cy="1143000"/>
          </a:xfrm>
        </p:spPr>
        <p:txBody>
          <a:bodyPr>
            <a:noAutofit/>
          </a:bodyPr>
          <a:lstStyle/>
          <a:p>
            <a:pPr algn="ctr"/>
            <a:r>
              <a:rPr lang="en-US" dirty="0" smtClean="0"/>
              <a:t>Organizing and Drafting (cont.)</a:t>
            </a:r>
            <a:endParaRPr lang="en-US" dirty="0"/>
          </a:p>
        </p:txBody>
      </p:sp>
      <p:sp>
        <p:nvSpPr>
          <p:cNvPr id="5" name="TextBox 4"/>
          <p:cNvSpPr txBox="1"/>
          <p:nvPr/>
        </p:nvSpPr>
        <p:spPr>
          <a:xfrm>
            <a:off x="1143000" y="1752600"/>
            <a:ext cx="7848600" cy="2369880"/>
          </a:xfrm>
          <a:prstGeom prst="rect">
            <a:avLst/>
          </a:prstGeom>
          <a:noFill/>
        </p:spPr>
        <p:txBody>
          <a:bodyPr wrap="square" rtlCol="0">
            <a:spAutoFit/>
          </a:bodyPr>
          <a:lstStyle/>
          <a:p>
            <a:r>
              <a:rPr lang="en-US" sz="3200" dirty="0" smtClean="0"/>
              <a:t>Describing Qualifications</a:t>
            </a:r>
          </a:p>
          <a:p>
            <a:pPr marL="457200" indent="-457200">
              <a:buFont typeface="Arial" pitchFamily="34" charset="0"/>
              <a:buChar char="•"/>
            </a:pPr>
            <a:endParaRPr lang="en-US" sz="3200" dirty="0" smtClean="0"/>
          </a:p>
          <a:p>
            <a:pPr marL="457200" indent="-457200">
              <a:buFont typeface="Arial" pitchFamily="34" charset="0"/>
              <a:buChar char="•"/>
            </a:pPr>
            <a:r>
              <a:rPr lang="en-US" sz="2800" dirty="0" smtClean="0"/>
              <a:t>Description of personnel</a:t>
            </a:r>
          </a:p>
          <a:p>
            <a:pPr marL="457200" indent="-457200">
              <a:buFont typeface="Arial" pitchFamily="34" charset="0"/>
              <a:buChar char="•"/>
            </a:pPr>
            <a:r>
              <a:rPr lang="en-US" sz="2800" dirty="0" smtClean="0"/>
              <a:t>Description of organization</a:t>
            </a:r>
          </a:p>
          <a:p>
            <a:pPr marL="457200" indent="-457200">
              <a:buFont typeface="Arial" pitchFamily="34" charset="0"/>
              <a:buChar char="•"/>
            </a:pPr>
            <a:r>
              <a:rPr lang="en-US" sz="2800" dirty="0" smtClean="0"/>
              <a:t>Previous experience</a:t>
            </a:r>
          </a:p>
        </p:txBody>
      </p:sp>
      <p:sp>
        <p:nvSpPr>
          <p:cNvPr id="7"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Tree>
    <p:extLst>
      <p:ext uri="{BB962C8B-B14F-4D97-AF65-F5344CB8AC3E}">
        <p14:creationId xmlns:p14="http://schemas.microsoft.com/office/powerpoint/2010/main" val="4198539904"/>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498080" cy="1143000"/>
          </a:xfrm>
        </p:spPr>
        <p:txBody>
          <a:bodyPr>
            <a:noAutofit/>
          </a:bodyPr>
          <a:lstStyle/>
          <a:p>
            <a:pPr algn="ctr"/>
            <a:r>
              <a:rPr lang="en-US" dirty="0" smtClean="0"/>
              <a:t>Organizing and Drafting (cont.)</a:t>
            </a:r>
            <a:endParaRPr lang="en-US" dirty="0"/>
          </a:p>
        </p:txBody>
      </p:sp>
      <p:sp>
        <p:nvSpPr>
          <p:cNvPr id="5" name="TextBox 4"/>
          <p:cNvSpPr txBox="1"/>
          <p:nvPr/>
        </p:nvSpPr>
        <p:spPr>
          <a:xfrm>
            <a:off x="1143000" y="1752600"/>
            <a:ext cx="7848600" cy="4093428"/>
          </a:xfrm>
          <a:prstGeom prst="rect">
            <a:avLst/>
          </a:prstGeom>
          <a:noFill/>
        </p:spPr>
        <p:txBody>
          <a:bodyPr wrap="square" rtlCol="0">
            <a:spAutoFit/>
          </a:bodyPr>
          <a:lstStyle/>
          <a:p>
            <a:r>
              <a:rPr lang="en-US" sz="3200" dirty="0" smtClean="0"/>
              <a:t>Concluding with Costs and Benefits</a:t>
            </a:r>
          </a:p>
          <a:p>
            <a:pPr marL="457200" indent="-457200">
              <a:buFont typeface="Arial" pitchFamily="34" charset="0"/>
              <a:buChar char="•"/>
            </a:pPr>
            <a:endParaRPr lang="en-US" sz="2800" dirty="0" smtClean="0"/>
          </a:p>
          <a:p>
            <a:pPr marL="457200" indent="-457200">
              <a:buFont typeface="Arial" pitchFamily="34" charset="0"/>
              <a:buChar char="•"/>
            </a:pPr>
            <a:r>
              <a:rPr lang="en-US" sz="2800" dirty="0" smtClean="0"/>
              <a:t>Move 1:  Make an obvious transition</a:t>
            </a:r>
          </a:p>
          <a:p>
            <a:pPr marL="457200" indent="-457200">
              <a:buFont typeface="Arial" pitchFamily="34" charset="0"/>
              <a:buChar char="•"/>
            </a:pPr>
            <a:r>
              <a:rPr lang="en-US" sz="2800" dirty="0" smtClean="0"/>
              <a:t>Move 2:  State the costs of the project</a:t>
            </a:r>
          </a:p>
          <a:p>
            <a:pPr marL="457200" indent="-457200">
              <a:buFont typeface="Arial" pitchFamily="34" charset="0"/>
              <a:buChar char="•"/>
            </a:pPr>
            <a:r>
              <a:rPr lang="en-US" sz="2800" dirty="0" smtClean="0"/>
              <a:t>Move 3:  Summarize the benefits of the project</a:t>
            </a:r>
          </a:p>
          <a:p>
            <a:pPr marL="457200" indent="-457200">
              <a:buFont typeface="Arial" pitchFamily="34" charset="0"/>
              <a:buChar char="•"/>
            </a:pPr>
            <a:r>
              <a:rPr lang="en-US" sz="2800" dirty="0" smtClean="0"/>
              <a:t>Move 4:  Briefly describe the future</a:t>
            </a:r>
          </a:p>
          <a:p>
            <a:pPr marL="457200" indent="-457200">
              <a:buFont typeface="Arial" pitchFamily="34" charset="0"/>
              <a:buChar char="•"/>
            </a:pPr>
            <a:r>
              <a:rPr lang="en-US" sz="2800" dirty="0" smtClean="0"/>
              <a:t>Move 5:  Thank the readers and offer contact </a:t>
            </a:r>
            <a:br>
              <a:rPr lang="en-US" sz="2800" dirty="0" smtClean="0"/>
            </a:br>
            <a:r>
              <a:rPr lang="en-US" sz="2800" dirty="0" smtClean="0"/>
              <a:t>             information</a:t>
            </a:r>
          </a:p>
          <a:p>
            <a:endParaRPr lang="en-US" sz="3200" dirty="0" smtClean="0"/>
          </a:p>
        </p:txBody>
      </p:sp>
      <p:sp>
        <p:nvSpPr>
          <p:cNvPr id="6"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Tree>
    <p:extLst>
      <p:ext uri="{BB962C8B-B14F-4D97-AF65-F5344CB8AC3E}">
        <p14:creationId xmlns:p14="http://schemas.microsoft.com/office/powerpoint/2010/main" val="302494627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Midterm Proposal Project</a:t>
            </a:r>
            <a:endParaRPr lang="en-US" dirty="0"/>
          </a:p>
        </p:txBody>
      </p:sp>
      <p:sp>
        <p:nvSpPr>
          <p:cNvPr id="3" name="Content Placeholder 2"/>
          <p:cNvSpPr>
            <a:spLocks noGrp="1"/>
          </p:cNvSpPr>
          <p:nvPr>
            <p:ph idx="1"/>
          </p:nvPr>
        </p:nvSpPr>
        <p:spPr/>
        <p:txBody>
          <a:bodyPr/>
          <a:lstStyle/>
          <a:p>
            <a:r>
              <a:rPr lang="en-US" dirty="0" smtClean="0"/>
              <a:t>This is a paired assignment with your Final.</a:t>
            </a:r>
          </a:p>
          <a:p>
            <a:pPr lvl="1"/>
            <a:r>
              <a:rPr lang="en-US" dirty="0" smtClean="0"/>
              <a:t>The Midterm is the Proposal Project</a:t>
            </a:r>
          </a:p>
          <a:p>
            <a:pPr lvl="1"/>
            <a:r>
              <a:rPr lang="en-US" dirty="0" smtClean="0"/>
              <a:t>The Final Project will produce an actual technical document that should be the </a:t>
            </a:r>
            <a:r>
              <a:rPr lang="en-US" i="1" dirty="0" smtClean="0"/>
              <a:t>solution</a:t>
            </a:r>
            <a:r>
              <a:rPr lang="en-US" dirty="0" smtClean="0"/>
              <a:t> proposed in the Midterm Proposal Project</a:t>
            </a:r>
          </a:p>
          <a:p>
            <a:r>
              <a:rPr lang="en-US" dirty="0" smtClean="0"/>
              <a:t>The Midterm &amp; Final Projects are TEAM projects</a:t>
            </a:r>
          </a:p>
          <a:p>
            <a:pPr marL="82296" indent="0">
              <a:buNone/>
            </a:pPr>
            <a:endParaRPr lang="en-US" dirty="0"/>
          </a:p>
        </p:txBody>
      </p:sp>
      <p:sp>
        <p:nvSpPr>
          <p:cNvPr id="4" name="Footer Placeholder 3"/>
          <p:cNvSpPr>
            <a:spLocks noGrp="1"/>
          </p:cNvSpPr>
          <p:nvPr>
            <p:ph type="ftr" sz="quarter" idx="11"/>
          </p:nvPr>
        </p:nvSpPr>
        <p:spPr/>
        <p:txBody>
          <a:bodyPr/>
          <a:lstStyle/>
          <a:p>
            <a:r>
              <a:rPr lang="en-US" smtClean="0"/>
              <a:t>Copyright 2011 © by Pearson Education, Inc.</a:t>
            </a:r>
            <a:endParaRPr lang="en-US"/>
          </a:p>
        </p:txBody>
      </p:sp>
    </p:spTree>
    <p:extLst>
      <p:ext uri="{BB962C8B-B14F-4D97-AF65-F5344CB8AC3E}">
        <p14:creationId xmlns:p14="http://schemas.microsoft.com/office/powerpoint/2010/main" val="13119578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498080" cy="1524000"/>
          </a:xfrm>
        </p:spPr>
        <p:txBody>
          <a:bodyPr>
            <a:noAutofit/>
          </a:bodyPr>
          <a:lstStyle/>
          <a:p>
            <a:pPr algn="ctr"/>
            <a:r>
              <a:rPr lang="en-US" dirty="0" smtClean="0"/>
              <a:t>Which introductory move </a:t>
            </a:r>
            <a:br>
              <a:rPr lang="en-US" dirty="0" smtClean="0"/>
            </a:br>
            <a:r>
              <a:rPr lang="en-US" dirty="0" smtClean="0"/>
              <a:t>is optional?</a:t>
            </a:r>
            <a:endParaRPr lang="en-US" dirty="0"/>
          </a:p>
        </p:txBody>
      </p:sp>
      <p:sp>
        <p:nvSpPr>
          <p:cNvPr id="4" name="TextBox 3"/>
          <p:cNvSpPr txBox="1"/>
          <p:nvPr/>
        </p:nvSpPr>
        <p:spPr>
          <a:xfrm>
            <a:off x="1524000" y="2438400"/>
            <a:ext cx="6705600" cy="2246769"/>
          </a:xfrm>
          <a:prstGeom prst="rect">
            <a:avLst/>
          </a:prstGeom>
          <a:noFill/>
        </p:spPr>
        <p:txBody>
          <a:bodyPr wrap="square" rtlCol="0">
            <a:spAutoFit/>
          </a:bodyPr>
          <a:lstStyle/>
          <a:p>
            <a:pPr marL="514350" indent="-514350">
              <a:buAutoNum type="alphaUcPeriod"/>
            </a:pPr>
            <a:r>
              <a:rPr lang="en-US" sz="2800" dirty="0" smtClean="0"/>
              <a:t>Define the subject.</a:t>
            </a:r>
          </a:p>
          <a:p>
            <a:pPr marL="514350" indent="-514350">
              <a:buAutoNum type="alphaUcPeriod"/>
            </a:pPr>
            <a:r>
              <a:rPr lang="en-US" sz="2800" dirty="0" smtClean="0"/>
              <a:t>Offer background information.</a:t>
            </a:r>
          </a:p>
          <a:p>
            <a:pPr marL="514350" indent="-514350">
              <a:buAutoNum type="alphaUcPeriod"/>
            </a:pPr>
            <a:r>
              <a:rPr lang="en-US" sz="2800" dirty="0" smtClean="0"/>
              <a:t>State the purpose.</a:t>
            </a:r>
          </a:p>
          <a:p>
            <a:pPr marL="514350" indent="-514350">
              <a:buAutoNum type="alphaUcPeriod"/>
            </a:pPr>
            <a:r>
              <a:rPr lang="en-US" sz="2800" dirty="0" smtClean="0"/>
              <a:t>None of the above</a:t>
            </a:r>
          </a:p>
          <a:p>
            <a:pPr marL="514350" indent="-514350">
              <a:buAutoNum type="alphaUcPeriod"/>
            </a:pPr>
            <a:endParaRPr lang="en-US" sz="2800" dirty="0"/>
          </a:p>
        </p:txBody>
      </p:sp>
      <p:sp>
        <p:nvSpPr>
          <p:cNvPr id="5"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Tree>
    <p:extLst>
      <p:ext uri="{BB962C8B-B14F-4D97-AF65-F5344CB8AC3E}">
        <p14:creationId xmlns:p14="http://schemas.microsoft.com/office/powerpoint/2010/main" val="124469280"/>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498080" cy="1524000"/>
          </a:xfrm>
        </p:spPr>
        <p:txBody>
          <a:bodyPr>
            <a:noAutofit/>
          </a:bodyPr>
          <a:lstStyle/>
          <a:p>
            <a:pPr algn="ctr"/>
            <a:r>
              <a:rPr lang="en-US" dirty="0" smtClean="0"/>
              <a:t>Which introductory move </a:t>
            </a:r>
            <a:br>
              <a:rPr lang="en-US" dirty="0" smtClean="0"/>
            </a:br>
            <a:r>
              <a:rPr lang="en-US" dirty="0" smtClean="0"/>
              <a:t>is optional?</a:t>
            </a:r>
            <a:endParaRPr lang="en-US" dirty="0"/>
          </a:p>
        </p:txBody>
      </p:sp>
      <p:sp>
        <p:nvSpPr>
          <p:cNvPr id="4" name="TextBox 3"/>
          <p:cNvSpPr txBox="1"/>
          <p:nvPr/>
        </p:nvSpPr>
        <p:spPr>
          <a:xfrm>
            <a:off x="1524000" y="2438400"/>
            <a:ext cx="6705600" cy="2246769"/>
          </a:xfrm>
          <a:prstGeom prst="rect">
            <a:avLst/>
          </a:prstGeom>
          <a:noFill/>
        </p:spPr>
        <p:txBody>
          <a:bodyPr wrap="square" rtlCol="0">
            <a:spAutoFit/>
          </a:bodyPr>
          <a:lstStyle/>
          <a:p>
            <a:pPr marL="514350" indent="-514350">
              <a:buAutoNum type="alphaUcPeriod"/>
            </a:pPr>
            <a:r>
              <a:rPr lang="en-US" sz="2800" dirty="0" smtClean="0"/>
              <a:t>Define the subject.</a:t>
            </a:r>
          </a:p>
          <a:p>
            <a:pPr marL="514350" indent="-514350">
              <a:buAutoNum type="alphaUcPeriod"/>
            </a:pPr>
            <a:r>
              <a:rPr lang="en-US" sz="2800" dirty="0" smtClean="0">
                <a:solidFill>
                  <a:srgbClr val="FF0000"/>
                </a:solidFill>
              </a:rPr>
              <a:t>Offer background information.</a:t>
            </a:r>
          </a:p>
          <a:p>
            <a:pPr marL="514350" indent="-514350">
              <a:buAutoNum type="alphaUcPeriod"/>
            </a:pPr>
            <a:r>
              <a:rPr lang="en-US" sz="2800" dirty="0" smtClean="0"/>
              <a:t>State the purpose.</a:t>
            </a:r>
          </a:p>
          <a:p>
            <a:pPr marL="514350" indent="-514350">
              <a:buAutoNum type="alphaUcPeriod"/>
            </a:pPr>
            <a:r>
              <a:rPr lang="en-US" sz="2800" dirty="0" smtClean="0"/>
              <a:t>None of the above</a:t>
            </a:r>
          </a:p>
          <a:p>
            <a:pPr marL="514350" indent="-514350">
              <a:buAutoNum type="alphaUcPeriod"/>
            </a:pPr>
            <a:endParaRPr lang="en-US" sz="2800" dirty="0"/>
          </a:p>
        </p:txBody>
      </p:sp>
      <p:sp>
        <p:nvSpPr>
          <p:cNvPr id="5"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Tree>
    <p:extLst>
      <p:ext uri="{BB962C8B-B14F-4D97-AF65-F5344CB8AC3E}">
        <p14:creationId xmlns:p14="http://schemas.microsoft.com/office/powerpoint/2010/main" val="1102306307"/>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498080" cy="1143000"/>
          </a:xfrm>
        </p:spPr>
        <p:txBody>
          <a:bodyPr>
            <a:noAutofit/>
          </a:bodyPr>
          <a:lstStyle/>
          <a:p>
            <a:pPr algn="ctr"/>
            <a:r>
              <a:rPr lang="en-US" dirty="0" smtClean="0"/>
              <a:t>Using Style and Design</a:t>
            </a:r>
            <a:endParaRPr lang="en-US" dirty="0"/>
          </a:p>
        </p:txBody>
      </p:sp>
      <p:sp>
        <p:nvSpPr>
          <p:cNvPr id="5" name="TextBox 4"/>
          <p:cNvSpPr txBox="1"/>
          <p:nvPr/>
        </p:nvSpPr>
        <p:spPr>
          <a:xfrm>
            <a:off x="1143000" y="1447800"/>
            <a:ext cx="7848600" cy="4565352"/>
          </a:xfrm>
          <a:prstGeom prst="rect">
            <a:avLst/>
          </a:prstGeom>
          <a:noFill/>
        </p:spPr>
        <p:txBody>
          <a:bodyPr wrap="square" rtlCol="0">
            <a:spAutoFit/>
          </a:bodyPr>
          <a:lstStyle/>
          <a:p>
            <a:r>
              <a:rPr lang="en-US" sz="3200" dirty="0" smtClean="0"/>
              <a:t>A Balance of Plain and Persuasive Styles</a:t>
            </a:r>
          </a:p>
          <a:p>
            <a:pPr marL="457200" indent="-457200">
              <a:lnSpc>
                <a:spcPts val="1560"/>
              </a:lnSpc>
              <a:buFont typeface="Arial" pitchFamily="34" charset="0"/>
              <a:buChar char="•"/>
            </a:pPr>
            <a:endParaRPr lang="en-US" sz="2800" dirty="0" smtClean="0"/>
          </a:p>
          <a:p>
            <a:pPr marL="457200" indent="-457200">
              <a:buFont typeface="Arial" pitchFamily="34" charset="0"/>
              <a:buChar char="•"/>
            </a:pPr>
            <a:r>
              <a:rPr lang="en-US" sz="2800" dirty="0" smtClean="0"/>
              <a:t>Use plain style where description is important</a:t>
            </a:r>
          </a:p>
          <a:p>
            <a:pPr marL="457200" indent="-457200">
              <a:buFont typeface="Arial" pitchFamily="34" charset="0"/>
              <a:buChar char="•"/>
            </a:pPr>
            <a:r>
              <a:rPr lang="en-US" sz="2800" dirty="0" smtClean="0"/>
              <a:t>Use persuasive style where readers should make decisions</a:t>
            </a:r>
          </a:p>
          <a:p>
            <a:endParaRPr lang="en-US" sz="3200" dirty="0"/>
          </a:p>
          <a:p>
            <a:r>
              <a:rPr lang="en-US" sz="3200" dirty="0" smtClean="0"/>
              <a:t>An Attractive, Functional Design</a:t>
            </a:r>
          </a:p>
          <a:p>
            <a:pPr marL="457200" indent="-457200">
              <a:lnSpc>
                <a:spcPts val="1560"/>
              </a:lnSpc>
              <a:buFont typeface="Arial" pitchFamily="34" charset="0"/>
              <a:buChar char="•"/>
            </a:pPr>
            <a:endParaRPr lang="en-US" sz="2800" dirty="0" smtClean="0"/>
          </a:p>
          <a:p>
            <a:pPr marL="457200" indent="-457200">
              <a:buFont typeface="Arial" pitchFamily="34" charset="0"/>
              <a:buChar char="•"/>
            </a:pPr>
            <a:r>
              <a:rPr lang="en-US" sz="2800" dirty="0" smtClean="0"/>
              <a:t>Graphics</a:t>
            </a:r>
          </a:p>
          <a:p>
            <a:pPr marL="457200" indent="-457200">
              <a:buFont typeface="Arial" pitchFamily="34" charset="0"/>
              <a:buChar char="•"/>
            </a:pPr>
            <a:r>
              <a:rPr lang="en-US" sz="2800" dirty="0" smtClean="0"/>
              <a:t>Page Design</a:t>
            </a:r>
          </a:p>
          <a:p>
            <a:pPr marL="457200" indent="-457200">
              <a:buFont typeface="Arial" pitchFamily="34" charset="0"/>
              <a:buChar char="•"/>
            </a:pPr>
            <a:r>
              <a:rPr lang="en-US" sz="2800" dirty="0" smtClean="0"/>
              <a:t>Medium</a:t>
            </a:r>
          </a:p>
        </p:txBody>
      </p:sp>
      <p:sp>
        <p:nvSpPr>
          <p:cNvPr id="6"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Tree>
    <p:extLst>
      <p:ext uri="{BB962C8B-B14F-4D97-AF65-F5344CB8AC3E}">
        <p14:creationId xmlns:p14="http://schemas.microsoft.com/office/powerpoint/2010/main" val="2407195274"/>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498080" cy="1524000"/>
          </a:xfrm>
        </p:spPr>
        <p:txBody>
          <a:bodyPr>
            <a:noAutofit/>
          </a:bodyPr>
          <a:lstStyle/>
          <a:p>
            <a:pPr algn="ctr"/>
            <a:r>
              <a:rPr lang="en-US" dirty="0" smtClean="0"/>
              <a:t>Which of the following sections should use persuasive style?</a:t>
            </a:r>
            <a:endParaRPr lang="en-US" dirty="0"/>
          </a:p>
        </p:txBody>
      </p:sp>
      <p:sp>
        <p:nvSpPr>
          <p:cNvPr id="4" name="TextBox 3"/>
          <p:cNvSpPr txBox="1"/>
          <p:nvPr/>
        </p:nvSpPr>
        <p:spPr>
          <a:xfrm>
            <a:off x="1524000" y="2438400"/>
            <a:ext cx="6705600" cy="2246769"/>
          </a:xfrm>
          <a:prstGeom prst="rect">
            <a:avLst/>
          </a:prstGeom>
          <a:noFill/>
        </p:spPr>
        <p:txBody>
          <a:bodyPr wrap="square" rtlCol="0">
            <a:spAutoFit/>
          </a:bodyPr>
          <a:lstStyle/>
          <a:p>
            <a:pPr marL="514350" indent="-514350">
              <a:buAutoNum type="alphaUcPeriod"/>
            </a:pPr>
            <a:r>
              <a:rPr lang="en-US" sz="2800" dirty="0" smtClean="0"/>
              <a:t>Project Plan Section</a:t>
            </a:r>
          </a:p>
          <a:p>
            <a:pPr marL="514350" indent="-514350">
              <a:buAutoNum type="alphaUcPeriod"/>
            </a:pPr>
            <a:r>
              <a:rPr lang="en-US" sz="2800" dirty="0" smtClean="0"/>
              <a:t>Costs and Benefits Section</a:t>
            </a:r>
          </a:p>
          <a:p>
            <a:pPr marL="514350" indent="-514350">
              <a:buAutoNum type="alphaUcPeriod"/>
            </a:pPr>
            <a:r>
              <a:rPr lang="en-US" sz="2800" dirty="0" smtClean="0"/>
              <a:t>Qualifications Section</a:t>
            </a:r>
          </a:p>
          <a:p>
            <a:pPr marL="514350" indent="-514350">
              <a:buAutoNum type="alphaUcPeriod"/>
            </a:pPr>
            <a:r>
              <a:rPr lang="en-US" sz="2800" dirty="0" smtClean="0"/>
              <a:t>Current Situation Section</a:t>
            </a:r>
          </a:p>
          <a:p>
            <a:pPr marL="514350" indent="-514350">
              <a:buAutoNum type="alphaUcPeriod"/>
            </a:pPr>
            <a:endParaRPr lang="en-US" sz="2800" dirty="0"/>
          </a:p>
        </p:txBody>
      </p:sp>
      <p:sp>
        <p:nvSpPr>
          <p:cNvPr id="5"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Tree>
    <p:extLst>
      <p:ext uri="{BB962C8B-B14F-4D97-AF65-F5344CB8AC3E}">
        <p14:creationId xmlns:p14="http://schemas.microsoft.com/office/powerpoint/2010/main" val="463080602"/>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498080" cy="1524000"/>
          </a:xfrm>
        </p:spPr>
        <p:txBody>
          <a:bodyPr>
            <a:noAutofit/>
          </a:bodyPr>
          <a:lstStyle/>
          <a:p>
            <a:pPr algn="ctr"/>
            <a:r>
              <a:rPr lang="en-US" dirty="0" smtClean="0"/>
              <a:t>Which of the following sections should use persuasive style?</a:t>
            </a:r>
            <a:endParaRPr lang="en-US" dirty="0"/>
          </a:p>
        </p:txBody>
      </p:sp>
      <p:sp>
        <p:nvSpPr>
          <p:cNvPr id="4" name="TextBox 3"/>
          <p:cNvSpPr txBox="1"/>
          <p:nvPr/>
        </p:nvSpPr>
        <p:spPr>
          <a:xfrm>
            <a:off x="1524000" y="2438400"/>
            <a:ext cx="6705600" cy="2246769"/>
          </a:xfrm>
          <a:prstGeom prst="rect">
            <a:avLst/>
          </a:prstGeom>
          <a:noFill/>
        </p:spPr>
        <p:txBody>
          <a:bodyPr wrap="square" rtlCol="0">
            <a:spAutoFit/>
          </a:bodyPr>
          <a:lstStyle/>
          <a:p>
            <a:pPr marL="514350" indent="-514350">
              <a:buAutoNum type="alphaUcPeriod"/>
            </a:pPr>
            <a:r>
              <a:rPr lang="en-US" sz="2800" dirty="0" smtClean="0"/>
              <a:t>Project Plan Section</a:t>
            </a:r>
          </a:p>
          <a:p>
            <a:pPr marL="514350" indent="-514350">
              <a:buAutoNum type="alphaUcPeriod"/>
            </a:pPr>
            <a:r>
              <a:rPr lang="en-US" sz="2800" dirty="0" smtClean="0">
                <a:solidFill>
                  <a:srgbClr val="FF0000"/>
                </a:solidFill>
              </a:rPr>
              <a:t>Costs and Benefits Section</a:t>
            </a:r>
          </a:p>
          <a:p>
            <a:pPr marL="514350" indent="-514350">
              <a:buAutoNum type="alphaUcPeriod"/>
            </a:pPr>
            <a:r>
              <a:rPr lang="en-US" sz="2800" dirty="0" smtClean="0"/>
              <a:t>Qualifications Section</a:t>
            </a:r>
          </a:p>
          <a:p>
            <a:pPr marL="514350" indent="-514350">
              <a:buAutoNum type="alphaUcPeriod"/>
            </a:pPr>
            <a:r>
              <a:rPr lang="en-US" sz="2800" dirty="0" smtClean="0"/>
              <a:t>Current Situation Section</a:t>
            </a:r>
          </a:p>
          <a:p>
            <a:pPr marL="514350" indent="-514350">
              <a:buAutoNum type="alphaUcPeriod"/>
            </a:pPr>
            <a:endParaRPr lang="en-US" sz="2800" dirty="0"/>
          </a:p>
        </p:txBody>
      </p:sp>
      <p:sp>
        <p:nvSpPr>
          <p:cNvPr id="5"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Tree>
    <p:extLst>
      <p:ext uri="{BB962C8B-B14F-4D97-AF65-F5344CB8AC3E}">
        <p14:creationId xmlns:p14="http://schemas.microsoft.com/office/powerpoint/2010/main" val="523670872"/>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7498080" cy="1143000"/>
          </a:xfrm>
        </p:spPr>
        <p:txBody>
          <a:bodyPr>
            <a:noAutofit/>
          </a:bodyPr>
          <a:lstStyle/>
          <a:p>
            <a:pPr algn="ctr"/>
            <a:r>
              <a:rPr lang="en-US" dirty="0" err="1" smtClean="0"/>
              <a:t>Microgenre</a:t>
            </a:r>
            <a:r>
              <a:rPr lang="en-US" dirty="0" smtClean="0"/>
              <a:t>:  The Elevator Pitch</a:t>
            </a:r>
            <a:endParaRPr lang="en-US" dirty="0"/>
          </a:p>
        </p:txBody>
      </p:sp>
      <p:sp>
        <p:nvSpPr>
          <p:cNvPr id="5" name="TextBox 4"/>
          <p:cNvSpPr txBox="1"/>
          <p:nvPr/>
        </p:nvSpPr>
        <p:spPr>
          <a:xfrm>
            <a:off x="1143000" y="1371600"/>
            <a:ext cx="7848600" cy="4791056"/>
          </a:xfrm>
          <a:prstGeom prst="rect">
            <a:avLst/>
          </a:prstGeom>
          <a:noFill/>
        </p:spPr>
        <p:txBody>
          <a:bodyPr wrap="square" rtlCol="0">
            <a:spAutoFit/>
          </a:bodyPr>
          <a:lstStyle/>
          <a:p>
            <a:r>
              <a:rPr lang="en-US" sz="3200" dirty="0" smtClean="0"/>
              <a:t>Elevator Pitch:  A One- or Two-Minute Proposal That Pitches a New Idea, Project, or Service to Potential Investors or Clients</a:t>
            </a:r>
          </a:p>
          <a:p>
            <a:pPr marL="457200" indent="-457200">
              <a:lnSpc>
                <a:spcPts val="1560"/>
              </a:lnSpc>
              <a:buFont typeface="Arial" pitchFamily="34" charset="0"/>
              <a:buChar char="•"/>
            </a:pPr>
            <a:endParaRPr lang="en-US" sz="2800" dirty="0" smtClean="0"/>
          </a:p>
          <a:p>
            <a:pPr marL="457200" indent="-457200">
              <a:buFont typeface="Arial" pitchFamily="34" charset="0"/>
              <a:buChar char="•"/>
            </a:pPr>
            <a:r>
              <a:rPr lang="en-US" sz="2800" dirty="0" smtClean="0"/>
              <a:t>Introduce yourself and establish credibility</a:t>
            </a:r>
          </a:p>
          <a:p>
            <a:pPr marL="457200" indent="-457200">
              <a:buFont typeface="Arial" pitchFamily="34" charset="0"/>
              <a:buChar char="•"/>
            </a:pPr>
            <a:r>
              <a:rPr lang="en-US" sz="2800" dirty="0" smtClean="0"/>
              <a:t>Grab them with a good story</a:t>
            </a:r>
          </a:p>
          <a:p>
            <a:pPr marL="457200" indent="-457200">
              <a:buFont typeface="Arial" pitchFamily="34" charset="0"/>
              <a:buChar char="•"/>
            </a:pPr>
            <a:r>
              <a:rPr lang="en-US" sz="2800" dirty="0" smtClean="0"/>
              <a:t>Present your big idea in one sentence</a:t>
            </a:r>
          </a:p>
          <a:p>
            <a:pPr marL="457200" indent="-457200">
              <a:buFont typeface="Arial" pitchFamily="34" charset="0"/>
              <a:buChar char="•"/>
            </a:pPr>
            <a:r>
              <a:rPr lang="en-US" sz="2800" dirty="0" smtClean="0"/>
              <a:t>Give them your best two or three reasons</a:t>
            </a:r>
          </a:p>
          <a:p>
            <a:pPr marL="457200" indent="-457200">
              <a:buFont typeface="Arial" pitchFamily="34" charset="0"/>
              <a:buChar char="•"/>
            </a:pPr>
            <a:r>
              <a:rPr lang="en-US" sz="2800" dirty="0" smtClean="0"/>
              <a:t>Mention something that distinguishes you</a:t>
            </a:r>
          </a:p>
          <a:p>
            <a:pPr marL="457200" indent="-457200">
              <a:buFont typeface="Arial" pitchFamily="34" charset="0"/>
              <a:buChar char="•"/>
            </a:pPr>
            <a:r>
              <a:rPr lang="en-US" sz="2800" dirty="0" smtClean="0"/>
              <a:t>Offer a brief cost-benefits analysis</a:t>
            </a:r>
          </a:p>
          <a:p>
            <a:pPr marL="457200" indent="-457200">
              <a:buFont typeface="Arial" pitchFamily="34" charset="0"/>
              <a:buChar char="•"/>
            </a:pPr>
            <a:r>
              <a:rPr lang="en-US" sz="2800" dirty="0" smtClean="0"/>
              <a:t>Make sure they remember you</a:t>
            </a:r>
          </a:p>
        </p:txBody>
      </p:sp>
      <p:sp>
        <p:nvSpPr>
          <p:cNvPr id="6"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Tree>
    <p:extLst>
      <p:ext uri="{BB962C8B-B14F-4D97-AF65-F5344CB8AC3E}">
        <p14:creationId xmlns:p14="http://schemas.microsoft.com/office/powerpoint/2010/main" val="399757500"/>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	</a:t>
            </a:r>
            <a:endParaRPr lang="en-US" dirty="0"/>
          </a:p>
        </p:txBody>
      </p:sp>
      <p:sp>
        <p:nvSpPr>
          <p:cNvPr id="4" name="Content Placeholder 3"/>
          <p:cNvSpPr>
            <a:spLocks noGrp="1"/>
          </p:cNvSpPr>
          <p:nvPr>
            <p:ph idx="1"/>
          </p:nvPr>
        </p:nvSpPr>
        <p:spPr/>
        <p:txBody>
          <a:bodyPr/>
          <a:lstStyle/>
          <a:p>
            <a:r>
              <a:rPr lang="en-US" dirty="0" smtClean="0">
                <a:hlinkClick r:id="rId2"/>
              </a:rPr>
              <a:t>http://rhetorica.net/kairos.htm</a:t>
            </a:r>
            <a:endParaRPr lang="en-US" dirty="0" smtClean="0"/>
          </a:p>
          <a:p>
            <a:r>
              <a:rPr lang="en-US" dirty="0" smtClean="0">
                <a:hlinkClick r:id="rId3"/>
              </a:rPr>
              <a:t>http://www.writing.engr.psu.edu/workbooks/proposal.samples.html</a:t>
            </a:r>
            <a:endParaRPr lang="en-US" dirty="0" smtClean="0"/>
          </a:p>
          <a:p>
            <a:r>
              <a:rPr lang="en-US" dirty="0" smtClean="0">
                <a:hlinkClick r:id="rId4"/>
              </a:rPr>
              <a:t>http://facstaff.gpc.edu/~ebrown/pracguid.htm</a:t>
            </a:r>
            <a:endParaRPr lang="en-US" dirty="0" smtClean="0"/>
          </a:p>
          <a:p>
            <a:r>
              <a:rPr lang="en-US" dirty="0" smtClean="0">
                <a:hlinkClick r:id="rId5"/>
              </a:rPr>
              <a:t>http://www.kurzweiledu.com/files/proof_resources_grant1.pdf</a:t>
            </a:r>
            <a:endParaRPr lang="en-US" dirty="0" smtClean="0"/>
          </a:p>
          <a:p>
            <a:r>
              <a:rPr lang="en-US" dirty="0" smtClean="0">
                <a:hlinkClick r:id="rId6"/>
              </a:rPr>
              <a:t>http://www.learnerassociates.net/proposal/</a:t>
            </a:r>
            <a:endParaRPr lang="en-US" dirty="0"/>
          </a:p>
        </p:txBody>
      </p:sp>
      <p:sp>
        <p:nvSpPr>
          <p:cNvPr id="3" name="Footer Placeholder 2"/>
          <p:cNvSpPr>
            <a:spLocks noGrp="1"/>
          </p:cNvSpPr>
          <p:nvPr>
            <p:ph type="ftr" sz="quarter" idx="11"/>
          </p:nvPr>
        </p:nvSpPr>
        <p:spPr/>
        <p:txBody>
          <a:bodyPr/>
          <a:lstStyle/>
          <a:p>
            <a:r>
              <a:rPr lang="en-US" smtClean="0"/>
              <a:t>Copyright 2011 © by Pearson Education, Inc.</a:t>
            </a:r>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Genre Systems</a:t>
            </a:r>
            <a:endParaRPr lang="en-US" dirty="0"/>
          </a:p>
        </p:txBody>
      </p:sp>
      <p:sp>
        <p:nvSpPr>
          <p:cNvPr id="3" name="Text Placeholder 2"/>
          <p:cNvSpPr>
            <a:spLocks noGrp="1"/>
          </p:cNvSpPr>
          <p:nvPr>
            <p:ph type="body" idx="1"/>
          </p:nvPr>
        </p:nvSpPr>
        <p:spPr/>
        <p:txBody>
          <a:bodyPr/>
          <a:lstStyle/>
          <a:p>
            <a:r>
              <a:rPr lang="en-US" dirty="0" smtClean="0"/>
              <a:t>Understanding how Proposals fit into</a:t>
            </a:r>
            <a:endParaRPr lang="en-US" dirty="0"/>
          </a:p>
        </p:txBody>
      </p:sp>
      <p:sp>
        <p:nvSpPr>
          <p:cNvPr id="4" name="Footer Placeholder 3"/>
          <p:cNvSpPr>
            <a:spLocks noGrp="1"/>
          </p:cNvSpPr>
          <p:nvPr>
            <p:ph type="ftr" sz="quarter" idx="11"/>
          </p:nvPr>
        </p:nvSpPr>
        <p:spPr/>
        <p:txBody>
          <a:bodyPr/>
          <a:lstStyle/>
          <a:p>
            <a:r>
              <a:rPr lang="en-US" smtClean="0"/>
              <a:t>Copyright 2011 © by Pearson Education, Inc.</a:t>
            </a:r>
            <a:endParaRPr lang="en-US"/>
          </a:p>
        </p:txBody>
      </p:sp>
    </p:spTree>
    <p:extLst>
      <p:ext uri="{BB962C8B-B14F-4D97-AF65-F5344CB8AC3E}">
        <p14:creationId xmlns:p14="http://schemas.microsoft.com/office/powerpoint/2010/main" val="39891130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594" name="Rectangle 2"/>
          <p:cNvSpPr>
            <a:spLocks noGrp="1" noChangeArrowheads="1"/>
          </p:cNvSpPr>
          <p:nvPr>
            <p:ph type="title"/>
          </p:nvPr>
        </p:nvSpPr>
        <p:spPr/>
        <p:txBody>
          <a:bodyPr/>
          <a:lstStyle/>
          <a:p>
            <a:pPr eaLnBrk="1" hangingPunct="1">
              <a:defRPr/>
            </a:pPr>
            <a:r>
              <a:rPr lang="en-US" sz="4000" b="1" dirty="0" smtClean="0">
                <a:cs typeface="+mj-cs"/>
              </a:rPr>
              <a:t>Two broad goals for this unit</a:t>
            </a:r>
          </a:p>
        </p:txBody>
      </p:sp>
      <p:sp>
        <p:nvSpPr>
          <p:cNvPr id="366595" name="Rectangle 3"/>
          <p:cNvSpPr>
            <a:spLocks noGrp="1" noChangeArrowheads="1"/>
          </p:cNvSpPr>
          <p:nvPr>
            <p:ph type="body" sz="half" idx="1"/>
          </p:nvPr>
        </p:nvSpPr>
        <p:spPr>
          <a:xfrm>
            <a:off x="1371600" y="1981200"/>
            <a:ext cx="7239000" cy="4191000"/>
          </a:xfrm>
        </p:spPr>
        <p:txBody>
          <a:bodyPr>
            <a:normAutofit/>
          </a:bodyPr>
          <a:lstStyle/>
          <a:p>
            <a:pPr marL="533400" indent="-533400" eaLnBrk="1" hangingPunct="1">
              <a:buFont typeface="Wingdings" charset="0"/>
              <a:buAutoNum type="arabicPeriod"/>
              <a:defRPr/>
            </a:pPr>
            <a:r>
              <a:rPr lang="en-US" dirty="0" smtClean="0">
                <a:cs typeface="+mn-cs"/>
              </a:rPr>
              <a:t>To gain an understanding of the genres associated with the social act of </a:t>
            </a:r>
            <a:r>
              <a:rPr lang="ja-JP" altLang="en-US" dirty="0" smtClean="0">
                <a:latin typeface="Arial"/>
                <a:cs typeface="+mn-cs"/>
              </a:rPr>
              <a:t>“</a:t>
            </a:r>
            <a:r>
              <a:rPr lang="en-US" dirty="0" smtClean="0">
                <a:cs typeface="+mn-cs"/>
              </a:rPr>
              <a:t>proposing,</a:t>
            </a:r>
            <a:r>
              <a:rPr lang="ja-JP" altLang="en-US" dirty="0" smtClean="0">
                <a:latin typeface="Arial"/>
                <a:cs typeface="+mn-cs"/>
              </a:rPr>
              <a:t>”</a:t>
            </a:r>
            <a:r>
              <a:rPr lang="en-US" dirty="0" smtClean="0">
                <a:cs typeface="+mn-cs"/>
              </a:rPr>
              <a:t> especially proposing projects in organizational settings</a:t>
            </a:r>
          </a:p>
          <a:p>
            <a:pPr marL="533400" indent="-533400" eaLnBrk="1" hangingPunct="1">
              <a:buFont typeface="Wingdings" charset="0"/>
              <a:buAutoNum type="arabicPeriod"/>
              <a:defRPr/>
            </a:pPr>
            <a:endParaRPr lang="en-US" dirty="0" smtClean="0">
              <a:cs typeface="+mn-cs"/>
            </a:endParaRPr>
          </a:p>
          <a:p>
            <a:pPr marL="533400" indent="-533400" eaLnBrk="1" hangingPunct="1">
              <a:buFont typeface="Wingdings" charset="0"/>
              <a:buAutoNum type="arabicPeriod"/>
              <a:defRPr/>
            </a:pPr>
            <a:r>
              <a:rPr lang="en-US" dirty="0" smtClean="0">
                <a:cs typeface="+mn-cs"/>
              </a:rPr>
              <a:t>To gain an understanding of how best to coordinate the various genres of proposing in order to successfully persuade others to support our projects</a:t>
            </a:r>
          </a:p>
          <a:p>
            <a:pPr marL="533400" indent="-533400" eaLnBrk="1" hangingPunct="1">
              <a:buFont typeface="Wingdings" charset="0"/>
              <a:buNone/>
              <a:defRPr/>
            </a:pPr>
            <a:endParaRPr lang="en-US" b="1" dirty="0" smtClean="0">
              <a:cs typeface="+mn-cs"/>
            </a:endParaRPr>
          </a:p>
        </p:txBody>
      </p:sp>
    </p:spTree>
    <p:extLst>
      <p:ext uri="{BB962C8B-B14F-4D97-AF65-F5344CB8AC3E}">
        <p14:creationId xmlns:p14="http://schemas.microsoft.com/office/powerpoint/2010/main" val="3820159650"/>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594" name="Rectangle 2"/>
          <p:cNvSpPr>
            <a:spLocks noGrp="1" noChangeArrowheads="1"/>
          </p:cNvSpPr>
          <p:nvPr>
            <p:ph type="title"/>
          </p:nvPr>
        </p:nvSpPr>
        <p:spPr/>
        <p:txBody>
          <a:bodyPr/>
          <a:lstStyle/>
          <a:p>
            <a:pPr eaLnBrk="1" hangingPunct="1">
              <a:defRPr/>
            </a:pPr>
            <a:r>
              <a:rPr lang="ja-JP" altLang="en-US" b="1" smtClean="0">
                <a:latin typeface="Arial"/>
                <a:cs typeface="+mj-cs"/>
              </a:rPr>
              <a:t>“</a:t>
            </a:r>
            <a:r>
              <a:rPr lang="en-US" b="1" smtClean="0">
                <a:cs typeface="+mj-cs"/>
              </a:rPr>
              <a:t>A Genre System View</a:t>
            </a:r>
            <a:r>
              <a:rPr lang="ja-JP" altLang="en-US" b="1" smtClean="0">
                <a:latin typeface="Arial"/>
                <a:cs typeface="+mj-cs"/>
              </a:rPr>
              <a:t>”</a:t>
            </a:r>
            <a:endParaRPr lang="en-US" b="1" smtClean="0">
              <a:cs typeface="+mj-cs"/>
            </a:endParaRPr>
          </a:p>
        </p:txBody>
      </p:sp>
      <p:sp>
        <p:nvSpPr>
          <p:cNvPr id="366595" name="Rectangle 3"/>
          <p:cNvSpPr>
            <a:spLocks noGrp="1" noChangeArrowheads="1"/>
          </p:cNvSpPr>
          <p:nvPr>
            <p:ph type="body" sz="half" idx="1"/>
          </p:nvPr>
        </p:nvSpPr>
        <p:spPr>
          <a:xfrm>
            <a:off x="1447800" y="1600200"/>
            <a:ext cx="7086600" cy="4191000"/>
          </a:xfrm>
        </p:spPr>
        <p:txBody>
          <a:bodyPr>
            <a:normAutofit/>
          </a:bodyPr>
          <a:lstStyle/>
          <a:p>
            <a:pPr marL="533400" indent="-533400" eaLnBrk="1" hangingPunct="1">
              <a:buFont typeface="Wingdings" charset="0"/>
              <a:buNone/>
              <a:defRPr/>
            </a:pPr>
            <a:r>
              <a:rPr lang="ja-JP" altLang="en-US" sz="2400" b="1" dirty="0" smtClean="0">
                <a:latin typeface="Arial"/>
                <a:cs typeface="+mn-cs"/>
              </a:rPr>
              <a:t>“</a:t>
            </a:r>
            <a:r>
              <a:rPr lang="en-US" sz="2400" dirty="0" smtClean="0">
                <a:effectLst/>
                <a:cs typeface="+mn-cs"/>
              </a:rPr>
              <a:t>Connor</a:t>
            </a:r>
            <a:r>
              <a:rPr lang="ja-JP" altLang="en-US" sz="2400" dirty="0" smtClean="0">
                <a:effectLst/>
                <a:latin typeface="Arial"/>
                <a:cs typeface="+mn-cs"/>
              </a:rPr>
              <a:t>’</a:t>
            </a:r>
            <a:r>
              <a:rPr lang="en-US" sz="2400" dirty="0" smtClean="0">
                <a:effectLst/>
                <a:cs typeface="+mn-cs"/>
              </a:rPr>
              <a:t>s (2000) study hints at this interactive nature of grant funding genres, as she claims that the genre of a grant proposal does not exist in isolation but is part of a system of interacting genres</a:t>
            </a:r>
            <a:r>
              <a:rPr lang="ja-JP" altLang="en-US" sz="2400" dirty="0" smtClean="0">
                <a:effectLst/>
                <a:latin typeface="Arial"/>
                <a:cs typeface="+mn-cs"/>
              </a:rPr>
              <a:t>”</a:t>
            </a:r>
            <a:r>
              <a:rPr lang="en-US" sz="2400" dirty="0" smtClean="0">
                <a:effectLst/>
                <a:cs typeface="+mn-cs"/>
              </a:rPr>
              <a:t> (pp. 22-23). </a:t>
            </a:r>
            <a:endParaRPr lang="en-US" sz="2400" dirty="0" smtClean="0">
              <a:effectLst/>
              <a:cs typeface="+mn-cs"/>
            </a:endParaRPr>
          </a:p>
          <a:p>
            <a:pPr marL="533400" indent="-533400" eaLnBrk="1" hangingPunct="1">
              <a:buFont typeface="Wingdings" charset="0"/>
              <a:buNone/>
              <a:defRPr/>
            </a:pPr>
            <a:r>
              <a:rPr lang="en-US" sz="2400" dirty="0" smtClean="0">
                <a:effectLst/>
                <a:cs typeface="+mn-cs"/>
              </a:rPr>
              <a:t>Connor</a:t>
            </a:r>
            <a:r>
              <a:rPr lang="ja-JP" altLang="en-US" sz="2400" dirty="0" smtClean="0">
                <a:effectLst/>
                <a:latin typeface="Arial"/>
                <a:cs typeface="+mn-cs"/>
              </a:rPr>
              <a:t>’</a:t>
            </a:r>
            <a:r>
              <a:rPr lang="en-US" sz="2400" dirty="0" smtClean="0">
                <a:effectLst/>
                <a:cs typeface="+mn-cs"/>
              </a:rPr>
              <a:t>s </a:t>
            </a:r>
            <a:r>
              <a:rPr lang="en-US" sz="2400" dirty="0" smtClean="0">
                <a:effectLst/>
                <a:cs typeface="+mn-cs"/>
              </a:rPr>
              <a:t>statement suggests that grant writers require knowledge of multiple genres spanning a variety of rhetorical contexts and discourse communities. </a:t>
            </a:r>
            <a:endParaRPr lang="en-US" sz="2400" dirty="0" smtClean="0">
              <a:effectLst/>
              <a:cs typeface="+mn-cs"/>
            </a:endParaRPr>
          </a:p>
        </p:txBody>
      </p:sp>
      <p:sp>
        <p:nvSpPr>
          <p:cNvPr id="366598" name="Text Box 6"/>
          <p:cNvSpPr txBox="1">
            <a:spLocks noChangeArrowheads="1"/>
          </p:cNvSpPr>
          <p:nvPr/>
        </p:nvSpPr>
        <p:spPr bwMode="auto">
          <a:xfrm>
            <a:off x="5486400" y="5867400"/>
            <a:ext cx="220980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cs typeface="+mn-cs"/>
              </a:rPr>
              <a:t>Tardy, p.2</a:t>
            </a:r>
          </a:p>
        </p:txBody>
      </p:sp>
    </p:spTree>
    <p:extLst>
      <p:ext uri="{BB962C8B-B14F-4D97-AF65-F5344CB8AC3E}">
        <p14:creationId xmlns:p14="http://schemas.microsoft.com/office/powerpoint/2010/main" val="237441696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Midterm Proposal </a:t>
            </a:r>
            <a:r>
              <a:rPr lang="en-US" dirty="0" smtClean="0"/>
              <a:t>Project cont.</a:t>
            </a:r>
            <a:endParaRPr lang="en-US" dirty="0"/>
          </a:p>
        </p:txBody>
      </p:sp>
      <p:sp>
        <p:nvSpPr>
          <p:cNvPr id="3" name="Content Placeholder 2"/>
          <p:cNvSpPr>
            <a:spLocks noGrp="1"/>
          </p:cNvSpPr>
          <p:nvPr>
            <p:ph idx="1"/>
          </p:nvPr>
        </p:nvSpPr>
        <p:spPr/>
        <p:txBody>
          <a:bodyPr>
            <a:normAutofit/>
          </a:bodyPr>
          <a:lstStyle/>
          <a:p>
            <a:pPr marL="533400" indent="-533400">
              <a:lnSpc>
                <a:spcPct val="90000"/>
              </a:lnSpc>
              <a:buNone/>
              <a:defRPr/>
            </a:pPr>
            <a:r>
              <a:rPr lang="en-US" dirty="0" smtClean="0"/>
              <a:t>Goal:  </a:t>
            </a:r>
          </a:p>
          <a:p>
            <a:pPr marL="533400" indent="-533400">
              <a:lnSpc>
                <a:spcPct val="90000"/>
              </a:lnSpc>
              <a:defRPr/>
            </a:pPr>
            <a:r>
              <a:rPr lang="en-US" dirty="0" smtClean="0"/>
              <a:t>To </a:t>
            </a:r>
            <a:r>
              <a:rPr lang="en-US" dirty="0"/>
              <a:t>identify a major project. </a:t>
            </a:r>
          </a:p>
          <a:p>
            <a:pPr marL="533400" indent="-533400">
              <a:lnSpc>
                <a:spcPct val="90000"/>
              </a:lnSpc>
              <a:defRPr/>
            </a:pPr>
            <a:r>
              <a:rPr lang="en-US" dirty="0" smtClean="0"/>
              <a:t>Define </a:t>
            </a:r>
            <a:r>
              <a:rPr lang="en-US" dirty="0"/>
              <a:t>the </a:t>
            </a:r>
            <a:r>
              <a:rPr lang="en-US" dirty="0" smtClean="0"/>
              <a:t>project</a:t>
            </a:r>
            <a:endParaRPr lang="en-US" dirty="0"/>
          </a:p>
          <a:p>
            <a:pPr marL="533400" indent="-533400">
              <a:lnSpc>
                <a:spcPct val="90000"/>
              </a:lnSpc>
              <a:defRPr/>
            </a:pPr>
            <a:r>
              <a:rPr lang="en-US" dirty="0" smtClean="0"/>
              <a:t>Locate </a:t>
            </a:r>
            <a:r>
              <a:rPr lang="en-US" dirty="0"/>
              <a:t>different sources of support</a:t>
            </a:r>
            <a:r>
              <a:rPr lang="en-US" dirty="0" smtClean="0"/>
              <a:t>,</a:t>
            </a:r>
          </a:p>
          <a:p>
            <a:pPr marL="533400" indent="-533400">
              <a:lnSpc>
                <a:spcPct val="90000"/>
              </a:lnSpc>
              <a:defRPr/>
            </a:pPr>
            <a:r>
              <a:rPr lang="en-US" dirty="0" smtClean="0"/>
              <a:t>Create </a:t>
            </a:r>
            <a:r>
              <a:rPr lang="en-US" dirty="0"/>
              <a:t>all the necessary materials to </a:t>
            </a:r>
            <a:r>
              <a:rPr lang="en-US" dirty="0" smtClean="0"/>
              <a:t>persuade the audience of the project of its efficacy and usefulness.</a:t>
            </a:r>
            <a:endParaRPr lang="en-US" dirty="0"/>
          </a:p>
        </p:txBody>
      </p:sp>
      <p:sp>
        <p:nvSpPr>
          <p:cNvPr id="4" name="Footer Placeholder 3"/>
          <p:cNvSpPr>
            <a:spLocks noGrp="1"/>
          </p:cNvSpPr>
          <p:nvPr>
            <p:ph type="ftr" sz="quarter" idx="11"/>
          </p:nvPr>
        </p:nvSpPr>
        <p:spPr/>
        <p:txBody>
          <a:bodyPr/>
          <a:lstStyle/>
          <a:p>
            <a:r>
              <a:rPr lang="en-US" smtClean="0"/>
              <a:t>Copyright 2011 © by Pearson Education, Inc.</a:t>
            </a:r>
            <a:endParaRPr lang="en-US"/>
          </a:p>
        </p:txBody>
      </p:sp>
    </p:spTree>
    <p:extLst>
      <p:ext uri="{BB962C8B-B14F-4D97-AF65-F5344CB8AC3E}">
        <p14:creationId xmlns:p14="http://schemas.microsoft.com/office/powerpoint/2010/main" val="468935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1371600" y="685800"/>
            <a:ext cx="7239000" cy="1143000"/>
          </a:xfrm>
        </p:spPr>
        <p:txBody>
          <a:bodyPr/>
          <a:lstStyle/>
          <a:p>
            <a:pPr eaLnBrk="1" hangingPunct="1">
              <a:defRPr/>
            </a:pPr>
            <a:r>
              <a:rPr lang="en-US" b="1" smtClean="0">
                <a:cs typeface="+mj-cs"/>
              </a:rPr>
              <a:t>What</a:t>
            </a:r>
            <a:r>
              <a:rPr lang="ja-JP" altLang="en-US" b="1" smtClean="0">
                <a:latin typeface="Arial"/>
                <a:cs typeface="+mj-cs"/>
              </a:rPr>
              <a:t>’</a:t>
            </a:r>
            <a:r>
              <a:rPr lang="en-US" b="1" smtClean="0">
                <a:cs typeface="+mj-cs"/>
              </a:rPr>
              <a:t>s a </a:t>
            </a:r>
            <a:r>
              <a:rPr lang="ja-JP" altLang="en-US" b="1" smtClean="0">
                <a:latin typeface="Arial"/>
                <a:cs typeface="+mj-cs"/>
              </a:rPr>
              <a:t>“</a:t>
            </a:r>
            <a:r>
              <a:rPr lang="en-US" b="1" smtClean="0">
                <a:cs typeface="+mj-cs"/>
              </a:rPr>
              <a:t>genre system?</a:t>
            </a:r>
            <a:r>
              <a:rPr lang="ja-JP" altLang="en-US" b="1" smtClean="0">
                <a:latin typeface="Arial"/>
                <a:cs typeface="+mj-cs"/>
              </a:rPr>
              <a:t>”</a:t>
            </a:r>
            <a:endParaRPr lang="en-US" b="1" smtClean="0">
              <a:cs typeface="+mj-cs"/>
            </a:endParaRPr>
          </a:p>
        </p:txBody>
      </p:sp>
      <p:sp>
        <p:nvSpPr>
          <p:cNvPr id="409605" name="Text Box 5"/>
          <p:cNvSpPr txBox="1">
            <a:spLocks noChangeArrowheads="1"/>
          </p:cNvSpPr>
          <p:nvPr/>
        </p:nvSpPr>
        <p:spPr bwMode="auto">
          <a:xfrm>
            <a:off x="2209800" y="2286000"/>
            <a:ext cx="4800600" cy="369332"/>
          </a:xfrm>
          <a:prstGeom prst="rect">
            <a:avLst/>
          </a:prstGeom>
          <a:solidFill>
            <a:schemeClr val="tx2"/>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solidFill>
                  <a:schemeClr val="bg1"/>
                </a:solidFill>
                <a:cs typeface="+mn-cs"/>
              </a:rPr>
              <a:t>3 key assumptions for Tardy:</a:t>
            </a:r>
          </a:p>
        </p:txBody>
      </p:sp>
      <p:sp>
        <p:nvSpPr>
          <p:cNvPr id="409606" name="Text Box 6"/>
          <p:cNvSpPr txBox="1">
            <a:spLocks noChangeArrowheads="1"/>
          </p:cNvSpPr>
          <p:nvPr/>
        </p:nvSpPr>
        <p:spPr bwMode="auto">
          <a:xfrm>
            <a:off x="1371600" y="2971800"/>
            <a:ext cx="6705600" cy="2670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buFontTx/>
              <a:buChar char="•"/>
              <a:defRPr/>
            </a:pPr>
            <a:r>
              <a:rPr lang="en-US" dirty="0">
                <a:cs typeface="+mn-cs"/>
              </a:rPr>
              <a:t> Genres are social action; typified responses to recurring situations</a:t>
            </a:r>
          </a:p>
          <a:p>
            <a:pPr>
              <a:spcBef>
                <a:spcPct val="50000"/>
              </a:spcBef>
              <a:buFontTx/>
              <a:buChar char="•"/>
              <a:defRPr/>
            </a:pPr>
            <a:r>
              <a:rPr lang="en-US" dirty="0">
                <a:cs typeface="+mn-cs"/>
              </a:rPr>
              <a:t> Genres are used and work together, creating a kind of interactive system</a:t>
            </a:r>
          </a:p>
          <a:p>
            <a:pPr>
              <a:spcBef>
                <a:spcPct val="50000"/>
              </a:spcBef>
              <a:buFontTx/>
              <a:buChar char="•"/>
              <a:defRPr/>
            </a:pPr>
            <a:r>
              <a:rPr lang="en-US" dirty="0">
                <a:cs typeface="+mn-cs"/>
              </a:rPr>
              <a:t> Specialized knowledge is required to use genres and to act within genre systems</a:t>
            </a:r>
          </a:p>
        </p:txBody>
      </p:sp>
    </p:spTree>
    <p:extLst>
      <p:ext uri="{BB962C8B-B14F-4D97-AF65-F5344CB8AC3E}">
        <p14:creationId xmlns:p14="http://schemas.microsoft.com/office/powerpoint/2010/main" val="3163534041"/>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4" name="Rectangle 2"/>
          <p:cNvSpPr>
            <a:spLocks noGrp="1" noChangeArrowheads="1"/>
          </p:cNvSpPr>
          <p:nvPr>
            <p:ph type="title"/>
          </p:nvPr>
        </p:nvSpPr>
        <p:spPr/>
        <p:txBody>
          <a:bodyPr>
            <a:normAutofit/>
          </a:bodyPr>
          <a:lstStyle/>
          <a:p>
            <a:pPr eaLnBrk="1" hangingPunct="1">
              <a:defRPr/>
            </a:pPr>
            <a:r>
              <a:rPr lang="en-US" sz="3600" b="1" dirty="0" smtClean="0">
                <a:cs typeface="+mj-cs"/>
              </a:rPr>
              <a:t>Genre systems &amp; proposals…</a:t>
            </a:r>
            <a:endParaRPr lang="en-US" sz="3600" b="1" dirty="0" smtClean="0">
              <a:cs typeface="+mj-cs"/>
            </a:endParaRPr>
          </a:p>
        </p:txBody>
      </p:sp>
      <p:sp>
        <p:nvSpPr>
          <p:cNvPr id="407555" name="Rectangle 3"/>
          <p:cNvSpPr>
            <a:spLocks noGrp="1" noChangeArrowheads="1"/>
          </p:cNvSpPr>
          <p:nvPr>
            <p:ph type="body" sz="half" idx="1"/>
          </p:nvPr>
        </p:nvSpPr>
        <p:spPr>
          <a:xfrm>
            <a:off x="1143000" y="1600200"/>
            <a:ext cx="7391400" cy="4191000"/>
          </a:xfrm>
        </p:spPr>
        <p:txBody>
          <a:bodyPr/>
          <a:lstStyle/>
          <a:p>
            <a:pPr marL="533400" indent="-533400">
              <a:buNone/>
              <a:defRPr/>
            </a:pPr>
            <a:r>
              <a:rPr lang="en-US" dirty="0" smtClean="0"/>
              <a:t>For the midterm project, your TEAM </a:t>
            </a:r>
            <a:r>
              <a:rPr lang="en-US" dirty="0"/>
              <a:t>will conduct </a:t>
            </a:r>
            <a:r>
              <a:rPr lang="en-US" dirty="0" smtClean="0"/>
              <a:t>an </a:t>
            </a:r>
            <a:r>
              <a:rPr lang="en-US" dirty="0"/>
              <a:t>exploration of the genre system of proposal writing, choosing a site to investigate that will inform your own forays (present or future) into grant writing.</a:t>
            </a:r>
          </a:p>
          <a:p>
            <a:pPr marL="533400" indent="-533400" eaLnBrk="1" hangingPunct="1">
              <a:buFont typeface="Wingdings" charset="0"/>
              <a:buNone/>
              <a:defRPr/>
            </a:pPr>
            <a:endParaRPr lang="en-US" dirty="0" smtClean="0">
              <a:effectLst/>
              <a:cs typeface="+mn-cs"/>
            </a:endParaRPr>
          </a:p>
        </p:txBody>
      </p:sp>
    </p:spTree>
    <p:extLst>
      <p:ext uri="{BB962C8B-B14F-4D97-AF65-F5344CB8AC3E}">
        <p14:creationId xmlns:p14="http://schemas.microsoft.com/office/powerpoint/2010/main" val="1160940699"/>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8" name="Rectangle 2"/>
          <p:cNvSpPr>
            <a:spLocks noGrp="1" noChangeArrowheads="1"/>
          </p:cNvSpPr>
          <p:nvPr>
            <p:ph type="ctrTitle"/>
          </p:nvPr>
        </p:nvSpPr>
        <p:spPr>
          <a:xfrm>
            <a:off x="1219200" y="685800"/>
            <a:ext cx="7391400" cy="1143000"/>
          </a:xfrm>
        </p:spPr>
        <p:txBody>
          <a:bodyPr>
            <a:noAutofit/>
          </a:bodyPr>
          <a:lstStyle/>
          <a:p>
            <a:pPr eaLnBrk="1" hangingPunct="1">
              <a:defRPr/>
            </a:pPr>
            <a:r>
              <a:rPr lang="en-US" sz="3200" dirty="0" smtClean="0">
                <a:cs typeface="+mj-cs"/>
              </a:rPr>
              <a:t>Modify these Questions to create your proposal project…</a:t>
            </a:r>
            <a:endParaRPr lang="en-US" sz="3200" dirty="0" smtClean="0">
              <a:cs typeface="+mj-cs"/>
            </a:endParaRPr>
          </a:p>
        </p:txBody>
      </p:sp>
      <p:sp>
        <p:nvSpPr>
          <p:cNvPr id="393219" name="Text Box 3"/>
          <p:cNvSpPr txBox="1">
            <a:spLocks noChangeArrowheads="1"/>
          </p:cNvSpPr>
          <p:nvPr/>
        </p:nvSpPr>
        <p:spPr bwMode="auto">
          <a:xfrm>
            <a:off x="1219200" y="1981200"/>
            <a:ext cx="7543800" cy="41549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457200" indent="-457200">
              <a:defRPr sz="2400">
                <a:solidFill>
                  <a:schemeClr val="tx1"/>
                </a:solidFill>
                <a:latin typeface="Times" charset="0"/>
                <a:ea typeface="ＭＳ Ｐゴシック" charset="0"/>
              </a:defRPr>
            </a:lvl1pPr>
            <a:lvl2pPr marL="914400" indent="-457200">
              <a:defRPr sz="2400">
                <a:solidFill>
                  <a:schemeClr val="tx1"/>
                </a:solidFill>
                <a:latin typeface="Times" charset="0"/>
                <a:ea typeface="ＭＳ Ｐゴシック" charset="0"/>
              </a:defRPr>
            </a:lvl2pPr>
            <a:lvl3pPr marL="1371600" indent="-457200">
              <a:defRPr sz="2400">
                <a:solidFill>
                  <a:schemeClr val="tx1"/>
                </a:solidFill>
                <a:latin typeface="Times" charset="0"/>
                <a:ea typeface="ＭＳ Ｐゴシック" charset="0"/>
              </a:defRPr>
            </a:lvl3pPr>
            <a:lvl4pPr marL="1828800" indent="-457200">
              <a:defRPr sz="2400">
                <a:solidFill>
                  <a:schemeClr val="tx1"/>
                </a:solidFill>
                <a:latin typeface="Times" charset="0"/>
                <a:ea typeface="ＭＳ Ｐゴシック" charset="0"/>
              </a:defRPr>
            </a:lvl4pPr>
            <a:lvl5pPr marL="2286000" indent="-457200">
              <a:defRPr sz="2400">
                <a:solidFill>
                  <a:schemeClr val="tx1"/>
                </a:solidFill>
                <a:latin typeface="Times" charset="0"/>
                <a:ea typeface="ＭＳ Ｐゴシック" charset="0"/>
              </a:defRPr>
            </a:lvl5pPr>
            <a:lvl6pPr marL="2743200" indent="-457200" eaLnBrk="0" fontAlgn="base" hangingPunct="0">
              <a:spcBef>
                <a:spcPct val="0"/>
              </a:spcBef>
              <a:spcAft>
                <a:spcPct val="0"/>
              </a:spcAft>
              <a:defRPr sz="2400">
                <a:solidFill>
                  <a:schemeClr val="tx1"/>
                </a:solidFill>
                <a:latin typeface="Times" charset="0"/>
                <a:ea typeface="ＭＳ Ｐゴシック" charset="0"/>
              </a:defRPr>
            </a:lvl6pPr>
            <a:lvl7pPr marL="3200400" indent="-457200" eaLnBrk="0" fontAlgn="base" hangingPunct="0">
              <a:spcBef>
                <a:spcPct val="0"/>
              </a:spcBef>
              <a:spcAft>
                <a:spcPct val="0"/>
              </a:spcAft>
              <a:defRPr sz="2400">
                <a:solidFill>
                  <a:schemeClr val="tx1"/>
                </a:solidFill>
                <a:latin typeface="Times" charset="0"/>
                <a:ea typeface="ＭＳ Ｐゴシック" charset="0"/>
              </a:defRPr>
            </a:lvl7pPr>
            <a:lvl8pPr marL="3657600" indent="-457200" eaLnBrk="0" fontAlgn="base" hangingPunct="0">
              <a:spcBef>
                <a:spcPct val="0"/>
              </a:spcBef>
              <a:spcAft>
                <a:spcPct val="0"/>
              </a:spcAft>
              <a:defRPr sz="2400">
                <a:solidFill>
                  <a:schemeClr val="tx1"/>
                </a:solidFill>
                <a:latin typeface="Times" charset="0"/>
                <a:ea typeface="ＭＳ Ｐゴシック" charset="0"/>
              </a:defRPr>
            </a:lvl8pPr>
            <a:lvl9pPr marL="4114800" indent="-457200" eaLnBrk="0" fontAlgn="base" hangingPunct="0">
              <a:spcBef>
                <a:spcPct val="0"/>
              </a:spcBef>
              <a:spcAft>
                <a:spcPct val="0"/>
              </a:spcAft>
              <a:defRPr sz="2400">
                <a:solidFill>
                  <a:schemeClr val="tx1"/>
                </a:solidFill>
                <a:latin typeface="Times" charset="0"/>
                <a:ea typeface="ＭＳ Ｐゴシック" charset="0"/>
              </a:defRPr>
            </a:lvl9pPr>
          </a:lstStyle>
          <a:p>
            <a:pPr>
              <a:defRPr/>
            </a:pPr>
            <a:r>
              <a:rPr lang="en-US" dirty="0" smtClean="0">
                <a:latin typeface="Tahoma" charset="0"/>
                <a:cs typeface="+mn-cs"/>
              </a:rPr>
              <a:t>What genres and communities interact to form the genre system of proposal writing for seeking space in</a:t>
            </a:r>
            <a:r>
              <a:rPr lang="en-US" dirty="0" smtClean="0">
                <a:latin typeface="Tahoma" charset="0"/>
                <a:cs typeface="+mn-cs"/>
              </a:rPr>
              <a:t>…?</a:t>
            </a:r>
            <a:endParaRPr lang="en-US" dirty="0" smtClean="0">
              <a:latin typeface="Tahoma" charset="0"/>
              <a:cs typeface="+mn-cs"/>
            </a:endParaRPr>
          </a:p>
          <a:p>
            <a:pPr>
              <a:defRPr/>
            </a:pPr>
            <a:endParaRPr lang="en-US" dirty="0" smtClean="0">
              <a:latin typeface="Tahoma" charset="0"/>
              <a:cs typeface="+mn-cs"/>
            </a:endParaRPr>
          </a:p>
          <a:p>
            <a:pPr>
              <a:defRPr/>
            </a:pPr>
            <a:r>
              <a:rPr lang="en-US" dirty="0" smtClean="0">
                <a:latin typeface="Tahoma" charset="0"/>
                <a:cs typeface="+mn-cs"/>
              </a:rPr>
              <a:t>What are the roles and functions of this genre system? </a:t>
            </a:r>
          </a:p>
          <a:p>
            <a:pPr>
              <a:defRPr/>
            </a:pPr>
            <a:endParaRPr lang="en-US" dirty="0" smtClean="0">
              <a:latin typeface="Tahoma" charset="0"/>
              <a:cs typeface="+mn-cs"/>
            </a:endParaRPr>
          </a:p>
          <a:p>
            <a:pPr>
              <a:defRPr/>
            </a:pPr>
            <a:r>
              <a:rPr lang="en-US" dirty="0" smtClean="0">
                <a:latin typeface="Tahoma" charset="0"/>
                <a:cs typeface="+mn-cs"/>
              </a:rPr>
              <a:t>What type of knowledge does participation in the text genres and genre system require of grant writers and how do these writers develop such knowledge?</a:t>
            </a:r>
          </a:p>
        </p:txBody>
      </p:sp>
    </p:spTree>
    <p:extLst>
      <p:ext uri="{BB962C8B-B14F-4D97-AF65-F5344CB8AC3E}">
        <p14:creationId xmlns:p14="http://schemas.microsoft.com/office/powerpoint/2010/main" val="4255265171"/>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650" name="Rectangle 2"/>
          <p:cNvSpPr>
            <a:spLocks noGrp="1" noChangeArrowheads="1"/>
          </p:cNvSpPr>
          <p:nvPr>
            <p:ph type="ctrTitle"/>
          </p:nvPr>
        </p:nvSpPr>
        <p:spPr>
          <a:xfrm>
            <a:off x="1371600" y="685800"/>
            <a:ext cx="7239000" cy="1143000"/>
          </a:xfrm>
        </p:spPr>
        <p:txBody>
          <a:bodyPr>
            <a:normAutofit fontScale="90000"/>
          </a:bodyPr>
          <a:lstStyle/>
          <a:p>
            <a:pPr eaLnBrk="1" hangingPunct="1">
              <a:defRPr/>
            </a:pPr>
            <a:r>
              <a:rPr lang="en-US" sz="4000" b="1" dirty="0" smtClean="0">
                <a:cs typeface="+mj-cs"/>
              </a:rPr>
              <a:t>How do you study genres as social action?</a:t>
            </a:r>
          </a:p>
        </p:txBody>
      </p:sp>
      <p:sp>
        <p:nvSpPr>
          <p:cNvPr id="411651" name="Text Box 3"/>
          <p:cNvSpPr txBox="1">
            <a:spLocks noChangeArrowheads="1"/>
          </p:cNvSpPr>
          <p:nvPr/>
        </p:nvSpPr>
        <p:spPr bwMode="auto">
          <a:xfrm>
            <a:off x="1371600" y="2209800"/>
            <a:ext cx="5867400" cy="369332"/>
          </a:xfrm>
          <a:prstGeom prst="rect">
            <a:avLst/>
          </a:prstGeom>
          <a:solidFill>
            <a:schemeClr val="tx2"/>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solidFill>
                  <a:srgbClr val="FFFFFF"/>
                </a:solidFill>
                <a:cs typeface="+mn-cs"/>
              </a:rPr>
              <a:t>Tardy used the following </a:t>
            </a:r>
            <a:r>
              <a:rPr lang="en-US" b="1" dirty="0" smtClean="0">
                <a:solidFill>
                  <a:srgbClr val="FFFFFF"/>
                </a:solidFill>
                <a:cs typeface="+mn-cs"/>
              </a:rPr>
              <a:t>methods…</a:t>
            </a:r>
            <a:endParaRPr lang="en-US" b="1" dirty="0">
              <a:solidFill>
                <a:srgbClr val="FFFFFF"/>
              </a:solidFill>
              <a:cs typeface="+mn-cs"/>
            </a:endParaRPr>
          </a:p>
        </p:txBody>
      </p:sp>
      <p:sp>
        <p:nvSpPr>
          <p:cNvPr id="411652" name="Text Box 4"/>
          <p:cNvSpPr txBox="1">
            <a:spLocks noChangeArrowheads="1"/>
          </p:cNvSpPr>
          <p:nvPr/>
        </p:nvSpPr>
        <p:spPr bwMode="auto">
          <a:xfrm>
            <a:off x="1371600" y="2971800"/>
            <a:ext cx="6705600" cy="1381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buFontTx/>
              <a:buChar char="•"/>
              <a:defRPr/>
            </a:pPr>
            <a:r>
              <a:rPr lang="en-US" dirty="0">
                <a:cs typeface="+mn-cs"/>
              </a:rPr>
              <a:t> Interviews with writers</a:t>
            </a:r>
          </a:p>
          <a:p>
            <a:pPr>
              <a:spcBef>
                <a:spcPct val="50000"/>
              </a:spcBef>
              <a:buFontTx/>
              <a:buChar char="•"/>
              <a:defRPr/>
            </a:pPr>
            <a:r>
              <a:rPr lang="en-US" dirty="0">
                <a:cs typeface="+mn-cs"/>
              </a:rPr>
              <a:t> Analysis of documents – samples of the various genres used</a:t>
            </a:r>
          </a:p>
        </p:txBody>
      </p:sp>
      <p:sp>
        <p:nvSpPr>
          <p:cNvPr id="411654" name="Text Box 6"/>
          <p:cNvSpPr txBox="1">
            <a:spLocks noChangeArrowheads="1"/>
          </p:cNvSpPr>
          <p:nvPr/>
        </p:nvSpPr>
        <p:spPr bwMode="auto">
          <a:xfrm>
            <a:off x="1371600" y="5029200"/>
            <a:ext cx="6781800" cy="1196975"/>
          </a:xfrm>
          <a:prstGeom prst="rect">
            <a:avLst/>
          </a:prstGeom>
          <a:solidFill>
            <a:schemeClr val="tx2"/>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solidFill>
                  <a:srgbClr val="FFFFFF"/>
                </a:solidFill>
                <a:cs typeface="+mn-cs"/>
              </a:rPr>
              <a:t>Note that these methods tend to yield a retrospective account of the social action. That is, we see and learn from the results of action or from accounts of action given by the writer.</a:t>
            </a:r>
          </a:p>
        </p:txBody>
      </p:sp>
    </p:spTree>
    <p:extLst>
      <p:ext uri="{BB962C8B-B14F-4D97-AF65-F5344CB8AC3E}">
        <p14:creationId xmlns:p14="http://schemas.microsoft.com/office/powerpoint/2010/main" val="824399143"/>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ctrTitle"/>
          </p:nvPr>
        </p:nvSpPr>
        <p:spPr>
          <a:xfrm>
            <a:off x="1143000" y="685800"/>
            <a:ext cx="7467600" cy="1143000"/>
          </a:xfrm>
        </p:spPr>
        <p:txBody>
          <a:bodyPr>
            <a:normAutofit fontScale="90000"/>
          </a:bodyPr>
          <a:lstStyle/>
          <a:p>
            <a:pPr eaLnBrk="1" hangingPunct="1">
              <a:defRPr/>
            </a:pPr>
            <a:r>
              <a:rPr lang="en-US" b="1" dirty="0" smtClean="0">
                <a:cs typeface="+mj-cs"/>
              </a:rPr>
              <a:t>What should you watch for in your future career?</a:t>
            </a:r>
          </a:p>
        </p:txBody>
      </p:sp>
      <p:sp>
        <p:nvSpPr>
          <p:cNvPr id="413699" name="Text Box 3"/>
          <p:cNvSpPr txBox="1">
            <a:spLocks noChangeArrowheads="1"/>
          </p:cNvSpPr>
          <p:nvPr/>
        </p:nvSpPr>
        <p:spPr bwMode="auto">
          <a:xfrm>
            <a:off x="1295400" y="2209800"/>
            <a:ext cx="2590800" cy="369332"/>
          </a:xfrm>
          <a:prstGeom prst="rect">
            <a:avLst/>
          </a:prstGeom>
          <a:solidFill>
            <a:schemeClr val="tx2"/>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solidFill>
                  <a:srgbClr val="FFFFFF"/>
                </a:solidFill>
                <a:cs typeface="+mn-cs"/>
              </a:rPr>
              <a:t>Evidence of…</a:t>
            </a:r>
          </a:p>
        </p:txBody>
      </p:sp>
      <p:sp>
        <p:nvSpPr>
          <p:cNvPr id="413700" name="Text Box 4"/>
          <p:cNvSpPr txBox="1">
            <a:spLocks noChangeArrowheads="1"/>
          </p:cNvSpPr>
          <p:nvPr/>
        </p:nvSpPr>
        <p:spPr bwMode="auto">
          <a:xfrm>
            <a:off x="1371600" y="2971800"/>
            <a:ext cx="6705600" cy="1381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dirty="0">
                <a:cs typeface="+mn-cs"/>
              </a:rPr>
              <a:t>The specialized knowledge required to use genres and act in genre systems.</a:t>
            </a:r>
          </a:p>
          <a:p>
            <a:pPr>
              <a:spcBef>
                <a:spcPct val="50000"/>
              </a:spcBef>
              <a:defRPr/>
            </a:pPr>
            <a:endParaRPr lang="en-US" dirty="0">
              <a:cs typeface="+mn-cs"/>
            </a:endParaRPr>
          </a:p>
        </p:txBody>
      </p:sp>
      <p:sp>
        <p:nvSpPr>
          <p:cNvPr id="413701" name="Text Box 5"/>
          <p:cNvSpPr txBox="1">
            <a:spLocks noChangeArrowheads="1"/>
          </p:cNvSpPr>
          <p:nvPr/>
        </p:nvSpPr>
        <p:spPr bwMode="auto">
          <a:xfrm>
            <a:off x="1295400" y="4419600"/>
            <a:ext cx="3124200" cy="1615827"/>
          </a:xfrm>
          <a:prstGeom prst="rect">
            <a:avLst/>
          </a:prstGeom>
          <a:solidFill>
            <a:schemeClr val="tx2"/>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50000"/>
              </a:spcBef>
              <a:buFontTx/>
              <a:buChar char="•"/>
              <a:defRPr/>
            </a:pPr>
            <a:r>
              <a:rPr lang="en-US" b="1" dirty="0">
                <a:solidFill>
                  <a:srgbClr val="FFFFFF"/>
                </a:solidFill>
                <a:cs typeface="+mn-cs"/>
              </a:rPr>
              <a:t> </a:t>
            </a:r>
            <a:r>
              <a:rPr lang="en-US" b="1" dirty="0" smtClean="0">
                <a:solidFill>
                  <a:srgbClr val="FFFFFF"/>
                </a:solidFill>
                <a:cs typeface="+mn-cs"/>
              </a:rPr>
              <a:t>What </a:t>
            </a:r>
            <a:r>
              <a:rPr lang="en-US" b="1" dirty="0">
                <a:solidFill>
                  <a:srgbClr val="FFFFFF"/>
                </a:solidFill>
                <a:cs typeface="+mn-cs"/>
              </a:rPr>
              <a:t>genres are used?</a:t>
            </a:r>
          </a:p>
          <a:p>
            <a:pPr>
              <a:spcBef>
                <a:spcPct val="50000"/>
              </a:spcBef>
              <a:buFontTx/>
              <a:buChar char="•"/>
              <a:defRPr/>
            </a:pPr>
            <a:r>
              <a:rPr lang="en-US" b="1" dirty="0">
                <a:solidFill>
                  <a:srgbClr val="FFFFFF"/>
                </a:solidFill>
                <a:cs typeface="+mn-cs"/>
              </a:rPr>
              <a:t> </a:t>
            </a:r>
            <a:r>
              <a:rPr lang="en-US" b="1" dirty="0" smtClean="0">
                <a:solidFill>
                  <a:srgbClr val="FFFFFF"/>
                </a:solidFill>
                <a:cs typeface="+mn-cs"/>
              </a:rPr>
              <a:t>In </a:t>
            </a:r>
            <a:r>
              <a:rPr lang="en-US" b="1" dirty="0">
                <a:solidFill>
                  <a:srgbClr val="FFFFFF"/>
                </a:solidFill>
                <a:cs typeface="+mn-cs"/>
              </a:rPr>
              <a:t>what sequence?</a:t>
            </a:r>
          </a:p>
          <a:p>
            <a:pPr>
              <a:spcBef>
                <a:spcPct val="50000"/>
              </a:spcBef>
              <a:buFontTx/>
              <a:buChar char="•"/>
              <a:defRPr/>
            </a:pPr>
            <a:r>
              <a:rPr lang="en-US" b="1" dirty="0">
                <a:solidFill>
                  <a:srgbClr val="FFFFFF"/>
                </a:solidFill>
                <a:cs typeface="+mn-cs"/>
              </a:rPr>
              <a:t> </a:t>
            </a:r>
            <a:r>
              <a:rPr lang="en-US" b="1" dirty="0" smtClean="0">
                <a:solidFill>
                  <a:srgbClr val="FFFFFF"/>
                </a:solidFill>
                <a:cs typeface="+mn-cs"/>
              </a:rPr>
              <a:t>For </a:t>
            </a:r>
            <a:r>
              <a:rPr lang="en-US" b="1" dirty="0">
                <a:solidFill>
                  <a:srgbClr val="FFFFFF"/>
                </a:solidFill>
                <a:cs typeface="+mn-cs"/>
              </a:rPr>
              <a:t>what purposes?</a:t>
            </a:r>
          </a:p>
          <a:p>
            <a:pPr>
              <a:spcBef>
                <a:spcPct val="50000"/>
              </a:spcBef>
              <a:buFontTx/>
              <a:buChar char="•"/>
              <a:defRPr/>
            </a:pPr>
            <a:r>
              <a:rPr lang="en-US" b="1" dirty="0">
                <a:solidFill>
                  <a:srgbClr val="FFFFFF"/>
                </a:solidFill>
                <a:cs typeface="+mn-cs"/>
              </a:rPr>
              <a:t> </a:t>
            </a:r>
            <a:r>
              <a:rPr lang="en-US" b="1" dirty="0">
                <a:solidFill>
                  <a:srgbClr val="FFFFFF"/>
                </a:solidFill>
              </a:rPr>
              <a:t>I</a:t>
            </a:r>
            <a:r>
              <a:rPr lang="en-US" b="1" dirty="0" smtClean="0">
                <a:solidFill>
                  <a:srgbClr val="FFFFFF"/>
                </a:solidFill>
                <a:cs typeface="+mn-cs"/>
              </a:rPr>
              <a:t>n </a:t>
            </a:r>
            <a:r>
              <a:rPr lang="en-US" b="1" dirty="0">
                <a:solidFill>
                  <a:srgbClr val="FFFFFF"/>
                </a:solidFill>
                <a:cs typeface="+mn-cs"/>
              </a:rPr>
              <a:t>what situations?</a:t>
            </a:r>
          </a:p>
        </p:txBody>
      </p:sp>
      <p:sp>
        <p:nvSpPr>
          <p:cNvPr id="413702" name="Text Box 6"/>
          <p:cNvSpPr txBox="1">
            <a:spLocks noChangeArrowheads="1"/>
          </p:cNvSpPr>
          <p:nvPr/>
        </p:nvSpPr>
        <p:spPr bwMode="auto">
          <a:xfrm>
            <a:off x="5105400" y="4419600"/>
            <a:ext cx="3505200" cy="1338828"/>
          </a:xfrm>
          <a:prstGeom prst="rect">
            <a:avLst/>
          </a:prstGeom>
          <a:solidFill>
            <a:schemeClr val="tx2"/>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50000"/>
              </a:spcBef>
              <a:buFontTx/>
              <a:buChar char="•"/>
              <a:defRPr/>
            </a:pPr>
            <a:r>
              <a:rPr lang="en-US" b="1" dirty="0">
                <a:solidFill>
                  <a:srgbClr val="FFFFFF"/>
                </a:solidFill>
                <a:cs typeface="+mn-cs"/>
              </a:rPr>
              <a:t> </a:t>
            </a:r>
            <a:r>
              <a:rPr lang="en-US" b="1" dirty="0" smtClean="0">
                <a:solidFill>
                  <a:srgbClr val="FFFFFF"/>
                </a:solidFill>
                <a:cs typeface="+mn-cs"/>
              </a:rPr>
              <a:t>What </a:t>
            </a:r>
            <a:r>
              <a:rPr lang="en-US" b="1" dirty="0">
                <a:solidFill>
                  <a:srgbClr val="FFFFFF"/>
                </a:solidFill>
                <a:cs typeface="+mn-cs"/>
              </a:rPr>
              <a:t>genres are required or optional?</a:t>
            </a:r>
          </a:p>
          <a:p>
            <a:pPr>
              <a:spcBef>
                <a:spcPct val="50000"/>
              </a:spcBef>
              <a:buFontTx/>
              <a:buChar char="•"/>
              <a:defRPr/>
            </a:pPr>
            <a:r>
              <a:rPr lang="en-US" b="1" dirty="0">
                <a:solidFill>
                  <a:srgbClr val="FFFFFF"/>
                </a:solidFill>
                <a:cs typeface="+mn-cs"/>
              </a:rPr>
              <a:t> </a:t>
            </a:r>
            <a:r>
              <a:rPr lang="en-US" b="1" dirty="0" smtClean="0">
                <a:solidFill>
                  <a:srgbClr val="FFFFFF"/>
                </a:solidFill>
                <a:cs typeface="+mn-cs"/>
              </a:rPr>
              <a:t>What </a:t>
            </a:r>
            <a:r>
              <a:rPr lang="en-US" b="1" dirty="0">
                <a:solidFill>
                  <a:srgbClr val="FFFFFF"/>
                </a:solidFill>
                <a:cs typeface="+mn-cs"/>
              </a:rPr>
              <a:t>patterns of use lead to success?</a:t>
            </a:r>
          </a:p>
        </p:txBody>
      </p:sp>
      <p:sp>
        <p:nvSpPr>
          <p:cNvPr id="413703" name="Text Box 7"/>
          <p:cNvSpPr txBox="1">
            <a:spLocks noChangeArrowheads="1"/>
          </p:cNvSpPr>
          <p:nvPr/>
        </p:nvSpPr>
        <p:spPr bwMode="auto">
          <a:xfrm>
            <a:off x="1295400" y="3962400"/>
            <a:ext cx="29718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50000"/>
              </a:spcBef>
              <a:defRPr/>
            </a:pPr>
            <a:r>
              <a:rPr lang="en-US" b="1" dirty="0">
                <a:solidFill>
                  <a:schemeClr val="hlink"/>
                </a:solidFill>
                <a:cs typeface="+mn-cs"/>
              </a:rPr>
              <a:t>Individual moves</a:t>
            </a:r>
          </a:p>
        </p:txBody>
      </p:sp>
      <p:sp>
        <p:nvSpPr>
          <p:cNvPr id="413704" name="Rectangle 8"/>
          <p:cNvSpPr>
            <a:spLocks noChangeArrowheads="1"/>
          </p:cNvSpPr>
          <p:nvPr/>
        </p:nvSpPr>
        <p:spPr bwMode="auto">
          <a:xfrm>
            <a:off x="5105400" y="3962400"/>
            <a:ext cx="2819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defRPr/>
            </a:pPr>
            <a:r>
              <a:rPr lang="en-US" b="1" dirty="0">
                <a:solidFill>
                  <a:schemeClr val="hlink"/>
                </a:solidFill>
                <a:cs typeface="+mn-cs"/>
              </a:rPr>
              <a:t>Community rules</a:t>
            </a:r>
          </a:p>
        </p:txBody>
      </p:sp>
    </p:spTree>
    <p:extLst>
      <p:ext uri="{BB962C8B-B14F-4D97-AF65-F5344CB8AC3E}">
        <p14:creationId xmlns:p14="http://schemas.microsoft.com/office/powerpoint/2010/main" val="242386441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4962" name="Rectangle 2"/>
          <p:cNvSpPr>
            <a:spLocks noGrp="1" noChangeArrowheads="1"/>
          </p:cNvSpPr>
          <p:nvPr>
            <p:ph type="ctrTitle"/>
          </p:nvPr>
        </p:nvSpPr>
        <p:spPr>
          <a:xfrm>
            <a:off x="1524000" y="685800"/>
            <a:ext cx="7086600" cy="1143000"/>
          </a:xfrm>
        </p:spPr>
        <p:txBody>
          <a:bodyPr/>
          <a:lstStyle/>
          <a:p>
            <a:pPr eaLnBrk="1" hangingPunct="1">
              <a:defRPr/>
            </a:pPr>
            <a:r>
              <a:rPr lang="en-US" b="1" dirty="0" smtClean="0">
                <a:cs typeface="+mj-cs"/>
              </a:rPr>
              <a:t>Your deliverables…</a:t>
            </a:r>
          </a:p>
        </p:txBody>
      </p:sp>
      <p:sp>
        <p:nvSpPr>
          <p:cNvPr id="424963" name="Text Box 3"/>
          <p:cNvSpPr txBox="1">
            <a:spLocks noChangeArrowheads="1"/>
          </p:cNvSpPr>
          <p:nvPr/>
        </p:nvSpPr>
        <p:spPr bwMode="auto">
          <a:xfrm>
            <a:off x="1828800" y="1828800"/>
            <a:ext cx="7162800" cy="1754327"/>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457200" indent="-457200">
              <a:defRPr sz="2400">
                <a:solidFill>
                  <a:schemeClr val="tx1"/>
                </a:solidFill>
                <a:latin typeface="Times" charset="0"/>
                <a:ea typeface="ＭＳ Ｐゴシック" charset="0"/>
              </a:defRPr>
            </a:lvl1pPr>
            <a:lvl2pPr marL="914400" indent="-457200">
              <a:defRPr sz="2400">
                <a:solidFill>
                  <a:schemeClr val="tx1"/>
                </a:solidFill>
                <a:latin typeface="Times" charset="0"/>
                <a:ea typeface="ＭＳ Ｐゴシック" charset="0"/>
              </a:defRPr>
            </a:lvl2pPr>
            <a:lvl3pPr marL="1371600" indent="-457200">
              <a:defRPr sz="2400">
                <a:solidFill>
                  <a:schemeClr val="tx1"/>
                </a:solidFill>
                <a:latin typeface="Times" charset="0"/>
                <a:ea typeface="ＭＳ Ｐゴシック" charset="0"/>
              </a:defRPr>
            </a:lvl3pPr>
            <a:lvl4pPr marL="1828800" indent="-457200">
              <a:defRPr sz="2400">
                <a:solidFill>
                  <a:schemeClr val="tx1"/>
                </a:solidFill>
                <a:latin typeface="Times" charset="0"/>
                <a:ea typeface="ＭＳ Ｐゴシック" charset="0"/>
              </a:defRPr>
            </a:lvl4pPr>
            <a:lvl5pPr marL="2286000" indent="-457200">
              <a:defRPr sz="2400">
                <a:solidFill>
                  <a:schemeClr val="tx1"/>
                </a:solidFill>
                <a:latin typeface="Times" charset="0"/>
                <a:ea typeface="ＭＳ Ｐゴシック" charset="0"/>
              </a:defRPr>
            </a:lvl5pPr>
            <a:lvl6pPr marL="2743200" indent="-457200" eaLnBrk="0" fontAlgn="base" hangingPunct="0">
              <a:spcBef>
                <a:spcPct val="0"/>
              </a:spcBef>
              <a:spcAft>
                <a:spcPct val="0"/>
              </a:spcAft>
              <a:defRPr sz="2400">
                <a:solidFill>
                  <a:schemeClr val="tx1"/>
                </a:solidFill>
                <a:latin typeface="Times" charset="0"/>
                <a:ea typeface="ＭＳ Ｐゴシック" charset="0"/>
              </a:defRPr>
            </a:lvl6pPr>
            <a:lvl7pPr marL="3200400" indent="-457200" eaLnBrk="0" fontAlgn="base" hangingPunct="0">
              <a:spcBef>
                <a:spcPct val="0"/>
              </a:spcBef>
              <a:spcAft>
                <a:spcPct val="0"/>
              </a:spcAft>
              <a:defRPr sz="2400">
                <a:solidFill>
                  <a:schemeClr val="tx1"/>
                </a:solidFill>
                <a:latin typeface="Times" charset="0"/>
                <a:ea typeface="ＭＳ Ｐゴシック" charset="0"/>
              </a:defRPr>
            </a:lvl7pPr>
            <a:lvl8pPr marL="3657600" indent="-457200" eaLnBrk="0" fontAlgn="base" hangingPunct="0">
              <a:spcBef>
                <a:spcPct val="0"/>
              </a:spcBef>
              <a:spcAft>
                <a:spcPct val="0"/>
              </a:spcAft>
              <a:defRPr sz="2400">
                <a:solidFill>
                  <a:schemeClr val="tx1"/>
                </a:solidFill>
                <a:latin typeface="Times" charset="0"/>
                <a:ea typeface="ＭＳ Ｐゴシック" charset="0"/>
              </a:defRPr>
            </a:lvl8pPr>
            <a:lvl9pPr marL="4114800" indent="-457200" eaLnBrk="0" fontAlgn="base" hangingPunct="0">
              <a:spcBef>
                <a:spcPct val="0"/>
              </a:spcBef>
              <a:spcAft>
                <a:spcPct val="0"/>
              </a:spcAft>
              <a:defRPr sz="2400">
                <a:solidFill>
                  <a:schemeClr val="tx1"/>
                </a:solidFill>
                <a:latin typeface="Times" charset="0"/>
                <a:ea typeface="ＭＳ Ｐゴシック" charset="0"/>
              </a:defRPr>
            </a:lvl9pPr>
          </a:lstStyle>
          <a:p>
            <a:pPr>
              <a:spcBef>
                <a:spcPct val="50000"/>
              </a:spcBef>
              <a:buFontTx/>
              <a:buAutoNum type="arabicPeriod"/>
              <a:defRPr/>
            </a:pPr>
            <a:r>
              <a:rPr lang="en-US" dirty="0" smtClean="0">
                <a:latin typeface="Tahoma" charset="0"/>
                <a:cs typeface="+mn-cs"/>
              </a:rPr>
              <a:t>Letter of Introduction, Title Page, Table of Contents </a:t>
            </a:r>
          </a:p>
          <a:p>
            <a:pPr>
              <a:spcBef>
                <a:spcPct val="50000"/>
              </a:spcBef>
              <a:buFontTx/>
              <a:buAutoNum type="arabicPeriod"/>
              <a:defRPr/>
            </a:pPr>
            <a:r>
              <a:rPr lang="en-US" dirty="0" smtClean="0">
                <a:latin typeface="Tahoma" charset="0"/>
                <a:cs typeface="+mn-cs"/>
              </a:rPr>
              <a:t>Background, Methodology, Qualifications, Benefits</a:t>
            </a:r>
            <a:endParaRPr lang="en-US" sz="1800" dirty="0" smtClean="0">
              <a:latin typeface="Tahoma" charset="0"/>
              <a:cs typeface="+mn-cs"/>
            </a:endParaRPr>
          </a:p>
        </p:txBody>
      </p:sp>
      <p:sp>
        <p:nvSpPr>
          <p:cNvPr id="4" name="Text Box 6"/>
          <p:cNvSpPr txBox="1">
            <a:spLocks noChangeArrowheads="1"/>
          </p:cNvSpPr>
          <p:nvPr/>
        </p:nvSpPr>
        <p:spPr bwMode="auto">
          <a:xfrm>
            <a:off x="1447800" y="4343400"/>
            <a:ext cx="7543800" cy="923330"/>
          </a:xfrm>
          <a:prstGeom prst="rect">
            <a:avLst/>
          </a:prstGeom>
          <a:solidFill>
            <a:schemeClr val="tx2"/>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dirty="0">
                <a:solidFill>
                  <a:srgbClr val="FFFFFF"/>
                </a:solidFill>
                <a:cs typeface="+mn-cs"/>
              </a:rPr>
              <a:t>I will be sending a second PPT this week. It will explore the six generic slots of the proposal genre (listed above). For now, decide which of the team’s project ideas you would most like to use as your team’s midterm assignment.</a:t>
            </a:r>
          </a:p>
        </p:txBody>
      </p:sp>
    </p:spTree>
    <p:extLst>
      <p:ext uri="{BB962C8B-B14F-4D97-AF65-F5344CB8AC3E}">
        <p14:creationId xmlns:p14="http://schemas.microsoft.com/office/powerpoint/2010/main" val="280438797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1106" name="Rectangle 2"/>
          <p:cNvSpPr>
            <a:spLocks noGrp="1" noChangeArrowheads="1"/>
          </p:cNvSpPr>
          <p:nvPr>
            <p:ph type="title"/>
          </p:nvPr>
        </p:nvSpPr>
        <p:spPr/>
        <p:txBody>
          <a:bodyPr>
            <a:normAutofit fontScale="90000"/>
          </a:bodyPr>
          <a:lstStyle/>
          <a:p>
            <a:pPr eaLnBrk="1" hangingPunct="1">
              <a:defRPr/>
            </a:pPr>
            <a:r>
              <a:rPr lang="en-US" sz="4000" b="1" dirty="0" smtClean="0">
                <a:cs typeface="+mj-cs"/>
              </a:rPr>
              <a:t>Instructor’s Caution: </a:t>
            </a:r>
            <a:br>
              <a:rPr lang="en-US" sz="4000" b="1" dirty="0" smtClean="0">
                <a:cs typeface="+mj-cs"/>
              </a:rPr>
            </a:br>
            <a:r>
              <a:rPr lang="en-US" sz="4000" b="1" i="1" dirty="0" smtClean="0">
                <a:cs typeface="+mj-cs"/>
              </a:rPr>
              <a:t>Proposals are not Reports</a:t>
            </a:r>
          </a:p>
        </p:txBody>
      </p:sp>
      <p:sp>
        <p:nvSpPr>
          <p:cNvPr id="431107" name="Rectangle 3"/>
          <p:cNvSpPr>
            <a:spLocks noGrp="1" noChangeArrowheads="1"/>
          </p:cNvSpPr>
          <p:nvPr>
            <p:ph type="body" sz="half" idx="1"/>
          </p:nvPr>
        </p:nvSpPr>
        <p:spPr>
          <a:xfrm>
            <a:off x="1524000" y="2209800"/>
            <a:ext cx="7086600" cy="1905000"/>
          </a:xfrm>
          <a:solidFill>
            <a:schemeClr val="bg1"/>
          </a:solidFill>
        </p:spPr>
        <p:txBody>
          <a:bodyPr/>
          <a:lstStyle/>
          <a:p>
            <a:pPr marL="533400" indent="-533400" eaLnBrk="1" hangingPunct="1">
              <a:lnSpc>
                <a:spcPct val="90000"/>
              </a:lnSpc>
              <a:buFont typeface="Wingdings" charset="0"/>
              <a:buNone/>
              <a:defRPr/>
            </a:pPr>
            <a:r>
              <a:rPr lang="en-US" sz="2400" dirty="0" smtClean="0">
                <a:effectLst/>
                <a:cs typeface="+mn-cs"/>
              </a:rPr>
              <a:t>Proposals argue </a:t>
            </a:r>
            <a:r>
              <a:rPr lang="ja-JP" altLang="en-US" sz="2400" dirty="0" smtClean="0">
                <a:effectLst/>
                <a:latin typeface="Arial"/>
                <a:cs typeface="+mn-cs"/>
              </a:rPr>
              <a:t>“</a:t>
            </a:r>
            <a:r>
              <a:rPr lang="en-US" sz="2400" dirty="0" smtClean="0">
                <a:effectLst/>
                <a:cs typeface="+mn-cs"/>
              </a:rPr>
              <a:t>here is how we would go about answering your question.</a:t>
            </a:r>
            <a:r>
              <a:rPr lang="ja-JP" altLang="en-US" sz="2400" dirty="0" smtClean="0">
                <a:effectLst/>
                <a:latin typeface="Arial"/>
                <a:cs typeface="+mn-cs"/>
              </a:rPr>
              <a:t>”</a:t>
            </a:r>
            <a:endParaRPr lang="en-US" sz="2400" dirty="0" smtClean="0">
              <a:effectLst/>
              <a:cs typeface="+mn-cs"/>
            </a:endParaRPr>
          </a:p>
          <a:p>
            <a:pPr marL="533400" indent="-533400" eaLnBrk="1" hangingPunct="1">
              <a:lnSpc>
                <a:spcPct val="90000"/>
              </a:lnSpc>
              <a:buFont typeface="Wingdings" charset="0"/>
              <a:buNone/>
              <a:defRPr/>
            </a:pPr>
            <a:endParaRPr lang="en-US" sz="2400" dirty="0" smtClean="0">
              <a:effectLst/>
              <a:cs typeface="+mn-cs"/>
            </a:endParaRPr>
          </a:p>
          <a:p>
            <a:pPr marL="533400" indent="-533400" eaLnBrk="1" hangingPunct="1">
              <a:lnSpc>
                <a:spcPct val="90000"/>
              </a:lnSpc>
              <a:buFont typeface="Wingdings" charset="0"/>
              <a:buNone/>
              <a:defRPr/>
            </a:pPr>
            <a:r>
              <a:rPr lang="en-US" sz="2400" dirty="0" smtClean="0">
                <a:effectLst/>
                <a:cs typeface="+mn-cs"/>
              </a:rPr>
              <a:t>Reports (e.g. recommendation reports) argue </a:t>
            </a:r>
            <a:r>
              <a:rPr lang="ja-JP" altLang="en-US" sz="2400" dirty="0" smtClean="0">
                <a:effectLst/>
                <a:latin typeface="Arial"/>
                <a:cs typeface="+mn-cs"/>
              </a:rPr>
              <a:t>“</a:t>
            </a:r>
            <a:r>
              <a:rPr lang="en-US" sz="2400" dirty="0" smtClean="0">
                <a:effectLst/>
                <a:cs typeface="+mn-cs"/>
              </a:rPr>
              <a:t>this is our answer to the overriding question</a:t>
            </a:r>
            <a:r>
              <a:rPr lang="ja-JP" altLang="en-US" sz="2400" dirty="0" smtClean="0">
                <a:effectLst/>
                <a:latin typeface="Arial"/>
                <a:cs typeface="+mn-cs"/>
              </a:rPr>
              <a:t>”</a:t>
            </a:r>
            <a:endParaRPr lang="en-US" sz="2400" dirty="0" smtClean="0">
              <a:effectLst/>
              <a:cs typeface="+mn-cs"/>
            </a:endParaRPr>
          </a:p>
        </p:txBody>
      </p:sp>
      <p:sp>
        <p:nvSpPr>
          <p:cNvPr id="431109" name="Text Box 5"/>
          <p:cNvSpPr txBox="1">
            <a:spLocks noChangeArrowheads="1"/>
          </p:cNvSpPr>
          <p:nvPr/>
        </p:nvSpPr>
        <p:spPr bwMode="auto">
          <a:xfrm>
            <a:off x="1524000" y="4724400"/>
            <a:ext cx="6858000" cy="646331"/>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50000"/>
              </a:spcBef>
              <a:defRPr/>
            </a:pPr>
            <a:r>
              <a:rPr lang="en-US" dirty="0">
                <a:cs typeface="+mn-cs"/>
              </a:rPr>
              <a:t>The lesson: proposals explain how to answer a question…they don</a:t>
            </a:r>
            <a:r>
              <a:rPr lang="ja-JP" altLang="en-US" dirty="0">
                <a:latin typeface="Arial"/>
                <a:cs typeface="+mn-cs"/>
              </a:rPr>
              <a:t>’</a:t>
            </a:r>
            <a:r>
              <a:rPr lang="en-US" dirty="0">
                <a:cs typeface="+mn-cs"/>
              </a:rPr>
              <a:t>t give the answer. </a:t>
            </a:r>
            <a:r>
              <a:rPr lang="en-US" dirty="0" smtClean="0">
                <a:cs typeface="+mn-cs"/>
              </a:rPr>
              <a:t> A </a:t>
            </a:r>
            <a:r>
              <a:rPr lang="en-US" dirty="0">
                <a:cs typeface="+mn-cs"/>
              </a:rPr>
              <a:t>report gives the answer.</a:t>
            </a:r>
          </a:p>
        </p:txBody>
      </p:sp>
    </p:spTree>
    <p:extLst>
      <p:ext uri="{BB962C8B-B14F-4D97-AF65-F5344CB8AC3E}">
        <p14:creationId xmlns:p14="http://schemas.microsoft.com/office/powerpoint/2010/main" val="426478990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154" name="Rectangle 2"/>
          <p:cNvSpPr>
            <a:spLocks noGrp="1" noChangeArrowheads="1"/>
          </p:cNvSpPr>
          <p:nvPr>
            <p:ph type="ctrTitle"/>
          </p:nvPr>
        </p:nvSpPr>
        <p:spPr>
          <a:xfrm>
            <a:off x="838200" y="457200"/>
            <a:ext cx="7772400" cy="1143000"/>
          </a:xfrm>
        </p:spPr>
        <p:txBody>
          <a:bodyPr/>
          <a:lstStyle/>
          <a:p>
            <a:pPr eaLnBrk="1" hangingPunct="1">
              <a:defRPr/>
            </a:pPr>
            <a:r>
              <a:rPr lang="en-US" sz="4000" b="1" smtClean="0">
                <a:cs typeface="+mj-cs"/>
              </a:rPr>
              <a:t>Choose something appropriate</a:t>
            </a:r>
          </a:p>
        </p:txBody>
      </p:sp>
      <p:sp>
        <p:nvSpPr>
          <p:cNvPr id="433155" name="Text Box 3"/>
          <p:cNvSpPr txBox="1">
            <a:spLocks noChangeArrowheads="1"/>
          </p:cNvSpPr>
          <p:nvPr/>
        </p:nvSpPr>
        <p:spPr bwMode="auto">
          <a:xfrm>
            <a:off x="381000" y="1981200"/>
            <a:ext cx="8382000" cy="4511675"/>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457200" indent="-457200">
              <a:defRPr sz="2400">
                <a:solidFill>
                  <a:schemeClr val="tx1"/>
                </a:solidFill>
                <a:latin typeface="Times" charset="0"/>
                <a:ea typeface="ＭＳ Ｐゴシック" charset="0"/>
              </a:defRPr>
            </a:lvl1pPr>
            <a:lvl2pPr marL="914400" indent="-457200">
              <a:defRPr sz="2400">
                <a:solidFill>
                  <a:schemeClr val="tx1"/>
                </a:solidFill>
                <a:latin typeface="Times" charset="0"/>
                <a:ea typeface="ＭＳ Ｐゴシック" charset="0"/>
              </a:defRPr>
            </a:lvl2pPr>
            <a:lvl3pPr marL="1371600" indent="-457200">
              <a:defRPr sz="2400">
                <a:solidFill>
                  <a:schemeClr val="tx1"/>
                </a:solidFill>
                <a:latin typeface="Times" charset="0"/>
                <a:ea typeface="ＭＳ Ｐゴシック" charset="0"/>
              </a:defRPr>
            </a:lvl3pPr>
            <a:lvl4pPr marL="1828800" indent="-457200">
              <a:defRPr sz="2400">
                <a:solidFill>
                  <a:schemeClr val="tx1"/>
                </a:solidFill>
                <a:latin typeface="Times" charset="0"/>
                <a:ea typeface="ＭＳ Ｐゴシック" charset="0"/>
              </a:defRPr>
            </a:lvl4pPr>
            <a:lvl5pPr marL="2286000" indent="-457200">
              <a:defRPr sz="2400">
                <a:solidFill>
                  <a:schemeClr val="tx1"/>
                </a:solidFill>
                <a:latin typeface="Times" charset="0"/>
                <a:ea typeface="ＭＳ Ｐゴシック" charset="0"/>
              </a:defRPr>
            </a:lvl5pPr>
            <a:lvl6pPr marL="2743200" indent="-457200" eaLnBrk="0" fontAlgn="base" hangingPunct="0">
              <a:spcBef>
                <a:spcPct val="0"/>
              </a:spcBef>
              <a:spcAft>
                <a:spcPct val="0"/>
              </a:spcAft>
              <a:defRPr sz="2400">
                <a:solidFill>
                  <a:schemeClr val="tx1"/>
                </a:solidFill>
                <a:latin typeface="Times" charset="0"/>
                <a:ea typeface="ＭＳ Ｐゴシック" charset="0"/>
              </a:defRPr>
            </a:lvl6pPr>
            <a:lvl7pPr marL="3200400" indent="-457200" eaLnBrk="0" fontAlgn="base" hangingPunct="0">
              <a:spcBef>
                <a:spcPct val="0"/>
              </a:spcBef>
              <a:spcAft>
                <a:spcPct val="0"/>
              </a:spcAft>
              <a:defRPr sz="2400">
                <a:solidFill>
                  <a:schemeClr val="tx1"/>
                </a:solidFill>
                <a:latin typeface="Times" charset="0"/>
                <a:ea typeface="ＭＳ Ｐゴシック" charset="0"/>
              </a:defRPr>
            </a:lvl7pPr>
            <a:lvl8pPr marL="3657600" indent="-457200" eaLnBrk="0" fontAlgn="base" hangingPunct="0">
              <a:spcBef>
                <a:spcPct val="0"/>
              </a:spcBef>
              <a:spcAft>
                <a:spcPct val="0"/>
              </a:spcAft>
              <a:defRPr sz="2400">
                <a:solidFill>
                  <a:schemeClr val="tx1"/>
                </a:solidFill>
                <a:latin typeface="Times" charset="0"/>
                <a:ea typeface="ＭＳ Ｐゴシック" charset="0"/>
              </a:defRPr>
            </a:lvl8pPr>
            <a:lvl9pPr marL="4114800" indent="-457200" eaLnBrk="0" fontAlgn="base" hangingPunct="0">
              <a:spcBef>
                <a:spcPct val="0"/>
              </a:spcBef>
              <a:spcAft>
                <a:spcPct val="0"/>
              </a:spcAft>
              <a:defRPr sz="2400">
                <a:solidFill>
                  <a:schemeClr val="tx1"/>
                </a:solidFill>
                <a:latin typeface="Times" charset="0"/>
                <a:ea typeface="ＭＳ Ｐゴシック" charset="0"/>
              </a:defRPr>
            </a:lvl9pPr>
          </a:lstStyle>
          <a:p>
            <a:pPr>
              <a:defRPr/>
            </a:pPr>
            <a:r>
              <a:rPr lang="en-US" b="1" dirty="0" smtClean="0">
                <a:solidFill>
                  <a:schemeClr val="hlink"/>
                </a:solidFill>
                <a:latin typeface="Tahoma" charset="0"/>
                <a:cs typeface="+mn-cs"/>
              </a:rPr>
              <a:t>Option 1: Proposing a new review process </a:t>
            </a:r>
            <a:r>
              <a:rPr lang="en-US" b="1" dirty="0" err="1" smtClean="0">
                <a:solidFill>
                  <a:schemeClr val="hlink"/>
                </a:solidFill>
                <a:latin typeface="Tahoma" charset="0"/>
                <a:cs typeface="+mn-cs"/>
              </a:rPr>
              <a:t>ISUComm</a:t>
            </a:r>
            <a:r>
              <a:rPr lang="en-US" b="1" dirty="0" smtClean="0">
                <a:solidFill>
                  <a:schemeClr val="hlink"/>
                </a:solidFill>
                <a:latin typeface="Tahoma" charset="0"/>
                <a:cs typeface="+mn-cs"/>
              </a:rPr>
              <a:t> center technical reports series.</a:t>
            </a:r>
          </a:p>
          <a:p>
            <a:pPr>
              <a:defRPr/>
            </a:pPr>
            <a:r>
              <a:rPr lang="en-US" b="1" dirty="0" smtClean="0">
                <a:latin typeface="Tahoma" charset="0"/>
                <a:cs typeface="+mn-cs"/>
              </a:rPr>
              <a:t>Not </a:t>
            </a:r>
            <a:r>
              <a:rPr lang="ja-JP" altLang="en-US" b="1" dirty="0" smtClean="0">
                <a:latin typeface="Arial"/>
                <a:cs typeface="+mn-cs"/>
              </a:rPr>
              <a:t>“</a:t>
            </a:r>
            <a:r>
              <a:rPr lang="en-US" b="1" dirty="0" smtClean="0">
                <a:latin typeface="Tahoma" charset="0"/>
                <a:cs typeface="+mn-cs"/>
              </a:rPr>
              <a:t>here</a:t>
            </a:r>
            <a:r>
              <a:rPr lang="ja-JP" altLang="en-US" b="1" dirty="0" smtClean="0">
                <a:latin typeface="Arial"/>
                <a:cs typeface="+mn-cs"/>
              </a:rPr>
              <a:t>’</a:t>
            </a:r>
            <a:r>
              <a:rPr lang="en-US" b="1" dirty="0" smtClean="0">
                <a:latin typeface="Tahoma" charset="0"/>
                <a:cs typeface="+mn-cs"/>
              </a:rPr>
              <a:t>s what the process should look like</a:t>
            </a:r>
            <a:r>
              <a:rPr lang="ja-JP" altLang="en-US" b="1" dirty="0" smtClean="0">
                <a:latin typeface="Arial"/>
                <a:cs typeface="+mn-cs"/>
              </a:rPr>
              <a:t>”</a:t>
            </a:r>
            <a:r>
              <a:rPr lang="en-US" b="1" dirty="0" smtClean="0">
                <a:latin typeface="Tahoma" charset="0"/>
                <a:cs typeface="+mn-cs"/>
              </a:rPr>
              <a:t> but </a:t>
            </a:r>
            <a:r>
              <a:rPr lang="ja-JP" altLang="en-US" b="1" dirty="0" smtClean="0">
                <a:latin typeface="Arial"/>
                <a:cs typeface="+mn-cs"/>
              </a:rPr>
              <a:t>“</a:t>
            </a:r>
            <a:r>
              <a:rPr lang="en-US" b="1" dirty="0" smtClean="0">
                <a:latin typeface="Tahoma" charset="0"/>
                <a:cs typeface="+mn-cs"/>
              </a:rPr>
              <a:t>here</a:t>
            </a:r>
            <a:r>
              <a:rPr lang="ja-JP" altLang="en-US" b="1" dirty="0" smtClean="0">
                <a:latin typeface="Arial"/>
                <a:cs typeface="+mn-cs"/>
              </a:rPr>
              <a:t>’</a:t>
            </a:r>
            <a:r>
              <a:rPr lang="en-US" b="1" dirty="0" smtClean="0">
                <a:latin typeface="Tahoma" charset="0"/>
                <a:cs typeface="+mn-cs"/>
              </a:rPr>
              <a:t>s how we should go about determining the best process</a:t>
            </a:r>
            <a:r>
              <a:rPr lang="ja-JP" altLang="en-US" b="1" dirty="0" smtClean="0">
                <a:latin typeface="Arial"/>
                <a:cs typeface="+mn-cs"/>
              </a:rPr>
              <a:t>”</a:t>
            </a:r>
            <a:endParaRPr lang="en-US" b="1" dirty="0" smtClean="0">
              <a:latin typeface="Tahoma" charset="0"/>
              <a:cs typeface="+mn-cs"/>
            </a:endParaRPr>
          </a:p>
          <a:p>
            <a:pPr>
              <a:defRPr/>
            </a:pPr>
            <a:endParaRPr lang="en-US" b="1" dirty="0" smtClean="0">
              <a:solidFill>
                <a:schemeClr val="hlink"/>
              </a:solidFill>
              <a:latin typeface="Tahoma" charset="0"/>
              <a:cs typeface="+mn-cs"/>
            </a:endParaRPr>
          </a:p>
          <a:p>
            <a:pPr>
              <a:defRPr/>
            </a:pPr>
            <a:r>
              <a:rPr lang="en-US" b="1" dirty="0" smtClean="0">
                <a:solidFill>
                  <a:schemeClr val="hlink"/>
                </a:solidFill>
                <a:latin typeface="Tahoma" charset="0"/>
                <a:cs typeface="+mn-cs"/>
              </a:rPr>
              <a:t>Option 3: Proposing a cleaning schedule for fraternity house public rooms, kitchen, and bathrooms. </a:t>
            </a:r>
          </a:p>
          <a:p>
            <a:pPr>
              <a:defRPr/>
            </a:pPr>
            <a:r>
              <a:rPr lang="en-US" b="1" dirty="0" smtClean="0">
                <a:latin typeface="Tahoma" charset="0"/>
                <a:cs typeface="+mn-cs"/>
              </a:rPr>
              <a:t>Not </a:t>
            </a:r>
            <a:r>
              <a:rPr lang="ja-JP" altLang="en-US" b="1" dirty="0" smtClean="0">
                <a:latin typeface="Arial"/>
                <a:cs typeface="+mn-cs"/>
              </a:rPr>
              <a:t>“</a:t>
            </a:r>
            <a:r>
              <a:rPr lang="en-US" b="1" dirty="0" smtClean="0">
                <a:latin typeface="Tahoma" charset="0"/>
                <a:cs typeface="+mn-cs"/>
              </a:rPr>
              <a:t>here</a:t>
            </a:r>
            <a:r>
              <a:rPr lang="ja-JP" altLang="en-US" b="1" dirty="0" smtClean="0">
                <a:latin typeface="Arial"/>
                <a:cs typeface="+mn-cs"/>
              </a:rPr>
              <a:t>’</a:t>
            </a:r>
            <a:r>
              <a:rPr lang="en-US" b="1" dirty="0" smtClean="0">
                <a:latin typeface="Tahoma" charset="0"/>
                <a:cs typeface="+mn-cs"/>
              </a:rPr>
              <a:t>s the new cleaning schedule</a:t>
            </a:r>
            <a:r>
              <a:rPr lang="ja-JP" altLang="en-US" b="1" dirty="0" smtClean="0">
                <a:latin typeface="Arial"/>
                <a:cs typeface="+mn-cs"/>
              </a:rPr>
              <a:t>”</a:t>
            </a:r>
            <a:r>
              <a:rPr lang="en-US" b="1" dirty="0" smtClean="0">
                <a:latin typeface="Tahoma" charset="0"/>
                <a:cs typeface="+mn-cs"/>
              </a:rPr>
              <a:t> but </a:t>
            </a:r>
            <a:r>
              <a:rPr lang="ja-JP" altLang="en-US" b="1" dirty="0" smtClean="0">
                <a:latin typeface="Arial"/>
                <a:cs typeface="+mn-cs"/>
              </a:rPr>
              <a:t>“</a:t>
            </a:r>
            <a:r>
              <a:rPr lang="en-US" b="1" dirty="0" smtClean="0">
                <a:latin typeface="Tahoma" charset="0"/>
                <a:cs typeface="+mn-cs"/>
              </a:rPr>
              <a:t>here</a:t>
            </a:r>
            <a:r>
              <a:rPr lang="ja-JP" altLang="en-US" b="1" dirty="0" smtClean="0">
                <a:latin typeface="Arial"/>
                <a:cs typeface="+mn-cs"/>
              </a:rPr>
              <a:t>’</a:t>
            </a:r>
            <a:r>
              <a:rPr lang="en-US" b="1" dirty="0" smtClean="0">
                <a:latin typeface="Tahoma" charset="0"/>
                <a:cs typeface="+mn-cs"/>
              </a:rPr>
              <a:t>s how we can create a cleaning schedule that everyone can live with</a:t>
            </a:r>
            <a:r>
              <a:rPr lang="ja-JP" altLang="en-US" b="1" dirty="0" smtClean="0">
                <a:latin typeface="Arial"/>
                <a:cs typeface="+mn-cs"/>
              </a:rPr>
              <a:t>”</a:t>
            </a:r>
            <a:endParaRPr lang="en-US" b="1" dirty="0" smtClean="0">
              <a:latin typeface="Tahoma" charset="0"/>
              <a:cs typeface="+mn-cs"/>
            </a:endParaRPr>
          </a:p>
        </p:txBody>
      </p:sp>
    </p:spTree>
    <p:extLst>
      <p:ext uri="{BB962C8B-B14F-4D97-AF65-F5344CB8AC3E}">
        <p14:creationId xmlns:p14="http://schemas.microsoft.com/office/powerpoint/2010/main" val="44888982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6498" name="Group 34"/>
          <p:cNvGraphicFramePr>
            <a:graphicFrameLocks noGrp="1"/>
          </p:cNvGraphicFramePr>
          <p:nvPr>
            <p:ph idx="1"/>
            <p:extLst>
              <p:ext uri="{D42A27DB-BD31-4B8C-83A1-F6EECF244321}">
                <p14:modId xmlns:p14="http://schemas.microsoft.com/office/powerpoint/2010/main" val="3884623480"/>
              </p:ext>
            </p:extLst>
          </p:nvPr>
        </p:nvGraphicFramePr>
        <p:xfrm>
          <a:off x="1446217" y="2362200"/>
          <a:ext cx="7316783" cy="2819401"/>
        </p:xfrm>
        <a:graphic>
          <a:graphicData uri="http://schemas.openxmlformats.org/drawingml/2006/table">
            <a:tbl>
              <a:tblPr/>
              <a:tblGrid>
                <a:gridCol w="1489590"/>
                <a:gridCol w="1139808"/>
                <a:gridCol w="937778"/>
                <a:gridCol w="1447375"/>
                <a:gridCol w="1129255"/>
                <a:gridCol w="1172977"/>
              </a:tblGrid>
              <a:tr h="11287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charset="0"/>
                        <a:buNone/>
                        <a:tabLst/>
                      </a:pPr>
                      <a:endParaRPr kumimoji="0" lang="en-US" sz="2000" b="0" i="0" u="none" strike="noStrike" cap="none" normalizeH="0" baseline="0">
                        <a:ln>
                          <a:noFill/>
                        </a:ln>
                        <a:solidFill>
                          <a:schemeClr val="tx1"/>
                        </a:solidFill>
                        <a:effectLst>
                          <a:outerShdw blurRad="38100" dist="38100" dir="2700000" algn="tl">
                            <a:srgbClr val="000000"/>
                          </a:outerShdw>
                        </a:effectLst>
                        <a:latin typeface="Tahoma" charset="0"/>
                        <a:ea typeface="ＭＳ Ｐゴシック"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65000"/>
                        <a:buFont typeface="Wingdings" charset="0"/>
                        <a:buNone/>
                        <a:tabLst/>
                      </a:pPr>
                      <a:r>
                        <a:rPr kumimoji="0" lang="en-US" sz="2000" b="1" i="0" u="none" strike="noStrike" cap="none" normalizeH="0" baseline="0" dirty="0">
                          <a:ln>
                            <a:noFill/>
                          </a:ln>
                          <a:solidFill>
                            <a:srgbClr val="FFFFFF"/>
                          </a:solidFill>
                          <a:effectLst>
                            <a:outerShdw blurRad="38100" dist="38100" dir="2700000" algn="tl">
                              <a:srgbClr val="003366"/>
                            </a:outerShdw>
                          </a:effectLst>
                          <a:latin typeface="Tahoma" charset="0"/>
                          <a:ea typeface="ＭＳ Ｐゴシック" charset="0"/>
                          <a:cs typeface="Times New Roman" charset="0"/>
                        </a:rPr>
                        <a:t>E-mail</a:t>
                      </a:r>
                      <a:endParaRPr kumimoji="0" lang="en-US" sz="2000" b="0" i="0" u="none" strike="noStrike" cap="none" normalizeH="0" baseline="0" dirty="0">
                        <a:ln>
                          <a:noFill/>
                        </a:ln>
                        <a:solidFill>
                          <a:srgbClr val="FFFFFF"/>
                        </a:solidFill>
                        <a:effectLst>
                          <a:outerShdw blurRad="38100" dist="38100" dir="2700000" algn="tl">
                            <a:srgbClr val="003366"/>
                          </a:outerShdw>
                        </a:effectLst>
                        <a:latin typeface="Tahoma" charset="0"/>
                        <a:ea typeface="ＭＳ Ｐゴシック"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000000"/>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65000"/>
                        <a:buFont typeface="Wingdings" charset="0"/>
                        <a:buNone/>
                        <a:tabLst/>
                      </a:pPr>
                      <a:r>
                        <a:rPr kumimoji="0" lang="en-US" sz="2000" b="1" i="0" u="none" strike="noStrike" cap="none" normalizeH="0" baseline="0" dirty="0">
                          <a:ln>
                            <a:noFill/>
                          </a:ln>
                          <a:solidFill>
                            <a:srgbClr val="FFFFFF"/>
                          </a:solidFill>
                          <a:effectLst>
                            <a:outerShdw blurRad="38100" dist="38100" dir="2700000" algn="tl">
                              <a:srgbClr val="003366"/>
                            </a:outerShdw>
                          </a:effectLst>
                          <a:latin typeface="Tahoma" charset="0"/>
                          <a:ea typeface="ＭＳ Ｐゴシック" charset="0"/>
                          <a:cs typeface="Times New Roman" charset="0"/>
                        </a:rPr>
                        <a:t>IM</a:t>
                      </a:r>
                      <a:endParaRPr kumimoji="0" lang="en-US" sz="2000" b="0" i="0" u="none" strike="noStrike" cap="none" normalizeH="0" baseline="0" dirty="0">
                        <a:ln>
                          <a:noFill/>
                        </a:ln>
                        <a:solidFill>
                          <a:srgbClr val="FFFFFF"/>
                        </a:solidFill>
                        <a:effectLst>
                          <a:outerShdw blurRad="38100" dist="38100" dir="2700000" algn="tl">
                            <a:srgbClr val="003366"/>
                          </a:outerShdw>
                        </a:effectLst>
                        <a:latin typeface="Tahoma" charset="0"/>
                        <a:ea typeface="ＭＳ Ｐゴシック"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000000"/>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65000"/>
                        <a:buFont typeface="Wingdings" charset="0"/>
                        <a:buNone/>
                        <a:tabLst/>
                      </a:pPr>
                      <a:r>
                        <a:rPr kumimoji="0" lang="en-US" sz="2000" b="1" i="0" u="none" strike="noStrike" cap="none" normalizeH="0" baseline="0" dirty="0">
                          <a:ln>
                            <a:noFill/>
                          </a:ln>
                          <a:solidFill>
                            <a:srgbClr val="FFFFFF"/>
                          </a:solidFill>
                          <a:effectLst>
                            <a:outerShdw blurRad="38100" dist="38100" dir="2700000" algn="tl">
                              <a:srgbClr val="003366"/>
                            </a:outerShdw>
                          </a:effectLst>
                          <a:latin typeface="Tahoma" charset="0"/>
                          <a:ea typeface="ＭＳ Ｐゴシック" charset="0"/>
                          <a:cs typeface="Times New Roman" charset="0"/>
                        </a:rPr>
                        <a:t>f2f/</a:t>
                      </a:r>
                    </a:p>
                    <a:p>
                      <a:pPr marL="342900" marR="0" lvl="0" indent="-342900" algn="ctr" defTabSz="914400" rtl="0" eaLnBrk="1" fontAlgn="base" latinLnBrk="0" hangingPunct="1">
                        <a:lnSpc>
                          <a:spcPct val="100000"/>
                        </a:lnSpc>
                        <a:spcBef>
                          <a:spcPct val="0"/>
                        </a:spcBef>
                        <a:spcAft>
                          <a:spcPct val="0"/>
                        </a:spcAft>
                        <a:buClr>
                          <a:schemeClr val="hlink"/>
                        </a:buClr>
                        <a:buSzPct val="65000"/>
                        <a:buFont typeface="Wingdings" charset="0"/>
                        <a:buNone/>
                        <a:tabLst/>
                      </a:pPr>
                      <a:r>
                        <a:rPr kumimoji="0" lang="en-US" sz="2000" b="1" i="0" u="none" strike="noStrike" cap="none" normalizeH="0" baseline="0" dirty="0">
                          <a:ln>
                            <a:noFill/>
                          </a:ln>
                          <a:solidFill>
                            <a:srgbClr val="FFFFFF"/>
                          </a:solidFill>
                          <a:effectLst>
                            <a:outerShdw blurRad="38100" dist="38100" dir="2700000" algn="tl">
                              <a:srgbClr val="003366"/>
                            </a:outerShdw>
                          </a:effectLst>
                          <a:latin typeface="Tahoma" charset="0"/>
                          <a:ea typeface="ＭＳ Ｐゴシック" charset="0"/>
                          <a:cs typeface="Times New Roman" charset="0"/>
                        </a:rPr>
                        <a:t> phone</a:t>
                      </a:r>
                      <a:endParaRPr kumimoji="0" lang="en-US" sz="2000" b="0" i="0" u="none" strike="noStrike" cap="none" normalizeH="0" baseline="0" dirty="0">
                        <a:ln>
                          <a:noFill/>
                        </a:ln>
                        <a:solidFill>
                          <a:srgbClr val="FFFFFF"/>
                        </a:solidFill>
                        <a:effectLst>
                          <a:outerShdw blurRad="38100" dist="38100" dir="2700000" algn="tl">
                            <a:srgbClr val="003366"/>
                          </a:outerShdw>
                        </a:effectLst>
                        <a:latin typeface="Tahoma" charset="0"/>
                        <a:ea typeface="ＭＳ Ｐゴシック"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000000"/>
                    </a:solidFill>
                  </a:tcPr>
                </a:tc>
                <a:tc>
                  <a:txBody>
                    <a:bodyPr/>
                    <a:lstStyle/>
                    <a:p>
                      <a:pPr marL="342900" marR="0" lvl="0" indent="-342900" algn="just" defTabSz="914400" rtl="0" eaLnBrk="1" fontAlgn="base" latinLnBrk="0" hangingPunct="1">
                        <a:lnSpc>
                          <a:spcPct val="100000"/>
                        </a:lnSpc>
                        <a:spcBef>
                          <a:spcPct val="0"/>
                        </a:spcBef>
                        <a:spcAft>
                          <a:spcPct val="0"/>
                        </a:spcAft>
                        <a:buClr>
                          <a:schemeClr val="hlink"/>
                        </a:buClr>
                        <a:buSzPct val="65000"/>
                        <a:buFont typeface="Wingdings" charset="0"/>
                        <a:buNone/>
                        <a:tabLst/>
                      </a:pPr>
                      <a:r>
                        <a:rPr kumimoji="0" lang="en-US" sz="2000" b="1" i="0" u="none" strike="noStrike" cap="none" normalizeH="0" baseline="0" dirty="0">
                          <a:ln>
                            <a:noFill/>
                          </a:ln>
                          <a:solidFill>
                            <a:srgbClr val="FFFFFF"/>
                          </a:solidFill>
                          <a:effectLst>
                            <a:outerShdw blurRad="38100" dist="38100" dir="2700000" algn="tl">
                              <a:srgbClr val="003366"/>
                            </a:outerShdw>
                          </a:effectLst>
                          <a:latin typeface="Tahoma" charset="0"/>
                          <a:ea typeface="ＭＳ Ｐゴシック" charset="0"/>
                          <a:cs typeface="Times New Roman" charset="0"/>
                        </a:rPr>
                        <a:t>Other</a:t>
                      </a:r>
                      <a:endParaRPr kumimoji="0" lang="en-US" sz="2000" b="0" i="0" u="none" strike="noStrike" cap="none" normalizeH="0" baseline="0" dirty="0">
                        <a:ln>
                          <a:noFill/>
                        </a:ln>
                        <a:solidFill>
                          <a:srgbClr val="FFFFFF"/>
                        </a:solidFill>
                        <a:effectLst>
                          <a:outerShdw blurRad="38100" dist="38100" dir="2700000" algn="tl">
                            <a:srgbClr val="003366"/>
                          </a:outerShdw>
                        </a:effectLst>
                        <a:latin typeface="Tahoma" charset="0"/>
                        <a:ea typeface="ＭＳ Ｐゴシック"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000000"/>
                    </a:solidFill>
                  </a:tcPr>
                </a:tc>
                <a:tc>
                  <a:txBody>
                    <a:bodyPr/>
                    <a:lstStyle/>
                    <a:p>
                      <a:pPr marL="342900" marR="0" lvl="0" indent="-342900" algn="just" defTabSz="914400" rtl="0" eaLnBrk="1" fontAlgn="base" latinLnBrk="0" hangingPunct="1">
                        <a:lnSpc>
                          <a:spcPct val="100000"/>
                        </a:lnSpc>
                        <a:spcBef>
                          <a:spcPct val="0"/>
                        </a:spcBef>
                        <a:spcAft>
                          <a:spcPct val="0"/>
                        </a:spcAft>
                        <a:buClr>
                          <a:schemeClr val="hlink"/>
                        </a:buClr>
                        <a:buSzPct val="65000"/>
                        <a:buFont typeface="Wingdings" charset="0"/>
                        <a:buNone/>
                        <a:tabLst/>
                      </a:pPr>
                      <a:r>
                        <a:rPr kumimoji="0" lang="en-US" sz="2000" b="1" i="0" u="none" strike="noStrike" cap="none" normalizeH="0" baseline="0">
                          <a:ln>
                            <a:noFill/>
                          </a:ln>
                          <a:solidFill>
                            <a:srgbClr val="CCFF66"/>
                          </a:solidFill>
                          <a:effectLst>
                            <a:outerShdw blurRad="38100" dist="38100" dir="2700000" algn="tl">
                              <a:srgbClr val="FFFFFF"/>
                            </a:outerShdw>
                          </a:effectLst>
                          <a:latin typeface="Tahoma" charset="0"/>
                          <a:ea typeface="ＭＳ Ｐゴシック" charset="0"/>
                          <a:cs typeface="Times New Roman" charset="0"/>
                        </a:rPr>
                        <a:t>Total</a:t>
                      </a:r>
                      <a:endParaRPr kumimoji="0" lang="en-US" sz="2000" b="0" i="0" u="none" strike="noStrike" cap="none" normalizeH="0" baseline="0">
                        <a:ln>
                          <a:noFill/>
                        </a:ln>
                        <a:solidFill>
                          <a:srgbClr val="CCFF66"/>
                        </a:solidFill>
                        <a:effectLst>
                          <a:outerShdw blurRad="38100" dist="38100" dir="2700000" algn="tl">
                            <a:srgbClr val="FFFFFF"/>
                          </a:outerShdw>
                        </a:effectLst>
                        <a:latin typeface="Tahoma" charset="0"/>
                        <a:ea typeface="ＭＳ Ｐゴシック"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000000"/>
                    </a:solidFill>
                  </a:tcPr>
                </a:tc>
              </a:tr>
              <a:tr h="844550">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65000"/>
                        <a:buFont typeface="Wingdings" charset="0"/>
                        <a:buNone/>
                        <a:tabLst/>
                      </a:pPr>
                      <a:r>
                        <a:rPr kumimoji="0" lang="en-US" sz="2000" b="1" i="0" u="none" strike="noStrike" cap="none" normalizeH="0" baseline="0" dirty="0" smtClean="0">
                          <a:ln>
                            <a:noFill/>
                          </a:ln>
                          <a:solidFill>
                            <a:schemeClr val="bg1"/>
                          </a:solidFill>
                          <a:effectLst>
                            <a:outerShdw blurRad="38100" dist="38100" dir="2700000" algn="tl">
                              <a:srgbClr val="003366"/>
                            </a:outerShdw>
                          </a:effectLst>
                          <a:latin typeface="Tahoma" charset="0"/>
                          <a:ea typeface="ＭＳ Ｐゴシック" charset="0"/>
                          <a:cs typeface="Times New Roman" charset="0"/>
                        </a:rPr>
                        <a:t>Red </a:t>
                      </a:r>
                      <a:r>
                        <a:rPr kumimoji="0" lang="en-US" sz="2000" b="1" i="0" u="none" strike="noStrike" cap="none" normalizeH="0" baseline="0" dirty="0">
                          <a:ln>
                            <a:noFill/>
                          </a:ln>
                          <a:solidFill>
                            <a:schemeClr val="bg1"/>
                          </a:solidFill>
                          <a:effectLst>
                            <a:outerShdw blurRad="38100" dist="38100" dir="2700000" algn="tl">
                              <a:srgbClr val="003366"/>
                            </a:outerShdw>
                          </a:effectLst>
                          <a:latin typeface="Tahoma" charset="0"/>
                          <a:ea typeface="ＭＳ Ｐゴシック" charset="0"/>
                          <a:cs typeface="Times New Roman" charset="0"/>
                        </a:rPr>
                        <a:t>team</a:t>
                      </a:r>
                      <a:endParaRPr kumimoji="0" lang="en-US" sz="2000" b="0" i="0" u="none" strike="noStrike" cap="none" normalizeH="0" baseline="0" dirty="0">
                        <a:ln>
                          <a:noFill/>
                        </a:ln>
                        <a:solidFill>
                          <a:schemeClr val="bg1"/>
                        </a:solidFill>
                        <a:effectLst>
                          <a:outerShdw blurRad="38100" dist="38100" dir="2700000" algn="tl">
                            <a:srgbClr val="003366"/>
                          </a:outerShdw>
                        </a:effectLst>
                        <a:latin typeface="Tahoma" charset="0"/>
                        <a:ea typeface="ＭＳ Ｐゴシック"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000000"/>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65000"/>
                        <a:buFont typeface="Wingdings" charset="0"/>
                        <a:buNone/>
                        <a:tabLst/>
                      </a:pPr>
                      <a:r>
                        <a:rPr kumimoji="0" lang="en-US" sz="2000" b="1" i="0" u="none" strike="noStrike" cap="none" normalizeH="0" baseline="0">
                          <a:ln>
                            <a:noFill/>
                          </a:ln>
                          <a:solidFill>
                            <a:schemeClr val="tx1"/>
                          </a:solidFill>
                          <a:effectLst>
                            <a:outerShdw blurRad="38100" dist="38100" dir="2700000" algn="tl">
                              <a:srgbClr val="000000"/>
                            </a:outerShdw>
                          </a:effectLst>
                          <a:latin typeface="Tahoma" charset="0"/>
                          <a:ea typeface="ＭＳ Ｐゴシック" charset="0"/>
                          <a:cs typeface="Times New Roman" charset="0"/>
                        </a:rPr>
                        <a:t>27</a:t>
                      </a:r>
                      <a:endParaRPr kumimoji="0" lang="en-US" sz="2000" b="1" i="0" u="none" strike="noStrike" cap="none" normalizeH="0" baseline="0">
                        <a:ln>
                          <a:noFill/>
                        </a:ln>
                        <a:solidFill>
                          <a:schemeClr val="tx1"/>
                        </a:solidFill>
                        <a:effectLst>
                          <a:outerShdw blurRad="38100" dist="38100" dir="2700000" algn="tl">
                            <a:srgbClr val="000000"/>
                          </a:outerShdw>
                        </a:effectLst>
                        <a:latin typeface="Tahoma" charset="0"/>
                        <a:ea typeface="ＭＳ Ｐゴシック"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65000"/>
                        <a:buFont typeface="Wingdings" charset="0"/>
                        <a:buNone/>
                        <a:tabLst/>
                      </a:pPr>
                      <a:r>
                        <a:rPr kumimoji="0" lang="en-US" sz="2000" b="1" i="0" u="none" strike="noStrike" cap="none" normalizeH="0" baseline="0">
                          <a:ln>
                            <a:noFill/>
                          </a:ln>
                          <a:solidFill>
                            <a:schemeClr val="tx1"/>
                          </a:solidFill>
                          <a:effectLst>
                            <a:outerShdw blurRad="38100" dist="38100" dir="2700000" algn="tl">
                              <a:srgbClr val="000000"/>
                            </a:outerShdw>
                          </a:effectLst>
                          <a:latin typeface="Tahoma" charset="0"/>
                          <a:ea typeface="ＭＳ Ｐゴシック" charset="0"/>
                          <a:cs typeface="Times New Roman" charset="0"/>
                        </a:rPr>
                        <a:t>0</a:t>
                      </a:r>
                      <a:endParaRPr kumimoji="0" lang="en-US" sz="2000" b="1" i="0" u="none" strike="noStrike" cap="none" normalizeH="0" baseline="0">
                        <a:ln>
                          <a:noFill/>
                        </a:ln>
                        <a:solidFill>
                          <a:schemeClr val="tx1"/>
                        </a:solidFill>
                        <a:effectLst>
                          <a:outerShdw blurRad="38100" dist="38100" dir="2700000" algn="tl">
                            <a:srgbClr val="000000"/>
                          </a:outerShdw>
                        </a:effectLst>
                        <a:latin typeface="Tahoma" charset="0"/>
                        <a:ea typeface="ＭＳ Ｐゴシック"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65000"/>
                        <a:buFont typeface="Wingdings" charset="0"/>
                        <a:buNone/>
                        <a:tabLst/>
                      </a:pPr>
                      <a:r>
                        <a:rPr kumimoji="0" lang="en-US" sz="2000" b="1" i="0" u="none" strike="noStrike" cap="none" normalizeH="0" baseline="0">
                          <a:ln>
                            <a:noFill/>
                          </a:ln>
                          <a:solidFill>
                            <a:schemeClr val="tx1"/>
                          </a:solidFill>
                          <a:effectLst>
                            <a:outerShdw blurRad="38100" dist="38100" dir="2700000" algn="tl">
                              <a:srgbClr val="000000"/>
                            </a:outerShdw>
                          </a:effectLst>
                          <a:latin typeface="Tahoma" charset="0"/>
                          <a:ea typeface="ＭＳ Ｐゴシック" charset="0"/>
                          <a:cs typeface="Times New Roman" charset="0"/>
                        </a:rPr>
                        <a:t>10</a:t>
                      </a:r>
                      <a:endParaRPr kumimoji="0" lang="en-US" sz="2000" b="1" i="0" u="none" strike="noStrike" cap="none" normalizeH="0" baseline="0">
                        <a:ln>
                          <a:noFill/>
                        </a:ln>
                        <a:solidFill>
                          <a:schemeClr val="tx1"/>
                        </a:solidFill>
                        <a:effectLst>
                          <a:outerShdw blurRad="38100" dist="38100" dir="2700000" algn="tl">
                            <a:srgbClr val="000000"/>
                          </a:outerShdw>
                        </a:effectLst>
                        <a:latin typeface="Tahoma" charset="0"/>
                        <a:ea typeface="ＭＳ Ｐゴシック"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65000"/>
                        <a:buFont typeface="Wingdings" charset="0"/>
                        <a:buNone/>
                        <a:tabLst/>
                      </a:pPr>
                      <a:r>
                        <a:rPr kumimoji="0" lang="en-US" sz="2000" b="1" i="0" u="none" strike="noStrike" cap="none" normalizeH="0" baseline="0">
                          <a:ln>
                            <a:noFill/>
                          </a:ln>
                          <a:solidFill>
                            <a:schemeClr val="tx1"/>
                          </a:solidFill>
                          <a:effectLst>
                            <a:outerShdw blurRad="38100" dist="38100" dir="2700000" algn="tl">
                              <a:srgbClr val="000000"/>
                            </a:outerShdw>
                          </a:effectLst>
                          <a:latin typeface="Tahoma" charset="0"/>
                          <a:ea typeface="ＭＳ Ｐゴシック" charset="0"/>
                          <a:cs typeface="Times New Roman" charset="0"/>
                        </a:rPr>
                        <a:t>1</a:t>
                      </a:r>
                      <a:endParaRPr kumimoji="0" lang="en-US" sz="2000" b="1" i="0" u="none" strike="noStrike" cap="none" normalizeH="0" baseline="0">
                        <a:ln>
                          <a:noFill/>
                        </a:ln>
                        <a:solidFill>
                          <a:schemeClr val="tx1"/>
                        </a:solidFill>
                        <a:effectLst>
                          <a:outerShdw blurRad="38100" dist="38100" dir="2700000" algn="tl">
                            <a:srgbClr val="000000"/>
                          </a:outerShdw>
                        </a:effectLst>
                        <a:latin typeface="Tahoma" charset="0"/>
                        <a:ea typeface="ＭＳ Ｐゴシック"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65000"/>
                        <a:buFont typeface="Wingdings" charset="0"/>
                        <a:buNone/>
                        <a:tabLst/>
                      </a:pPr>
                      <a:r>
                        <a:rPr kumimoji="0" lang="en-US" sz="2000" b="0" i="0" u="none" strike="noStrike" cap="none" normalizeH="0" baseline="0" dirty="0">
                          <a:ln>
                            <a:noFill/>
                          </a:ln>
                          <a:solidFill>
                            <a:srgbClr val="FFFF99"/>
                          </a:solidFill>
                          <a:effectLst>
                            <a:outerShdw blurRad="38100" dist="38100" dir="2700000" algn="tl">
                              <a:srgbClr val="FFFFFF"/>
                            </a:outerShdw>
                          </a:effectLst>
                          <a:latin typeface="Tahoma" charset="0"/>
                          <a:ea typeface="ＭＳ Ｐゴシック" charset="0"/>
                          <a:cs typeface="Times New Roman" charset="0"/>
                        </a:rPr>
                        <a:t>38</a:t>
                      </a:r>
                      <a:endParaRPr kumimoji="0" lang="en-US" sz="2000" b="0" i="0" u="none" strike="noStrike" cap="none" normalizeH="0" baseline="0" dirty="0">
                        <a:ln>
                          <a:noFill/>
                        </a:ln>
                        <a:solidFill>
                          <a:srgbClr val="FFFF99"/>
                        </a:solidFill>
                        <a:effectLst>
                          <a:outerShdw blurRad="38100" dist="38100" dir="2700000" algn="tl">
                            <a:srgbClr val="FFFFFF"/>
                          </a:outerShdw>
                        </a:effectLst>
                        <a:latin typeface="Tahoma" charset="0"/>
                        <a:ea typeface="ＭＳ Ｐゴシック"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000000"/>
                    </a:solidFill>
                  </a:tcPr>
                </a:tc>
              </a:tr>
              <a:tr h="846138">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65000"/>
                        <a:buFont typeface="Wingdings" charset="0"/>
                        <a:buNone/>
                        <a:tabLst/>
                      </a:pPr>
                      <a:r>
                        <a:rPr kumimoji="0" lang="en-US" sz="2000" b="1" i="0" u="none" strike="noStrike" cap="none" normalizeH="0" baseline="0" dirty="0" smtClean="0">
                          <a:ln>
                            <a:noFill/>
                          </a:ln>
                          <a:solidFill>
                            <a:srgbClr val="FFFFFF"/>
                          </a:solidFill>
                          <a:effectLst>
                            <a:outerShdw blurRad="38100" dist="38100" dir="2700000" algn="tl">
                              <a:srgbClr val="003366"/>
                            </a:outerShdw>
                          </a:effectLst>
                          <a:latin typeface="Tahoma" charset="0"/>
                          <a:ea typeface="ＭＳ Ｐゴシック" charset="0"/>
                          <a:cs typeface="Times New Roman" charset="0"/>
                        </a:rPr>
                        <a:t>Purple </a:t>
                      </a:r>
                      <a:r>
                        <a:rPr kumimoji="0" lang="en-US" sz="2000" b="1" i="0" u="none" strike="noStrike" cap="none" normalizeH="0" baseline="0" dirty="0">
                          <a:ln>
                            <a:noFill/>
                          </a:ln>
                          <a:solidFill>
                            <a:srgbClr val="FFFFFF"/>
                          </a:solidFill>
                          <a:effectLst>
                            <a:outerShdw blurRad="38100" dist="38100" dir="2700000" algn="tl">
                              <a:srgbClr val="003366"/>
                            </a:outerShdw>
                          </a:effectLst>
                          <a:latin typeface="Tahoma" charset="0"/>
                          <a:ea typeface="ＭＳ Ｐゴシック" charset="0"/>
                          <a:cs typeface="Times New Roman" charset="0"/>
                        </a:rPr>
                        <a:t>team</a:t>
                      </a:r>
                      <a:endParaRPr kumimoji="0" lang="en-US" sz="2000" b="0" i="0" u="none" strike="noStrike" cap="none" normalizeH="0" baseline="0" dirty="0">
                        <a:ln>
                          <a:noFill/>
                        </a:ln>
                        <a:solidFill>
                          <a:srgbClr val="FFFFFF"/>
                        </a:solidFill>
                        <a:effectLst>
                          <a:outerShdw blurRad="38100" dist="38100" dir="2700000" algn="tl">
                            <a:srgbClr val="003366"/>
                          </a:outerShdw>
                        </a:effectLst>
                        <a:latin typeface="Tahoma" charset="0"/>
                        <a:ea typeface="ＭＳ Ｐゴシック"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000000"/>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65000"/>
                        <a:buFont typeface="Wingdings" charset="0"/>
                        <a:buNone/>
                        <a:tabLst/>
                      </a:pPr>
                      <a:r>
                        <a:rPr kumimoji="0" lang="en-US" sz="2000" b="1" i="0" u="none" strike="noStrike" cap="none" normalizeH="0" baseline="0">
                          <a:ln>
                            <a:noFill/>
                          </a:ln>
                          <a:solidFill>
                            <a:schemeClr val="tx1"/>
                          </a:solidFill>
                          <a:effectLst>
                            <a:outerShdw blurRad="38100" dist="38100" dir="2700000" algn="tl">
                              <a:srgbClr val="000000"/>
                            </a:outerShdw>
                          </a:effectLst>
                          <a:latin typeface="Tahoma" charset="0"/>
                          <a:ea typeface="ＭＳ Ｐゴシック" charset="0"/>
                          <a:cs typeface="Times New Roman" charset="0"/>
                        </a:rPr>
                        <a:t>57</a:t>
                      </a:r>
                      <a:endParaRPr kumimoji="0" lang="en-US" sz="2000" b="1" i="0" u="none" strike="noStrike" cap="none" normalizeH="0" baseline="0">
                        <a:ln>
                          <a:noFill/>
                        </a:ln>
                        <a:solidFill>
                          <a:schemeClr val="tx1"/>
                        </a:solidFill>
                        <a:effectLst>
                          <a:outerShdw blurRad="38100" dist="38100" dir="2700000" algn="tl">
                            <a:srgbClr val="000000"/>
                          </a:outerShdw>
                        </a:effectLst>
                        <a:latin typeface="Tahoma" charset="0"/>
                        <a:ea typeface="ＭＳ Ｐゴシック"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65000"/>
                        <a:buFont typeface="Wingdings" charset="0"/>
                        <a:buNone/>
                        <a:tabLst/>
                      </a:pPr>
                      <a:r>
                        <a:rPr kumimoji="0" lang="en-US" sz="2000" b="1" i="0" u="none" strike="noStrike" cap="none" normalizeH="0" baseline="0">
                          <a:ln>
                            <a:noFill/>
                          </a:ln>
                          <a:solidFill>
                            <a:schemeClr val="tx1"/>
                          </a:solidFill>
                          <a:effectLst>
                            <a:outerShdw blurRad="38100" dist="38100" dir="2700000" algn="tl">
                              <a:srgbClr val="000000"/>
                            </a:outerShdw>
                          </a:effectLst>
                          <a:latin typeface="Tahoma" charset="0"/>
                          <a:ea typeface="ＭＳ Ｐゴシック" charset="0"/>
                          <a:cs typeface="Times New Roman" charset="0"/>
                        </a:rPr>
                        <a:t>5</a:t>
                      </a:r>
                      <a:endParaRPr kumimoji="0" lang="en-US" sz="2000" b="1" i="0" u="none" strike="noStrike" cap="none" normalizeH="0" baseline="0">
                        <a:ln>
                          <a:noFill/>
                        </a:ln>
                        <a:solidFill>
                          <a:schemeClr val="tx1"/>
                        </a:solidFill>
                        <a:effectLst>
                          <a:outerShdw blurRad="38100" dist="38100" dir="2700000" algn="tl">
                            <a:srgbClr val="000000"/>
                          </a:outerShdw>
                        </a:effectLst>
                        <a:latin typeface="Tahoma" charset="0"/>
                        <a:ea typeface="ＭＳ Ｐゴシック"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65000"/>
                        <a:buFont typeface="Wingdings" charset="0"/>
                        <a:buNone/>
                        <a:tabLst/>
                      </a:pPr>
                      <a:r>
                        <a:rPr kumimoji="0" lang="en-US" sz="2000" b="1" i="0" u="none" strike="noStrike" cap="none" normalizeH="0" baseline="0">
                          <a:ln>
                            <a:noFill/>
                          </a:ln>
                          <a:solidFill>
                            <a:schemeClr val="tx1"/>
                          </a:solidFill>
                          <a:effectLst>
                            <a:outerShdw blurRad="38100" dist="38100" dir="2700000" algn="tl">
                              <a:srgbClr val="000000"/>
                            </a:outerShdw>
                          </a:effectLst>
                          <a:latin typeface="Tahoma" charset="0"/>
                          <a:ea typeface="ＭＳ Ｐゴシック" charset="0"/>
                          <a:cs typeface="Times New Roman" charset="0"/>
                        </a:rPr>
                        <a:t>2</a:t>
                      </a:r>
                      <a:endParaRPr kumimoji="0" lang="en-US" sz="2000" b="1" i="0" u="none" strike="noStrike" cap="none" normalizeH="0" baseline="0">
                        <a:ln>
                          <a:noFill/>
                        </a:ln>
                        <a:solidFill>
                          <a:schemeClr val="tx1"/>
                        </a:solidFill>
                        <a:effectLst>
                          <a:outerShdw blurRad="38100" dist="38100" dir="2700000" algn="tl">
                            <a:srgbClr val="000000"/>
                          </a:outerShdw>
                        </a:effectLst>
                        <a:latin typeface="Tahoma" charset="0"/>
                        <a:ea typeface="ＭＳ Ｐゴシック"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65000"/>
                        <a:buFont typeface="Wingdings" charset="0"/>
                        <a:buNone/>
                        <a:tabLst/>
                      </a:pPr>
                      <a:r>
                        <a:rPr kumimoji="0" lang="en-US" sz="2000" b="1" i="0" u="none" strike="noStrike" cap="none" normalizeH="0" baseline="0">
                          <a:ln>
                            <a:noFill/>
                          </a:ln>
                          <a:solidFill>
                            <a:schemeClr val="tx1"/>
                          </a:solidFill>
                          <a:effectLst>
                            <a:outerShdw blurRad="38100" dist="38100" dir="2700000" algn="tl">
                              <a:srgbClr val="000000"/>
                            </a:outerShdw>
                          </a:effectLst>
                          <a:latin typeface="Tahoma" charset="0"/>
                          <a:ea typeface="ＭＳ Ｐゴシック" charset="0"/>
                          <a:cs typeface="Times New Roman" charset="0"/>
                        </a:rPr>
                        <a:t>0</a:t>
                      </a:r>
                      <a:endParaRPr kumimoji="0" lang="en-US" sz="2000" b="1" i="0" u="none" strike="noStrike" cap="none" normalizeH="0" baseline="0">
                        <a:ln>
                          <a:noFill/>
                        </a:ln>
                        <a:solidFill>
                          <a:schemeClr val="tx1"/>
                        </a:solidFill>
                        <a:effectLst>
                          <a:outerShdw blurRad="38100" dist="38100" dir="2700000" algn="tl">
                            <a:srgbClr val="000000"/>
                          </a:outerShdw>
                        </a:effectLst>
                        <a:latin typeface="Tahoma" charset="0"/>
                        <a:ea typeface="ＭＳ Ｐゴシック"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65000"/>
                        <a:buFont typeface="Wingdings" charset="0"/>
                        <a:buNone/>
                        <a:tabLst/>
                      </a:pPr>
                      <a:r>
                        <a:rPr kumimoji="0" lang="en-US" sz="2000" b="0" i="0" u="none" strike="noStrike" cap="none" normalizeH="0" baseline="0" dirty="0">
                          <a:ln>
                            <a:noFill/>
                          </a:ln>
                          <a:solidFill>
                            <a:srgbClr val="FFFF99"/>
                          </a:solidFill>
                          <a:effectLst>
                            <a:outerShdw blurRad="38100" dist="38100" dir="2700000" algn="tl">
                              <a:srgbClr val="FFFFFF"/>
                            </a:outerShdw>
                          </a:effectLst>
                          <a:latin typeface="Tahoma" charset="0"/>
                          <a:ea typeface="ＭＳ Ｐゴシック" charset="0"/>
                          <a:cs typeface="Times New Roman" charset="0"/>
                        </a:rPr>
                        <a:t>64</a:t>
                      </a:r>
                      <a:endParaRPr kumimoji="0" lang="en-US" sz="2000" b="0" i="0" u="none" strike="noStrike" cap="none" normalizeH="0" baseline="0" dirty="0">
                        <a:ln>
                          <a:noFill/>
                        </a:ln>
                        <a:solidFill>
                          <a:srgbClr val="FFFF99"/>
                        </a:solidFill>
                        <a:effectLst>
                          <a:outerShdw blurRad="38100" dist="38100" dir="2700000" algn="tl">
                            <a:srgbClr val="FFFFFF"/>
                          </a:outerShdw>
                        </a:effectLst>
                        <a:latin typeface="Tahoma" charset="0"/>
                        <a:ea typeface="ＭＳ Ｐゴシック"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000000"/>
                    </a:solidFill>
                  </a:tcPr>
                </a:tc>
              </a:tr>
            </a:tbl>
          </a:graphicData>
        </a:graphic>
      </p:graphicFrame>
      <p:sp>
        <p:nvSpPr>
          <p:cNvPr id="446496" name="Text Box 32"/>
          <p:cNvSpPr txBox="1">
            <a:spLocks noChangeArrowheads="1"/>
          </p:cNvSpPr>
          <p:nvPr/>
        </p:nvSpPr>
        <p:spPr bwMode="auto">
          <a:xfrm>
            <a:off x="990600" y="457200"/>
            <a:ext cx="8153400" cy="523875"/>
          </a:xfrm>
          <a:prstGeom prst="rect">
            <a:avLst/>
          </a:prstGeom>
          <a:gradFill rotWithShape="0">
            <a:gsLst>
              <a:gs pos="0">
                <a:schemeClr val="hlink">
                  <a:alpha val="60001"/>
                </a:schemeClr>
              </a:gs>
              <a:gs pos="100000">
                <a:schemeClr val="hlink">
                  <a:gamma/>
                  <a:shade val="46275"/>
                  <a:invGamma/>
                  <a:alpha val="60001"/>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spcBef>
                <a:spcPct val="50000"/>
              </a:spcBef>
              <a:defRPr/>
            </a:pPr>
            <a:r>
              <a:rPr lang="en-US" sz="2800" dirty="0">
                <a:latin typeface="Arial Black" charset="0"/>
                <a:cs typeface="+mn-cs"/>
              </a:rPr>
              <a:t>Communication for Two Student Teams</a:t>
            </a:r>
          </a:p>
        </p:txBody>
      </p:sp>
      <p:sp>
        <p:nvSpPr>
          <p:cNvPr id="446497" name="Text Box 33"/>
          <p:cNvSpPr txBox="1">
            <a:spLocks noChangeArrowheads="1"/>
          </p:cNvSpPr>
          <p:nvPr/>
        </p:nvSpPr>
        <p:spPr bwMode="auto">
          <a:xfrm>
            <a:off x="1447800" y="5334000"/>
            <a:ext cx="68580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50000"/>
              </a:spcBef>
              <a:defRPr/>
            </a:pPr>
            <a:r>
              <a:rPr lang="en-US" dirty="0">
                <a:solidFill>
                  <a:schemeClr val="hlink"/>
                </a:solidFill>
                <a:cs typeface="+mn-cs"/>
              </a:rPr>
              <a:t>These teams were writing a proposal for a new technical product. Their task was to show that their design was state-of-the-art.</a:t>
            </a:r>
            <a:endParaRPr lang="en-US" dirty="0">
              <a:cs typeface="+mn-cs"/>
            </a:endParaRPr>
          </a:p>
        </p:txBody>
      </p:sp>
    </p:spTree>
    <p:extLst>
      <p:ext uri="{BB962C8B-B14F-4D97-AF65-F5344CB8AC3E}">
        <p14:creationId xmlns:p14="http://schemas.microsoft.com/office/powerpoint/2010/main" val="418545555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4178" name="Rectangle 2"/>
          <p:cNvSpPr>
            <a:spLocks noGrp="1" noChangeArrowheads="1"/>
          </p:cNvSpPr>
          <p:nvPr>
            <p:ph type="ctrTitle"/>
          </p:nvPr>
        </p:nvSpPr>
        <p:spPr>
          <a:xfrm>
            <a:off x="1295400" y="457200"/>
            <a:ext cx="7315200" cy="1219200"/>
          </a:xfrm>
        </p:spPr>
        <p:txBody>
          <a:bodyPr>
            <a:normAutofit fontScale="90000"/>
          </a:bodyPr>
          <a:lstStyle/>
          <a:p>
            <a:pPr eaLnBrk="1" hangingPunct="1">
              <a:defRPr/>
            </a:pPr>
            <a:r>
              <a:rPr lang="en-US" sz="4000" b="1" dirty="0" smtClean="0">
                <a:cs typeface="+mj-cs"/>
              </a:rPr>
              <a:t>You know your idea is good when…</a:t>
            </a:r>
          </a:p>
        </p:txBody>
      </p:sp>
      <p:sp>
        <p:nvSpPr>
          <p:cNvPr id="434179" name="Text Box 3"/>
          <p:cNvSpPr txBox="1">
            <a:spLocks noChangeArrowheads="1"/>
          </p:cNvSpPr>
          <p:nvPr/>
        </p:nvSpPr>
        <p:spPr bwMode="auto">
          <a:xfrm>
            <a:off x="1295400" y="1981200"/>
            <a:ext cx="7467600" cy="3416320"/>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457200" indent="-457200">
              <a:defRPr sz="2400">
                <a:solidFill>
                  <a:schemeClr val="tx1"/>
                </a:solidFill>
                <a:latin typeface="Times" charset="0"/>
                <a:ea typeface="ＭＳ Ｐゴシック" charset="0"/>
              </a:defRPr>
            </a:lvl1pPr>
            <a:lvl2pPr marL="914400" indent="-457200">
              <a:defRPr sz="2400">
                <a:solidFill>
                  <a:schemeClr val="tx1"/>
                </a:solidFill>
                <a:latin typeface="Times" charset="0"/>
                <a:ea typeface="ＭＳ Ｐゴシック" charset="0"/>
              </a:defRPr>
            </a:lvl2pPr>
            <a:lvl3pPr marL="1371600" indent="-457200">
              <a:defRPr sz="2400">
                <a:solidFill>
                  <a:schemeClr val="tx1"/>
                </a:solidFill>
                <a:latin typeface="Times" charset="0"/>
                <a:ea typeface="ＭＳ Ｐゴシック" charset="0"/>
              </a:defRPr>
            </a:lvl3pPr>
            <a:lvl4pPr marL="1828800" indent="-457200">
              <a:defRPr sz="2400">
                <a:solidFill>
                  <a:schemeClr val="tx1"/>
                </a:solidFill>
                <a:latin typeface="Times" charset="0"/>
                <a:ea typeface="ＭＳ Ｐゴシック" charset="0"/>
              </a:defRPr>
            </a:lvl4pPr>
            <a:lvl5pPr marL="2286000" indent="-457200">
              <a:defRPr sz="2400">
                <a:solidFill>
                  <a:schemeClr val="tx1"/>
                </a:solidFill>
                <a:latin typeface="Times" charset="0"/>
                <a:ea typeface="ＭＳ Ｐゴシック" charset="0"/>
              </a:defRPr>
            </a:lvl5pPr>
            <a:lvl6pPr marL="2743200" indent="-457200" eaLnBrk="0" fontAlgn="base" hangingPunct="0">
              <a:spcBef>
                <a:spcPct val="0"/>
              </a:spcBef>
              <a:spcAft>
                <a:spcPct val="0"/>
              </a:spcAft>
              <a:defRPr sz="2400">
                <a:solidFill>
                  <a:schemeClr val="tx1"/>
                </a:solidFill>
                <a:latin typeface="Times" charset="0"/>
                <a:ea typeface="ＭＳ Ｐゴシック" charset="0"/>
              </a:defRPr>
            </a:lvl6pPr>
            <a:lvl7pPr marL="3200400" indent="-457200" eaLnBrk="0" fontAlgn="base" hangingPunct="0">
              <a:spcBef>
                <a:spcPct val="0"/>
              </a:spcBef>
              <a:spcAft>
                <a:spcPct val="0"/>
              </a:spcAft>
              <a:defRPr sz="2400">
                <a:solidFill>
                  <a:schemeClr val="tx1"/>
                </a:solidFill>
                <a:latin typeface="Times" charset="0"/>
                <a:ea typeface="ＭＳ Ｐゴシック" charset="0"/>
              </a:defRPr>
            </a:lvl7pPr>
            <a:lvl8pPr marL="3657600" indent="-457200" eaLnBrk="0" fontAlgn="base" hangingPunct="0">
              <a:spcBef>
                <a:spcPct val="0"/>
              </a:spcBef>
              <a:spcAft>
                <a:spcPct val="0"/>
              </a:spcAft>
              <a:defRPr sz="2400">
                <a:solidFill>
                  <a:schemeClr val="tx1"/>
                </a:solidFill>
                <a:latin typeface="Times" charset="0"/>
                <a:ea typeface="ＭＳ Ｐゴシック" charset="0"/>
              </a:defRPr>
            </a:lvl8pPr>
            <a:lvl9pPr marL="4114800" indent="-457200" eaLnBrk="0" fontAlgn="base" hangingPunct="0">
              <a:spcBef>
                <a:spcPct val="0"/>
              </a:spcBef>
              <a:spcAft>
                <a:spcPct val="0"/>
              </a:spcAft>
              <a:defRPr sz="2400">
                <a:solidFill>
                  <a:schemeClr val="tx1"/>
                </a:solidFill>
                <a:latin typeface="Times" charset="0"/>
                <a:ea typeface="ＭＳ Ｐゴシック" charset="0"/>
              </a:defRPr>
            </a:lvl9pPr>
          </a:lstStyle>
          <a:p>
            <a:pPr>
              <a:defRPr/>
            </a:pPr>
            <a:r>
              <a:rPr lang="en-US" dirty="0" smtClean="0">
                <a:solidFill>
                  <a:schemeClr val="hlink"/>
                </a:solidFill>
                <a:latin typeface="Tahoma" charset="0"/>
                <a:cs typeface="+mn-cs"/>
              </a:rPr>
              <a:t>You are proposing methods to answer a question, not reporting results that come from performing those methods.</a:t>
            </a:r>
          </a:p>
          <a:p>
            <a:pPr>
              <a:defRPr/>
            </a:pPr>
            <a:endParaRPr lang="en-US" dirty="0" smtClean="0">
              <a:solidFill>
                <a:schemeClr val="hlink"/>
              </a:solidFill>
              <a:latin typeface="Tahoma" charset="0"/>
              <a:cs typeface="+mn-cs"/>
            </a:endParaRPr>
          </a:p>
          <a:p>
            <a:pPr>
              <a:defRPr/>
            </a:pPr>
            <a:r>
              <a:rPr lang="en-US" dirty="0" smtClean="0">
                <a:latin typeface="Tahoma" charset="0"/>
                <a:cs typeface="+mn-cs"/>
              </a:rPr>
              <a:t>You don</a:t>
            </a:r>
            <a:r>
              <a:rPr lang="ja-JP" altLang="en-US" dirty="0" smtClean="0">
                <a:latin typeface="Arial"/>
                <a:cs typeface="+mn-cs"/>
              </a:rPr>
              <a:t>’</a:t>
            </a:r>
            <a:r>
              <a:rPr lang="en-US" dirty="0" smtClean="0">
                <a:latin typeface="Tahoma" charset="0"/>
                <a:cs typeface="+mn-cs"/>
              </a:rPr>
              <a:t>t know the answer already.</a:t>
            </a:r>
          </a:p>
          <a:p>
            <a:pPr>
              <a:defRPr/>
            </a:pPr>
            <a:endParaRPr lang="en-US" dirty="0" smtClean="0">
              <a:latin typeface="Tahoma" charset="0"/>
              <a:cs typeface="+mn-cs"/>
            </a:endParaRPr>
          </a:p>
          <a:p>
            <a:pPr>
              <a:defRPr/>
            </a:pPr>
            <a:r>
              <a:rPr lang="en-US" dirty="0" smtClean="0">
                <a:solidFill>
                  <a:schemeClr val="hlink"/>
                </a:solidFill>
                <a:latin typeface="Tahoma" charset="0"/>
                <a:cs typeface="+mn-cs"/>
              </a:rPr>
              <a:t>You can</a:t>
            </a:r>
            <a:r>
              <a:rPr lang="ja-JP" altLang="en-US" dirty="0" smtClean="0">
                <a:solidFill>
                  <a:schemeClr val="hlink"/>
                </a:solidFill>
                <a:latin typeface="Arial"/>
                <a:cs typeface="+mn-cs"/>
              </a:rPr>
              <a:t>’</a:t>
            </a:r>
            <a:r>
              <a:rPr lang="en-US" dirty="0" smtClean="0">
                <a:solidFill>
                  <a:schemeClr val="hlink"/>
                </a:solidFill>
                <a:latin typeface="Tahoma" charset="0"/>
                <a:cs typeface="+mn-cs"/>
              </a:rPr>
              <a:t>t get to the answer by yourself; you need the cooperation of the people you are proposing the idea to.</a:t>
            </a:r>
          </a:p>
        </p:txBody>
      </p:sp>
    </p:spTree>
    <p:extLst>
      <p:ext uri="{BB962C8B-B14F-4D97-AF65-F5344CB8AC3E}">
        <p14:creationId xmlns:p14="http://schemas.microsoft.com/office/powerpoint/2010/main" val="1923730248"/>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450</TotalTime>
  <Words>2962</Words>
  <Application>Microsoft Macintosh PowerPoint</Application>
  <PresentationFormat>On-screen Show (4:3)</PresentationFormat>
  <Paragraphs>384</Paragraphs>
  <Slides>44</Slides>
  <Notes>16</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Solstice</vt:lpstr>
      <vt:lpstr>PowerPoint Presentation</vt:lpstr>
      <vt:lpstr>Chapter 8</vt:lpstr>
      <vt:lpstr>Midterm Proposal Project</vt:lpstr>
      <vt:lpstr>Midterm Proposal Project cont.</vt:lpstr>
      <vt:lpstr>Your deliverables…</vt:lpstr>
      <vt:lpstr>Instructor’s Caution:  Proposals are not Reports</vt:lpstr>
      <vt:lpstr>Choose something appropriate</vt:lpstr>
      <vt:lpstr>PowerPoint Presentation</vt:lpstr>
      <vt:lpstr>You know your idea is good when…</vt:lpstr>
      <vt:lpstr>Due Dates &amp; Details</vt:lpstr>
      <vt:lpstr>Due Dates &amp; Details cont.</vt:lpstr>
      <vt:lpstr>Chapter Outline</vt:lpstr>
      <vt:lpstr>A Rhetorical Foundation</vt:lpstr>
      <vt:lpstr>The working definition of Rhetoric</vt:lpstr>
      <vt:lpstr>What is a Rhetorical Situation?</vt:lpstr>
      <vt:lpstr>Rhetorical Situation (also known as the rhetorical triangle)</vt:lpstr>
      <vt:lpstr>Elements of the Rhetorical Situation</vt:lpstr>
      <vt:lpstr>Elements of the Rhetorical Situation</vt:lpstr>
      <vt:lpstr>Context is affected by…</vt:lpstr>
      <vt:lpstr>Context is affected by…</vt:lpstr>
      <vt:lpstr>Context helps a speaker understand his/her audience.</vt:lpstr>
      <vt:lpstr>Proposal Writing</vt:lpstr>
      <vt:lpstr>Planning and Researching</vt:lpstr>
      <vt:lpstr>Planning and Researching (cont.)</vt:lpstr>
      <vt:lpstr>Organizing and Drafting</vt:lpstr>
      <vt:lpstr>Organizing and Drafting (cont.)</vt:lpstr>
      <vt:lpstr>Organizing and Drafting (cont.)</vt:lpstr>
      <vt:lpstr>Organizing and Drafting (cont.)</vt:lpstr>
      <vt:lpstr>Organizing and Drafting (cont.)</vt:lpstr>
      <vt:lpstr>Which introductory move  is optional?</vt:lpstr>
      <vt:lpstr>Which introductory move  is optional?</vt:lpstr>
      <vt:lpstr>Using Style and Design</vt:lpstr>
      <vt:lpstr>Which of the following sections should use persuasive style?</vt:lpstr>
      <vt:lpstr>Which of the following sections should use persuasive style?</vt:lpstr>
      <vt:lpstr>Microgenre:  The Elevator Pitch</vt:lpstr>
      <vt:lpstr>Resources </vt:lpstr>
      <vt:lpstr>Genre Systems</vt:lpstr>
      <vt:lpstr>Two broad goals for this unit</vt:lpstr>
      <vt:lpstr>“A Genre System View”</vt:lpstr>
      <vt:lpstr>What’s a “genre system?”</vt:lpstr>
      <vt:lpstr>Genre systems &amp; proposals…</vt:lpstr>
      <vt:lpstr>Modify these Questions to create your proposal project…</vt:lpstr>
      <vt:lpstr>How do you study genres as social action?</vt:lpstr>
      <vt:lpstr>What should you watch for in your future career?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Technical Communication Today</dc:title>
  <dc:creator>Laura A. Spinks-Howe</dc:creator>
  <cp:lastModifiedBy>ISU</cp:lastModifiedBy>
  <cp:revision>57</cp:revision>
  <dcterms:created xsi:type="dcterms:W3CDTF">2012-01-09T03:17:31Z</dcterms:created>
  <dcterms:modified xsi:type="dcterms:W3CDTF">2013-10-01T17:27:08Z</dcterms:modified>
</cp:coreProperties>
</file>