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4" r:id="rId3"/>
    <p:sldId id="257" r:id="rId4"/>
    <p:sldId id="258" r:id="rId5"/>
    <p:sldId id="259" r:id="rId6"/>
    <p:sldId id="263" r:id="rId7"/>
    <p:sldId id="260" r:id="rId8"/>
    <p:sldId id="262" r:id="rId9"/>
    <p:sldId id="269" r:id="rId10"/>
    <p:sldId id="271" r:id="rId11"/>
    <p:sldId id="270" r:id="rId12"/>
    <p:sldId id="261" r:id="rId13"/>
    <p:sldId id="278" r:id="rId14"/>
    <p:sldId id="272" r:id="rId15"/>
    <p:sldId id="264" r:id="rId16"/>
    <p:sldId id="265" r:id="rId17"/>
    <p:sldId id="266" r:id="rId18"/>
    <p:sldId id="267" r:id="rId19"/>
    <p:sldId id="268" r:id="rId20"/>
    <p:sldId id="273" r:id="rId21"/>
    <p:sldId id="276" r:id="rId22"/>
    <p:sldId id="277"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1" autoAdjust="0"/>
    <p:restoredTop sz="94660"/>
  </p:normalViewPr>
  <p:slideViewPr>
    <p:cSldViewPr>
      <p:cViewPr>
        <p:scale>
          <a:sx n="48" d="100"/>
          <a:sy n="48" d="100"/>
        </p:scale>
        <p:origin x="-1950" y="-5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2A5BA85-D974-46B0-80FE-14580CA6FE81}" type="datetimeFigureOut">
              <a:rPr lang="en-US" smtClean="0"/>
              <a:t>10/7/2013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439CB40-3D15-4506-AC39-2B97890D84A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A5BA85-D974-46B0-80FE-14580CA6FE81}" type="datetimeFigureOut">
              <a:rPr lang="en-US" smtClean="0"/>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9CB40-3D15-4506-AC39-2B97890D84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2A5BA85-D974-46B0-80FE-14580CA6FE81}" type="datetimeFigureOut">
              <a:rPr lang="en-US" smtClean="0"/>
              <a:t>10/7/2013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439CB40-3D15-4506-AC39-2B97890D84A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2A5BA85-D974-46B0-80FE-14580CA6FE81}" type="datetimeFigureOut">
              <a:rPr lang="en-US" smtClean="0"/>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439CB40-3D15-4506-AC39-2B97890D84AF}"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2A5BA85-D974-46B0-80FE-14580CA6FE81}" type="datetimeFigureOut">
              <a:rPr lang="en-US" smtClean="0"/>
              <a:t>10/7/2013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439CB40-3D15-4506-AC39-2B97890D84AF}"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2A5BA85-D974-46B0-80FE-14580CA6FE81}" type="datetimeFigureOut">
              <a:rPr lang="en-US" smtClean="0"/>
              <a:t>10/7/2013</a:t>
            </a:fld>
            <a:endParaRPr lang="en-US"/>
          </a:p>
        </p:txBody>
      </p:sp>
      <p:sp>
        <p:nvSpPr>
          <p:cNvPr id="10" name="Slide Number Placeholder 9"/>
          <p:cNvSpPr>
            <a:spLocks noGrp="1"/>
          </p:cNvSpPr>
          <p:nvPr>
            <p:ph type="sldNum" sz="quarter" idx="16"/>
          </p:nvPr>
        </p:nvSpPr>
        <p:spPr/>
        <p:txBody>
          <a:bodyPr rtlCol="0"/>
          <a:lstStyle/>
          <a:p>
            <a:fld id="{5439CB40-3D15-4506-AC39-2B97890D84AF}"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2A5BA85-D974-46B0-80FE-14580CA6FE81}" type="datetimeFigureOut">
              <a:rPr lang="en-US" smtClean="0"/>
              <a:t>10/7/2013</a:t>
            </a:fld>
            <a:endParaRPr lang="en-US"/>
          </a:p>
        </p:txBody>
      </p:sp>
      <p:sp>
        <p:nvSpPr>
          <p:cNvPr id="12" name="Slide Number Placeholder 11"/>
          <p:cNvSpPr>
            <a:spLocks noGrp="1"/>
          </p:cNvSpPr>
          <p:nvPr>
            <p:ph type="sldNum" sz="quarter" idx="16"/>
          </p:nvPr>
        </p:nvSpPr>
        <p:spPr/>
        <p:txBody>
          <a:bodyPr rtlCol="0"/>
          <a:lstStyle/>
          <a:p>
            <a:fld id="{5439CB40-3D15-4506-AC39-2B97890D84AF}"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A5BA85-D974-46B0-80FE-14580CA6FE81}" type="datetimeFigureOut">
              <a:rPr lang="en-US" smtClean="0"/>
              <a:t>10/7/2013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439CB40-3D15-4506-AC39-2B97890D84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A5BA85-D974-46B0-80FE-14580CA6FE81}" type="datetimeFigureOut">
              <a:rPr lang="en-US" smtClean="0"/>
              <a:t>10/7/2013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439CB40-3D15-4506-AC39-2B97890D84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2A5BA85-D974-46B0-80FE-14580CA6FE81}" type="datetimeFigureOut">
              <a:rPr lang="en-US" smtClean="0"/>
              <a:t>10/7/2013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439CB40-3D15-4506-AC39-2B97890D84AF}"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2A5BA85-D974-46B0-80FE-14580CA6FE81}" type="datetimeFigureOut">
              <a:rPr lang="en-US" smtClean="0"/>
              <a:t>10/7/2013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439CB40-3D15-4506-AC39-2B97890D84AF}"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2A5BA85-D974-46B0-80FE-14580CA6FE81}" type="datetimeFigureOut">
              <a:rPr lang="en-US" smtClean="0"/>
              <a:t>10/7/2013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439CB40-3D15-4506-AC39-2B97890D84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Proposal</a:t>
            </a:r>
            <a:endParaRPr lang="en-US" dirty="0"/>
          </a:p>
        </p:txBody>
      </p:sp>
      <p:sp>
        <p:nvSpPr>
          <p:cNvPr id="3" name="Subtitle 2"/>
          <p:cNvSpPr>
            <a:spLocks noGrp="1"/>
          </p:cNvSpPr>
          <p:nvPr>
            <p:ph type="subTitle" idx="1"/>
          </p:nvPr>
        </p:nvSpPr>
        <p:spPr/>
        <p:txBody>
          <a:bodyPr>
            <a:normAutofit/>
          </a:bodyPr>
          <a:lstStyle/>
          <a:p>
            <a:r>
              <a:rPr lang="en-US" dirty="0" smtClean="0"/>
              <a:t>Steps to Writing and Revising your Proposal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Background—Benefits </a:t>
            </a:r>
            <a:endParaRPr lang="en-US" dirty="0"/>
          </a:p>
        </p:txBody>
      </p:sp>
      <p:sp>
        <p:nvSpPr>
          <p:cNvPr id="3" name="Content Placeholder 2"/>
          <p:cNvSpPr>
            <a:spLocks noGrp="1"/>
          </p:cNvSpPr>
          <p:nvPr>
            <p:ph sz="quarter" idx="1"/>
          </p:nvPr>
        </p:nvSpPr>
        <p:spPr/>
        <p:txBody>
          <a:bodyPr/>
          <a:lstStyle/>
          <a:p>
            <a:r>
              <a:rPr lang="en-US" b="1" dirty="0" smtClean="0">
                <a:solidFill>
                  <a:schemeClr val="accent1"/>
                </a:solidFill>
              </a:rPr>
              <a:t>Benefits</a:t>
            </a:r>
            <a:r>
              <a:rPr lang="en-US" dirty="0" smtClean="0"/>
              <a:t>: Those good things that will accrue to stakeholders while the project’s objective(s) is in the process of being achieved (i.e., as deliverables are completed) or after the project objective(s) has been achieved.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Background—Closing</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solidFill>
                  <a:schemeClr val="accent1"/>
                </a:solidFill>
              </a:rPr>
              <a:t>Specify</a:t>
            </a:r>
            <a:r>
              <a:rPr lang="en-US" dirty="0" smtClean="0"/>
              <a:t> the measurable and evaluable objective...</a:t>
            </a:r>
          </a:p>
          <a:p>
            <a:pPr lvl="1"/>
            <a:r>
              <a:rPr lang="en-US" dirty="0" smtClean="0"/>
              <a:t>...the statement of which could require two or more sentences.</a:t>
            </a:r>
          </a:p>
          <a:p>
            <a:pPr lvl="1"/>
            <a:r>
              <a:rPr lang="en-US" dirty="0" smtClean="0"/>
              <a:t>To close the section include some briefly stated benefits.</a:t>
            </a:r>
          </a:p>
          <a:p>
            <a:pPr>
              <a:buNone/>
            </a:pPr>
            <a:r>
              <a:rPr lang="en-US" b="1" dirty="0" smtClean="0">
                <a:solidFill>
                  <a:schemeClr val="accent1"/>
                </a:solidFill>
              </a:rPr>
              <a:t>EXAMPLE</a:t>
            </a:r>
            <a:r>
              <a:rPr lang="en-US" dirty="0" smtClean="0"/>
              <a:t>:</a:t>
            </a:r>
          </a:p>
          <a:p>
            <a:r>
              <a:rPr lang="en-US" dirty="0"/>
              <a:t>Our objective is to move 80% of Booneville Middle School ELL students from </a:t>
            </a:r>
            <a:r>
              <a:rPr lang="en-US" dirty="0" smtClean="0"/>
              <a:t>non-proficient status </a:t>
            </a:r>
            <a:r>
              <a:rPr lang="en-US" dirty="0"/>
              <a:t>to proficient status on the Iowa Test of Basic Skills by the end of </a:t>
            </a:r>
            <a:r>
              <a:rPr lang="en-US" dirty="0" smtClean="0"/>
              <a:t>the 2009-2010 </a:t>
            </a:r>
            <a:r>
              <a:rPr lang="en-US" dirty="0"/>
              <a:t>school year, as shown on the next page in figure 4.</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Sections </a:t>
            </a:r>
            <a:r>
              <a:rPr lang="en-US" sz="2700" dirty="0" smtClean="0"/>
              <a:t>(3 pgs not including Gantt Chart)</a:t>
            </a:r>
            <a:endParaRPr lang="en-US" dirty="0"/>
          </a:p>
        </p:txBody>
      </p:sp>
      <p:sp>
        <p:nvSpPr>
          <p:cNvPr id="3" name="Content Placeholder 2"/>
          <p:cNvSpPr>
            <a:spLocks noGrp="1"/>
          </p:cNvSpPr>
          <p:nvPr>
            <p:ph sz="quarter" idx="1"/>
          </p:nvPr>
        </p:nvSpPr>
        <p:spPr/>
        <p:txBody>
          <a:bodyPr>
            <a:normAutofit/>
          </a:bodyPr>
          <a:lstStyle/>
          <a:p>
            <a:r>
              <a:rPr lang="en-US" sz="2800" dirty="0" smtClean="0"/>
              <a:t>Introduction to this section discusses lessons learned from projects similar to this one.</a:t>
            </a:r>
          </a:p>
          <a:p>
            <a:r>
              <a:rPr lang="en-US" sz="2800" b="1" dirty="0" smtClean="0">
                <a:solidFill>
                  <a:schemeClr val="accent1"/>
                </a:solidFill>
              </a:rPr>
              <a:t>Similar Projects</a:t>
            </a:r>
            <a:r>
              <a:rPr lang="en-US" sz="2800" dirty="0" smtClean="0"/>
              <a:t>: Projects, conducted by others not in your organization, that your own project will build upon and, ideally, extend. </a:t>
            </a:r>
          </a:p>
          <a:p>
            <a:r>
              <a:rPr lang="en-US" sz="2800" b="1" dirty="0" smtClean="0">
                <a:solidFill>
                  <a:schemeClr val="accent1"/>
                </a:solidFill>
              </a:rPr>
              <a:t>Transition</a:t>
            </a:r>
            <a:r>
              <a:rPr lang="en-US" sz="2800" dirty="0" smtClean="0"/>
              <a:t> to </a:t>
            </a:r>
            <a:r>
              <a:rPr lang="en-US" sz="2800" dirty="0"/>
              <a:t>the Gantt Chart, which provides a forecast </a:t>
            </a:r>
            <a:r>
              <a:rPr lang="en-US" sz="2800" dirty="0" smtClean="0"/>
              <a:t>of the </a:t>
            </a:r>
            <a:r>
              <a:rPr lang="en-US" sz="2800" dirty="0"/>
              <a:t>tasks </a:t>
            </a:r>
            <a:r>
              <a:rPr lang="en-US" sz="2800" dirty="0" smtClean="0"/>
              <a:t>and timeline.</a:t>
            </a:r>
          </a:p>
          <a:p>
            <a:r>
              <a:rPr lang="en-US" sz="2800" b="1" dirty="0" smtClean="0">
                <a:solidFill>
                  <a:schemeClr val="accent1"/>
                </a:solidFill>
              </a:rPr>
              <a:t>Present</a:t>
            </a:r>
            <a:r>
              <a:rPr lang="en-US" sz="2800" dirty="0" smtClean="0"/>
              <a:t> </a:t>
            </a:r>
            <a:r>
              <a:rPr lang="en-US" sz="2800" dirty="0"/>
              <a:t>the major tasks necessary for achieving the </a:t>
            </a:r>
            <a:r>
              <a:rPr lang="en-US" sz="2800" dirty="0" smtClean="0"/>
              <a:t>objective.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Gantt Chart</a:t>
            </a:r>
            <a:endParaRPr lang="en-US" dirty="0"/>
          </a:p>
        </p:txBody>
      </p:sp>
      <p:pic>
        <p:nvPicPr>
          <p:cNvPr id="4" name="Content Placeholder 3" descr="Gantt-chart-sample.jpg"/>
          <p:cNvPicPr>
            <a:picLocks noGrp="1" noChangeAspect="1"/>
          </p:cNvPicPr>
          <p:nvPr>
            <p:ph sz="quarter" idx="1"/>
          </p:nvPr>
        </p:nvPicPr>
        <p:blipFill>
          <a:blip r:embed="rId2" cstate="print"/>
          <a:stretch>
            <a:fillRect/>
          </a:stretch>
        </p:blipFill>
        <p:spPr>
          <a:xfrm>
            <a:off x="838201" y="1614141"/>
            <a:ext cx="7619999" cy="4808521"/>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section</a:t>
            </a:r>
            <a:endParaRPr lang="en-US" dirty="0"/>
          </a:p>
        </p:txBody>
      </p:sp>
      <p:sp>
        <p:nvSpPr>
          <p:cNvPr id="3" name="Content Placeholder 2"/>
          <p:cNvSpPr>
            <a:spLocks noGrp="1"/>
          </p:cNvSpPr>
          <p:nvPr>
            <p:ph sz="quarter" idx="1"/>
          </p:nvPr>
        </p:nvSpPr>
        <p:spPr/>
        <p:txBody>
          <a:bodyPr/>
          <a:lstStyle/>
          <a:p>
            <a:r>
              <a:rPr lang="en-US" dirty="0" smtClean="0"/>
              <a:t>As </a:t>
            </a:r>
            <a:r>
              <a:rPr lang="en-US" dirty="0"/>
              <a:t>the last three </a:t>
            </a:r>
            <a:r>
              <a:rPr lang="en-US" dirty="0" smtClean="0"/>
              <a:t>tasks, </a:t>
            </a:r>
            <a:r>
              <a:rPr lang="en-US" b="1" dirty="0" smtClean="0">
                <a:solidFill>
                  <a:schemeClr val="accent1"/>
                </a:solidFill>
              </a:rPr>
              <a:t>discuss</a:t>
            </a:r>
            <a:r>
              <a:rPr lang="en-US" dirty="0" smtClean="0"/>
              <a:t> the </a:t>
            </a:r>
            <a:r>
              <a:rPr lang="en-US" i="1" dirty="0"/>
              <a:t>evaluation</a:t>
            </a:r>
            <a:r>
              <a:rPr lang="en-US" dirty="0"/>
              <a:t>, </a:t>
            </a:r>
            <a:r>
              <a:rPr lang="en-US" i="1" dirty="0"/>
              <a:t>continuation</a:t>
            </a:r>
            <a:r>
              <a:rPr lang="en-US" dirty="0"/>
              <a:t> and </a:t>
            </a:r>
            <a:r>
              <a:rPr lang="en-US" i="1" dirty="0"/>
              <a:t>replication</a:t>
            </a:r>
            <a:r>
              <a:rPr lang="en-US" dirty="0"/>
              <a:t> </a:t>
            </a:r>
            <a:r>
              <a:rPr lang="en-US" dirty="0" smtClean="0"/>
              <a:t>plans.</a:t>
            </a:r>
            <a:endParaRPr lang="en-US" dirty="0"/>
          </a:p>
          <a:p>
            <a:r>
              <a:rPr lang="en-US" b="1" dirty="0">
                <a:solidFill>
                  <a:schemeClr val="accent1"/>
                </a:solidFill>
              </a:rPr>
              <a:t>C</a:t>
            </a:r>
            <a:r>
              <a:rPr lang="en-US" b="1" dirty="0" smtClean="0">
                <a:solidFill>
                  <a:schemeClr val="accent1"/>
                </a:solidFill>
              </a:rPr>
              <a:t>onstruct</a:t>
            </a:r>
            <a:r>
              <a:rPr lang="en-US" dirty="0" smtClean="0"/>
              <a:t> </a:t>
            </a:r>
            <a:r>
              <a:rPr lang="en-US" dirty="0"/>
              <a:t>the section's closing </a:t>
            </a:r>
            <a:r>
              <a:rPr lang="en-US" dirty="0" smtClean="0"/>
              <a:t>by </a:t>
            </a:r>
            <a:r>
              <a:rPr lang="en-US" dirty="0"/>
              <a:t>indicating, in one </a:t>
            </a:r>
            <a:r>
              <a:rPr lang="en-US" dirty="0" smtClean="0"/>
              <a:t> paragraph, </a:t>
            </a:r>
            <a:r>
              <a:rPr lang="en-US" dirty="0"/>
              <a:t>the benefits of your </a:t>
            </a:r>
            <a:r>
              <a:rPr lang="en-US" dirty="0" smtClean="0"/>
              <a:t>methodology.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Qualifications Section </a:t>
            </a:r>
            <a:r>
              <a:rPr lang="en-US" sz="2400" dirty="0" smtClean="0"/>
              <a:t>(2 pp.)</a:t>
            </a:r>
            <a:endParaRPr lang="en-US" dirty="0"/>
          </a:p>
        </p:txBody>
      </p:sp>
      <p:sp>
        <p:nvSpPr>
          <p:cNvPr id="3" name="Content Placeholder 2"/>
          <p:cNvSpPr>
            <a:spLocks noGrp="1"/>
          </p:cNvSpPr>
          <p:nvPr>
            <p:ph sz="quarter" idx="1"/>
          </p:nvPr>
        </p:nvSpPr>
        <p:spPr/>
        <p:txBody>
          <a:bodyPr>
            <a:normAutofit/>
          </a:bodyPr>
          <a:lstStyle/>
          <a:p>
            <a:r>
              <a:rPr lang="en-US" sz="2400" b="1" dirty="0" smtClean="0">
                <a:solidFill>
                  <a:schemeClr val="accent1"/>
                </a:solidFill>
              </a:rPr>
              <a:t>End</a:t>
            </a:r>
            <a:r>
              <a:rPr lang="en-US" sz="2400" dirty="0" smtClean="0"/>
              <a:t> </a:t>
            </a:r>
            <a:r>
              <a:rPr lang="en-US" sz="2400" dirty="0"/>
              <a:t>the introduction </a:t>
            </a:r>
            <a:r>
              <a:rPr lang="en-US" sz="2400" dirty="0" smtClean="0"/>
              <a:t>of this section with </a:t>
            </a:r>
            <a:r>
              <a:rPr lang="en-US" sz="2400" i="1" dirty="0"/>
              <a:t>a bulleted forecasting list </a:t>
            </a:r>
            <a:r>
              <a:rPr lang="en-US" sz="2400" dirty="0"/>
              <a:t>of the major claims, expressed </a:t>
            </a:r>
            <a:r>
              <a:rPr lang="en-US" sz="2400" dirty="0" smtClean="0"/>
              <a:t>as complete sentences.</a:t>
            </a:r>
          </a:p>
          <a:p>
            <a:r>
              <a:rPr lang="en-US" sz="2400" dirty="0" smtClean="0"/>
              <a:t>In </a:t>
            </a:r>
            <a:r>
              <a:rPr lang="en-US" sz="2400" dirty="0"/>
              <a:t>the body use a </a:t>
            </a:r>
            <a:r>
              <a:rPr lang="en-US" sz="2400" i="1" dirty="0"/>
              <a:t>claim in each subhead</a:t>
            </a:r>
            <a:r>
              <a:rPr lang="en-US" sz="2400" dirty="0"/>
              <a:t>, and under each subhead, </a:t>
            </a:r>
            <a:r>
              <a:rPr lang="en-US" sz="2400" b="1" dirty="0">
                <a:solidFill>
                  <a:schemeClr val="accent1"/>
                </a:solidFill>
              </a:rPr>
              <a:t>demonstrate</a:t>
            </a:r>
            <a:r>
              <a:rPr lang="en-US" sz="2400" dirty="0"/>
              <a:t> </a:t>
            </a:r>
            <a:r>
              <a:rPr lang="en-US" sz="2400" i="1" dirty="0"/>
              <a:t>how and/or why </a:t>
            </a:r>
            <a:r>
              <a:rPr lang="en-US" sz="2400" i="1" dirty="0" smtClean="0"/>
              <a:t>the claim </a:t>
            </a:r>
            <a:r>
              <a:rPr lang="en-US" sz="2400" i="1" dirty="0"/>
              <a:t>is </a:t>
            </a:r>
            <a:r>
              <a:rPr lang="en-US" sz="2400" i="1" dirty="0" smtClean="0"/>
              <a:t>true.</a:t>
            </a:r>
          </a:p>
          <a:p>
            <a:r>
              <a:rPr lang="en-US" sz="2400" dirty="0" smtClean="0"/>
              <a:t>For </a:t>
            </a:r>
            <a:r>
              <a:rPr lang="en-US" sz="2400" dirty="0"/>
              <a:t>the body of </a:t>
            </a:r>
            <a:r>
              <a:rPr lang="en-US" sz="2400" dirty="0" smtClean="0"/>
              <a:t>this </a:t>
            </a:r>
            <a:r>
              <a:rPr lang="en-US" sz="2400" dirty="0"/>
              <a:t>section, </a:t>
            </a:r>
            <a:r>
              <a:rPr lang="en-US" sz="2400" b="1" dirty="0">
                <a:solidFill>
                  <a:schemeClr val="accent1"/>
                </a:solidFill>
              </a:rPr>
              <a:t>discuss</a:t>
            </a:r>
            <a:r>
              <a:rPr lang="en-US" sz="2400" dirty="0"/>
              <a:t> each of those claims in a subsection, </a:t>
            </a:r>
            <a:r>
              <a:rPr lang="en-US" sz="2400" i="1" dirty="0" smtClean="0"/>
              <a:t>arguing why </a:t>
            </a:r>
            <a:r>
              <a:rPr lang="en-US" sz="2400" i="1" dirty="0"/>
              <a:t>that claim </a:t>
            </a:r>
            <a:r>
              <a:rPr lang="en-US" sz="2400" i="1" dirty="0" smtClean="0"/>
              <a:t>is true.</a:t>
            </a:r>
          </a:p>
          <a:p>
            <a:r>
              <a:rPr lang="en-US" sz="2400" dirty="0" smtClean="0"/>
              <a:t>Make </a:t>
            </a:r>
            <a:r>
              <a:rPr lang="en-US" sz="2400" dirty="0"/>
              <a:t>certain that one of the claims </a:t>
            </a:r>
            <a:r>
              <a:rPr lang="en-US" sz="2400" b="1" dirty="0">
                <a:solidFill>
                  <a:schemeClr val="accent1"/>
                </a:solidFill>
              </a:rPr>
              <a:t>focuses</a:t>
            </a:r>
            <a:r>
              <a:rPr lang="en-US" sz="2400" i="1" dirty="0"/>
              <a:t> on the </a:t>
            </a:r>
            <a:r>
              <a:rPr lang="en-US" sz="2400" i="1" dirty="0" smtClean="0"/>
              <a:t>project’s </a:t>
            </a:r>
            <a:r>
              <a:rPr lang="en-US" sz="2400" i="1" dirty="0"/>
              <a:t>team </a:t>
            </a:r>
            <a:r>
              <a:rPr lang="en-US" sz="2400" i="1" dirty="0" smtClean="0"/>
              <a:t>members, </a:t>
            </a:r>
            <a:r>
              <a:rPr lang="en-US" sz="2400" dirty="0" smtClean="0"/>
              <a:t>and </a:t>
            </a:r>
            <a:r>
              <a:rPr lang="en-US" sz="2400" dirty="0"/>
              <a:t>that the related </a:t>
            </a:r>
            <a:r>
              <a:rPr lang="en-US" sz="2400" dirty="0" smtClean="0"/>
              <a:t>subsection discusses </a:t>
            </a:r>
            <a:r>
              <a:rPr lang="en-US" sz="2400" dirty="0"/>
              <a:t>relevant information for each team </a:t>
            </a:r>
            <a:r>
              <a:rPr lang="en-US" sz="2400" dirty="0" smtClean="0"/>
              <a:t>member.</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Section </a:t>
            </a:r>
            <a:r>
              <a:rPr lang="en-US" sz="2400" dirty="0" smtClean="0"/>
              <a:t>(1p.)</a:t>
            </a:r>
            <a:endParaRPr lang="en-US" dirty="0"/>
          </a:p>
        </p:txBody>
      </p:sp>
      <p:sp>
        <p:nvSpPr>
          <p:cNvPr id="3" name="Content Placeholder 2"/>
          <p:cNvSpPr>
            <a:spLocks noGrp="1"/>
          </p:cNvSpPr>
          <p:nvPr>
            <p:ph sz="quarter" idx="1"/>
          </p:nvPr>
        </p:nvSpPr>
        <p:spPr/>
        <p:txBody>
          <a:bodyPr>
            <a:normAutofit/>
          </a:bodyPr>
          <a:lstStyle/>
          <a:p>
            <a:r>
              <a:rPr lang="en-US" sz="2800" dirty="0" smtClean="0"/>
              <a:t>If </a:t>
            </a:r>
            <a:r>
              <a:rPr lang="en-US" sz="2800" dirty="0"/>
              <a:t>necessary, </a:t>
            </a:r>
            <a:r>
              <a:rPr lang="en-US" sz="2800" b="1" dirty="0">
                <a:solidFill>
                  <a:schemeClr val="accent1"/>
                </a:solidFill>
              </a:rPr>
              <a:t>end</a:t>
            </a:r>
            <a:r>
              <a:rPr lang="en-US" sz="2800" dirty="0"/>
              <a:t> the introduction with a </a:t>
            </a:r>
            <a:r>
              <a:rPr lang="en-US" sz="2800" i="1" dirty="0"/>
              <a:t>bulleted forecasting list of the major claims, expressed </a:t>
            </a:r>
            <a:r>
              <a:rPr lang="en-US" sz="2800" i="1" dirty="0" smtClean="0"/>
              <a:t>as complete sentences</a:t>
            </a:r>
          </a:p>
          <a:p>
            <a:r>
              <a:rPr lang="en-US" sz="2800" dirty="0" smtClean="0"/>
              <a:t>In </a:t>
            </a:r>
            <a:r>
              <a:rPr lang="en-US" sz="2800" dirty="0"/>
              <a:t>the body </a:t>
            </a:r>
            <a:r>
              <a:rPr lang="en-US" sz="2800" b="1" dirty="0">
                <a:solidFill>
                  <a:schemeClr val="accent1"/>
                </a:solidFill>
              </a:rPr>
              <a:t>use</a:t>
            </a:r>
            <a:r>
              <a:rPr lang="en-US" sz="2800" dirty="0"/>
              <a:t> a claim in each subhead, and under each subhead, </a:t>
            </a:r>
            <a:r>
              <a:rPr lang="en-US" sz="2800" i="1" dirty="0" smtClean="0"/>
              <a:t>demonstrate how and/or why the claim is true</a:t>
            </a:r>
          </a:p>
          <a:p>
            <a:r>
              <a:rPr lang="en-US" sz="2800" b="1" dirty="0">
                <a:solidFill>
                  <a:schemeClr val="accent1"/>
                </a:solidFill>
              </a:rPr>
              <a:t>I</a:t>
            </a:r>
            <a:r>
              <a:rPr lang="en-US" sz="2800" b="1" dirty="0" smtClean="0">
                <a:solidFill>
                  <a:schemeClr val="accent1"/>
                </a:solidFill>
              </a:rPr>
              <a:t>nclude</a:t>
            </a:r>
            <a:r>
              <a:rPr lang="en-US" sz="2800" dirty="0" smtClean="0"/>
              <a:t> the beneficiary</a:t>
            </a:r>
          </a:p>
          <a:p>
            <a:r>
              <a:rPr lang="en-US" sz="2800" b="1" dirty="0" smtClean="0">
                <a:solidFill>
                  <a:schemeClr val="accent1"/>
                </a:solidFill>
              </a:rPr>
              <a:t>Repeat</a:t>
            </a:r>
            <a:r>
              <a:rPr lang="en-US" sz="2800" dirty="0" smtClean="0"/>
              <a:t> </a:t>
            </a:r>
            <a:r>
              <a:rPr lang="en-US" sz="2800" dirty="0"/>
              <a:t>each benefit-claim as a subhead in the body of the section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r>
              <a:rPr lang="en-US" sz="2400" dirty="0" smtClean="0"/>
              <a:t>(paragraphs)</a:t>
            </a:r>
            <a:endParaRPr lang="en-US" dirty="0"/>
          </a:p>
        </p:txBody>
      </p:sp>
      <p:sp>
        <p:nvSpPr>
          <p:cNvPr id="3" name="Content Placeholder 2"/>
          <p:cNvSpPr>
            <a:spLocks noGrp="1"/>
          </p:cNvSpPr>
          <p:nvPr>
            <p:ph sz="quarter" idx="1"/>
          </p:nvPr>
        </p:nvSpPr>
        <p:spPr/>
        <p:txBody>
          <a:bodyPr/>
          <a:lstStyle/>
          <a:p>
            <a:r>
              <a:rPr lang="en-US" b="1" dirty="0" smtClean="0">
                <a:solidFill>
                  <a:schemeClr val="accent1"/>
                </a:solidFill>
              </a:rPr>
              <a:t>Separate</a:t>
            </a:r>
            <a:r>
              <a:rPr lang="en-US" dirty="0" smtClean="0"/>
              <a:t> </a:t>
            </a:r>
            <a:r>
              <a:rPr lang="en-US" dirty="0"/>
              <a:t>the conclusion from the benefits section with several spaced asterisks or some other </a:t>
            </a:r>
            <a:r>
              <a:rPr lang="en-US" dirty="0" smtClean="0"/>
              <a:t>visual device</a:t>
            </a:r>
          </a:p>
          <a:p>
            <a:r>
              <a:rPr lang="en-US" b="1" dirty="0" smtClean="0">
                <a:solidFill>
                  <a:schemeClr val="accent1"/>
                </a:solidFill>
              </a:rPr>
              <a:t>Summarize</a:t>
            </a:r>
            <a:r>
              <a:rPr lang="en-US" dirty="0" smtClean="0"/>
              <a:t> </a:t>
            </a:r>
            <a:r>
              <a:rPr lang="en-US" dirty="0"/>
              <a:t>the major persuasive elements of the proposal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Visuals </a:t>
            </a:r>
            <a:r>
              <a:rPr lang="en-US" sz="2400" dirty="0" smtClean="0"/>
              <a:t>(at least 3)</a:t>
            </a:r>
            <a:endParaRPr lang="en-US" dirty="0"/>
          </a:p>
        </p:txBody>
      </p:sp>
      <p:sp>
        <p:nvSpPr>
          <p:cNvPr id="3" name="Content Placeholder 2"/>
          <p:cNvSpPr>
            <a:spLocks noGrp="1"/>
          </p:cNvSpPr>
          <p:nvPr>
            <p:ph sz="quarter" idx="1"/>
          </p:nvPr>
        </p:nvSpPr>
        <p:spPr/>
        <p:txBody>
          <a:bodyPr/>
          <a:lstStyle/>
          <a:p>
            <a:r>
              <a:rPr lang="en-US" b="1" dirty="0">
                <a:solidFill>
                  <a:schemeClr val="accent1"/>
                </a:solidFill>
              </a:rPr>
              <a:t>R</a:t>
            </a:r>
            <a:r>
              <a:rPr lang="en-US" b="1" dirty="0" smtClean="0">
                <a:solidFill>
                  <a:schemeClr val="accent1"/>
                </a:solidFill>
              </a:rPr>
              <a:t>eference</a:t>
            </a:r>
            <a:r>
              <a:rPr lang="en-US" dirty="0" smtClean="0"/>
              <a:t> </a:t>
            </a:r>
            <a:r>
              <a:rPr lang="en-US" dirty="0"/>
              <a:t>each visual in the </a:t>
            </a:r>
            <a:r>
              <a:rPr lang="en-US" dirty="0" smtClean="0"/>
              <a:t>text.</a:t>
            </a:r>
          </a:p>
          <a:p>
            <a:r>
              <a:rPr lang="en-US" b="1" dirty="0">
                <a:solidFill>
                  <a:schemeClr val="accent1"/>
                </a:solidFill>
              </a:rPr>
              <a:t>I</a:t>
            </a:r>
            <a:r>
              <a:rPr lang="en-US" b="1" dirty="0" smtClean="0">
                <a:solidFill>
                  <a:schemeClr val="accent1"/>
                </a:solidFill>
              </a:rPr>
              <a:t>nclude</a:t>
            </a:r>
            <a:r>
              <a:rPr lang="en-US" dirty="0" smtClean="0"/>
              <a:t> </a:t>
            </a:r>
            <a:r>
              <a:rPr lang="en-US" dirty="0"/>
              <a:t>in each visual a caption-claim that the entire visual has been designed to "</a:t>
            </a:r>
            <a:r>
              <a:rPr lang="en-US" dirty="0" smtClean="0"/>
              <a:t>prove“.</a:t>
            </a:r>
            <a:endParaRPr lang="en-US" dirty="0"/>
          </a:p>
          <a:p>
            <a:r>
              <a:rPr lang="en-US" b="1" dirty="0" smtClean="0">
                <a:solidFill>
                  <a:schemeClr val="accent1"/>
                </a:solidFill>
              </a:rPr>
              <a:t>Design</a:t>
            </a:r>
            <a:r>
              <a:rPr lang="en-US" dirty="0" smtClean="0"/>
              <a:t> all </a:t>
            </a:r>
            <a:r>
              <a:rPr lang="en-US" dirty="0"/>
              <a:t>text in a visual, including its caption, </a:t>
            </a:r>
            <a:r>
              <a:rPr lang="en-US" dirty="0" smtClean="0"/>
              <a:t>to be </a:t>
            </a:r>
            <a:r>
              <a:rPr lang="en-US" i="1" dirty="0" smtClean="0"/>
              <a:t>one </a:t>
            </a:r>
            <a:r>
              <a:rPr lang="en-US" i="1" dirty="0"/>
              <a:t>or more point sizes smaller </a:t>
            </a:r>
            <a:r>
              <a:rPr lang="en-US" dirty="0"/>
              <a:t>than </a:t>
            </a:r>
            <a:r>
              <a:rPr lang="en-US" dirty="0" smtClean="0"/>
              <a:t>the normal text.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 Design</a:t>
            </a:r>
            <a:endParaRPr lang="en-US" dirty="0"/>
          </a:p>
        </p:txBody>
      </p:sp>
      <p:sp>
        <p:nvSpPr>
          <p:cNvPr id="3" name="Content Placeholder 2"/>
          <p:cNvSpPr>
            <a:spLocks noGrp="1"/>
          </p:cNvSpPr>
          <p:nvPr>
            <p:ph sz="quarter" idx="1"/>
          </p:nvPr>
        </p:nvSpPr>
        <p:spPr/>
        <p:txBody>
          <a:bodyPr>
            <a:noAutofit/>
          </a:bodyPr>
          <a:lstStyle/>
          <a:p>
            <a:r>
              <a:rPr lang="en-US" sz="2200" b="1" dirty="0">
                <a:solidFill>
                  <a:schemeClr val="accent1"/>
                </a:solidFill>
              </a:rPr>
              <a:t>I</a:t>
            </a:r>
            <a:r>
              <a:rPr lang="en-US" sz="2200" b="1" dirty="0" smtClean="0">
                <a:solidFill>
                  <a:schemeClr val="accent1"/>
                </a:solidFill>
              </a:rPr>
              <a:t>nclude</a:t>
            </a:r>
            <a:r>
              <a:rPr lang="en-US" sz="2200" dirty="0" smtClean="0"/>
              <a:t> </a:t>
            </a:r>
            <a:r>
              <a:rPr lang="en-US" sz="2200" dirty="0"/>
              <a:t>key information (including </a:t>
            </a:r>
            <a:r>
              <a:rPr lang="en-US" sz="2200" dirty="0" err="1"/>
              <a:t>p.#s</a:t>
            </a:r>
            <a:r>
              <a:rPr lang="en-US" sz="2200" dirty="0"/>
              <a:t>) in the </a:t>
            </a:r>
            <a:r>
              <a:rPr lang="en-US" sz="2200" i="1" dirty="0" smtClean="0"/>
              <a:t>header and/or footer</a:t>
            </a:r>
            <a:endParaRPr lang="en-US" sz="2200" i="1" dirty="0"/>
          </a:p>
          <a:p>
            <a:r>
              <a:rPr lang="en-US" sz="2200" b="1" dirty="0" smtClean="0">
                <a:solidFill>
                  <a:schemeClr val="accent1"/>
                </a:solidFill>
              </a:rPr>
              <a:t>Use</a:t>
            </a:r>
            <a:r>
              <a:rPr lang="en-US" sz="2200" dirty="0" smtClean="0"/>
              <a:t> </a:t>
            </a:r>
            <a:r>
              <a:rPr lang="en-US" sz="2200" dirty="0"/>
              <a:t>"block" format--i.e., don't indent ¶</a:t>
            </a:r>
            <a:r>
              <a:rPr lang="en-US" sz="2200" dirty="0" smtClean="0"/>
              <a:t>s</a:t>
            </a:r>
          </a:p>
          <a:p>
            <a:r>
              <a:rPr lang="en-US" sz="2200" dirty="0"/>
              <a:t>I</a:t>
            </a:r>
            <a:r>
              <a:rPr lang="en-US" sz="2200" dirty="0" smtClean="0"/>
              <a:t>nclude </a:t>
            </a:r>
            <a:r>
              <a:rPr lang="en-US" sz="2200" b="1" i="1" dirty="0">
                <a:solidFill>
                  <a:schemeClr val="accent1"/>
                </a:solidFill>
              </a:rPr>
              <a:t>more space before a heading </a:t>
            </a:r>
            <a:r>
              <a:rPr lang="en-US" sz="2200" dirty="0"/>
              <a:t>than after it</a:t>
            </a:r>
          </a:p>
          <a:p>
            <a:r>
              <a:rPr lang="en-US" sz="2200" dirty="0" smtClean="0"/>
              <a:t>For </a:t>
            </a:r>
            <a:r>
              <a:rPr lang="en-US" sz="2200" dirty="0"/>
              <a:t>your "normal" text, use a </a:t>
            </a:r>
            <a:r>
              <a:rPr lang="en-US" sz="2200" b="1" dirty="0">
                <a:solidFill>
                  <a:schemeClr val="accent1"/>
                </a:solidFill>
              </a:rPr>
              <a:t>serif</a:t>
            </a:r>
            <a:r>
              <a:rPr lang="en-US" sz="2200" dirty="0"/>
              <a:t> font like Times New Roman</a:t>
            </a:r>
          </a:p>
          <a:p>
            <a:r>
              <a:rPr lang="en-US" sz="2200" dirty="0"/>
              <a:t>F</a:t>
            </a:r>
            <a:r>
              <a:rPr lang="en-US" sz="2200" dirty="0" smtClean="0"/>
              <a:t>or </a:t>
            </a:r>
            <a:r>
              <a:rPr lang="en-US" sz="2200" dirty="0"/>
              <a:t>the text in your </a:t>
            </a:r>
            <a:r>
              <a:rPr lang="en-US" sz="2200" b="1" dirty="0">
                <a:solidFill>
                  <a:schemeClr val="accent1"/>
                </a:solidFill>
              </a:rPr>
              <a:t>visuals</a:t>
            </a:r>
            <a:r>
              <a:rPr lang="en-US" sz="2200" dirty="0"/>
              <a:t>, prefer a </a:t>
            </a:r>
            <a:r>
              <a:rPr lang="en-US" sz="2200" i="1" dirty="0">
                <a:solidFill>
                  <a:schemeClr val="accent1"/>
                </a:solidFill>
              </a:rPr>
              <a:t>non-serif font </a:t>
            </a:r>
            <a:r>
              <a:rPr lang="en-US" sz="2200" dirty="0"/>
              <a:t>(e.g., Verdana, Helvetica, Gil </a:t>
            </a:r>
            <a:r>
              <a:rPr lang="en-US" sz="2200" dirty="0" smtClean="0"/>
              <a:t>sans)</a:t>
            </a:r>
            <a:endParaRPr lang="en-US" sz="2200" dirty="0"/>
          </a:p>
          <a:p>
            <a:r>
              <a:rPr lang="en-US" sz="2200" b="1" dirty="0" smtClean="0">
                <a:solidFill>
                  <a:schemeClr val="accent1"/>
                </a:solidFill>
              </a:rPr>
              <a:t>Differentiate</a:t>
            </a:r>
            <a:r>
              <a:rPr lang="en-US" sz="2200" dirty="0" smtClean="0"/>
              <a:t> </a:t>
            </a:r>
            <a:r>
              <a:rPr lang="en-US" sz="2200" dirty="0"/>
              <a:t>your </a:t>
            </a:r>
            <a:r>
              <a:rPr lang="en-US" sz="2200" dirty="0" smtClean="0"/>
              <a:t>headings.</a:t>
            </a:r>
            <a:endParaRPr lang="en-US" sz="2200" dirty="0"/>
          </a:p>
          <a:p>
            <a:r>
              <a:rPr lang="en-US" sz="2200" b="1" dirty="0" smtClean="0">
                <a:solidFill>
                  <a:schemeClr val="accent1"/>
                </a:solidFill>
              </a:rPr>
              <a:t>Create</a:t>
            </a:r>
            <a:r>
              <a:rPr lang="en-US" sz="2200" dirty="0" smtClean="0"/>
              <a:t> a professionally </a:t>
            </a:r>
            <a:r>
              <a:rPr lang="en-US" sz="2200" dirty="0"/>
              <a:t>designed </a:t>
            </a:r>
            <a:r>
              <a:rPr lang="en-US" sz="2200" dirty="0" smtClean="0"/>
              <a:t>document.</a:t>
            </a:r>
          </a:p>
          <a:p>
            <a:pPr>
              <a:buNone/>
            </a:pP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endParaRPr lang="en-US" dirty="0"/>
          </a:p>
        </p:txBody>
      </p:sp>
      <p:sp>
        <p:nvSpPr>
          <p:cNvPr id="3" name="Content Placeholder 2"/>
          <p:cNvSpPr>
            <a:spLocks noGrp="1"/>
          </p:cNvSpPr>
          <p:nvPr>
            <p:ph sz="quarter" idx="1"/>
          </p:nvPr>
        </p:nvSpPr>
        <p:spPr/>
        <p:txBody>
          <a:bodyPr>
            <a:normAutofit/>
          </a:bodyPr>
          <a:lstStyle/>
          <a:p>
            <a:r>
              <a:rPr lang="en-US" sz="2400" dirty="0" smtClean="0"/>
              <a:t>Discussion of Proposal Requirements for drafting, revising &amp; editing your proposals</a:t>
            </a:r>
          </a:p>
          <a:p>
            <a:r>
              <a:rPr lang="en-US" sz="2400" dirty="0" smtClean="0"/>
              <a:t>Analysis of Sample Proposal</a:t>
            </a:r>
          </a:p>
          <a:p>
            <a:r>
              <a:rPr lang="en-US" sz="2400" dirty="0" smtClean="0"/>
              <a:t>Team work on methods , qualifications, benefits &amp; conclusions sections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Sentence-level Requirements</a:t>
            </a:r>
            <a:endParaRPr lang="en-US" dirty="0"/>
          </a:p>
        </p:txBody>
      </p:sp>
      <p:sp>
        <p:nvSpPr>
          <p:cNvPr id="3" name="Content Placeholder 2"/>
          <p:cNvSpPr>
            <a:spLocks noGrp="1"/>
          </p:cNvSpPr>
          <p:nvPr>
            <p:ph sz="quarter" idx="1"/>
          </p:nvPr>
        </p:nvSpPr>
        <p:spPr/>
        <p:txBody>
          <a:bodyPr/>
          <a:lstStyle/>
          <a:p>
            <a:r>
              <a:rPr lang="en-US" dirty="0" smtClean="0"/>
              <a:t>Use </a:t>
            </a:r>
            <a:r>
              <a:rPr lang="en-US" dirty="0"/>
              <a:t>sentences that are </a:t>
            </a:r>
            <a:r>
              <a:rPr lang="en-US" i="1" dirty="0"/>
              <a:t>grammatically and mechanically </a:t>
            </a:r>
            <a:r>
              <a:rPr lang="en-US" i="1" dirty="0" smtClean="0"/>
              <a:t>error-free.</a:t>
            </a:r>
            <a:endParaRPr lang="en-US" i="1" dirty="0"/>
          </a:p>
          <a:p>
            <a:r>
              <a:rPr lang="en-US" dirty="0" smtClean="0"/>
              <a:t>See Chapter 20, </a:t>
            </a:r>
            <a:r>
              <a:rPr lang="en-US" i="1" dirty="0" smtClean="0"/>
              <a:t>TCT</a:t>
            </a:r>
            <a:r>
              <a:rPr lang="en-US" dirty="0" smtClean="0"/>
              <a:t> for additional sentence-level requirements.</a:t>
            </a:r>
          </a:p>
          <a:p>
            <a:r>
              <a:rPr lang="en-US" dirty="0" smtClean="0"/>
              <a:t>Leave enough time for revision and editing!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Activity</a:t>
            </a:r>
            <a:endParaRPr lang="en-US" dirty="0"/>
          </a:p>
        </p:txBody>
      </p:sp>
      <p:sp>
        <p:nvSpPr>
          <p:cNvPr id="3" name="Content Placeholder 2"/>
          <p:cNvSpPr>
            <a:spLocks noGrp="1"/>
          </p:cNvSpPr>
          <p:nvPr>
            <p:ph sz="quarter" idx="1"/>
          </p:nvPr>
        </p:nvSpPr>
        <p:spPr/>
        <p:txBody>
          <a:bodyPr>
            <a:noAutofit/>
          </a:bodyPr>
          <a:lstStyle/>
          <a:p>
            <a:r>
              <a:rPr lang="en-US" sz="2400" dirty="0" smtClean="0"/>
              <a:t>Open the Sample Proposal Document on </a:t>
            </a:r>
            <a:r>
              <a:rPr lang="en-US" sz="2400" dirty="0" err="1" smtClean="0"/>
              <a:t>Arisoph</a:t>
            </a:r>
            <a:r>
              <a:rPr lang="en-US" sz="2400" dirty="0" smtClean="0"/>
              <a:t>.</a:t>
            </a:r>
          </a:p>
          <a:p>
            <a:r>
              <a:rPr lang="en-US" sz="2400" dirty="0" smtClean="0"/>
              <a:t>Using this PPT, discuss each of the different sections of the Proposal.</a:t>
            </a:r>
          </a:p>
          <a:p>
            <a:pPr lvl="1"/>
            <a:r>
              <a:rPr lang="en-US" sz="2000" dirty="0" smtClean="0"/>
              <a:t>Explain whether or not the sample meets the requirements of each of the different sections as explained in this PPT? </a:t>
            </a:r>
          </a:p>
          <a:p>
            <a:pPr lvl="2"/>
            <a:r>
              <a:rPr lang="en-US" sz="2000" dirty="0" smtClean="0"/>
              <a:t>Use quotations from the sample to substantiate your claims.</a:t>
            </a:r>
          </a:p>
          <a:p>
            <a:pPr lvl="2"/>
            <a:r>
              <a:rPr lang="en-US" sz="2000" dirty="0" smtClean="0"/>
              <a:t>What does it do well? What could be improved?</a:t>
            </a:r>
          </a:p>
          <a:p>
            <a:pPr lvl="1"/>
            <a:r>
              <a:rPr lang="en-US" sz="2000" dirty="0" smtClean="0"/>
              <a:t>Appoint a scribe (to record ideas) and a spokesperson (to speak for the group).</a:t>
            </a:r>
          </a:p>
          <a:p>
            <a:r>
              <a:rPr lang="en-US" sz="2400" dirty="0" smtClean="0"/>
              <a:t>Be prepared to share your findings with the class.</a:t>
            </a: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Work</a:t>
            </a:r>
            <a:endParaRPr lang="en-US" dirty="0"/>
          </a:p>
        </p:txBody>
      </p:sp>
      <p:sp>
        <p:nvSpPr>
          <p:cNvPr id="3" name="Content Placeholder 2"/>
          <p:cNvSpPr>
            <a:spLocks noGrp="1"/>
          </p:cNvSpPr>
          <p:nvPr>
            <p:ph sz="quarter" idx="1"/>
          </p:nvPr>
        </p:nvSpPr>
        <p:spPr/>
        <p:txBody>
          <a:bodyPr/>
          <a:lstStyle/>
          <a:p>
            <a:r>
              <a:rPr lang="en-US" dirty="0" smtClean="0"/>
              <a:t>By the end of today, your team should be finished with the background, methodology and qualifications sections.</a:t>
            </a:r>
          </a:p>
          <a:p>
            <a:r>
              <a:rPr lang="en-US" dirty="0" smtClean="0"/>
              <a:t>The first draft of the Proposal (proper) should be finished by Thursday.</a:t>
            </a:r>
          </a:p>
          <a:p>
            <a:r>
              <a:rPr lang="en-US" dirty="0" smtClean="0"/>
              <a:t>Remember to keep track of team meetings (quantity and mode of communication).</a:t>
            </a:r>
          </a:p>
          <a:p>
            <a:pPr lvl="1"/>
            <a:r>
              <a:rPr lang="en-US" dirty="0" smtClean="0"/>
              <a:t>Create a chart displaying this information &amp; include it as an appendix to the proposal.</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a:t>
            </a:r>
            <a:endParaRPr lang="en-US" dirty="0"/>
          </a:p>
        </p:txBody>
      </p:sp>
      <p:sp>
        <p:nvSpPr>
          <p:cNvPr id="3" name="Content Placeholder 2"/>
          <p:cNvSpPr>
            <a:spLocks noGrp="1"/>
          </p:cNvSpPr>
          <p:nvPr>
            <p:ph sz="quarter" idx="1"/>
          </p:nvPr>
        </p:nvSpPr>
        <p:spPr/>
        <p:txBody>
          <a:bodyPr/>
          <a:lstStyle/>
          <a:p>
            <a:r>
              <a:rPr lang="en-US" sz="2400" dirty="0" smtClean="0"/>
              <a:t>Next time...</a:t>
            </a:r>
          </a:p>
          <a:p>
            <a:pPr lvl="1"/>
            <a:r>
              <a:rPr lang="en-US" sz="2000" dirty="0" smtClean="0"/>
              <a:t>Read Ch 20, </a:t>
            </a:r>
            <a:r>
              <a:rPr lang="en-US" sz="2000" i="1" dirty="0" smtClean="0"/>
              <a:t>TCT</a:t>
            </a:r>
          </a:p>
          <a:p>
            <a:pPr lvl="1"/>
            <a:r>
              <a:rPr lang="en-US" sz="2000" dirty="0" smtClean="0"/>
              <a:t>Durham lab will be devoted to formatting title page, cover letter, table of contents, revising &amp; editing the Proposal</a:t>
            </a:r>
          </a:p>
          <a:p>
            <a:pPr lvl="1"/>
            <a:r>
              <a:rPr lang="en-US" sz="2000" dirty="0" smtClean="0"/>
              <a:t>And, creating PPT presentation to share your proposal with the class</a:t>
            </a:r>
          </a:p>
          <a:p>
            <a:pPr lvl="1"/>
            <a:r>
              <a:rPr lang="en-US" sz="2000" dirty="0" smtClean="0"/>
              <a:t>Proposal presentations will be Thursday, October 17.</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Page</a:t>
            </a:r>
            <a:endParaRPr lang="en-US" dirty="0"/>
          </a:p>
        </p:txBody>
      </p:sp>
      <p:sp>
        <p:nvSpPr>
          <p:cNvPr id="3" name="Content Placeholder 2"/>
          <p:cNvSpPr>
            <a:spLocks noGrp="1"/>
          </p:cNvSpPr>
          <p:nvPr>
            <p:ph sz="quarter" idx="1"/>
          </p:nvPr>
        </p:nvSpPr>
        <p:spPr/>
        <p:txBody>
          <a:bodyPr/>
          <a:lstStyle/>
          <a:p>
            <a:r>
              <a:rPr lang="en-US" dirty="0"/>
              <a:t>Title</a:t>
            </a:r>
          </a:p>
          <a:p>
            <a:r>
              <a:rPr lang="en-US" dirty="0" smtClean="0"/>
              <a:t>Subtitle </a:t>
            </a:r>
            <a:r>
              <a:rPr lang="en-US" dirty="0"/>
              <a:t>("A Proposal to [insert condensed objective</a:t>
            </a:r>
            <a:r>
              <a:rPr lang="en-US" dirty="0" smtClean="0"/>
              <a:t>]")</a:t>
            </a:r>
          </a:p>
          <a:p>
            <a:r>
              <a:rPr lang="en-US" dirty="0" smtClean="0"/>
              <a:t>"</a:t>
            </a:r>
            <a:r>
              <a:rPr lang="en-US" dirty="0"/>
              <a:t>Submitted to [insert name of funder]"</a:t>
            </a:r>
          </a:p>
          <a:p>
            <a:r>
              <a:rPr lang="en-US" dirty="0" smtClean="0"/>
              <a:t>"</a:t>
            </a:r>
            <a:r>
              <a:rPr lang="en-US" dirty="0"/>
              <a:t>Submitted by [include your organization]"</a:t>
            </a:r>
          </a:p>
          <a:p>
            <a:r>
              <a:rPr lang="en-US" dirty="0" smtClean="0"/>
              <a:t>Date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 Letter </a:t>
            </a:r>
            <a:r>
              <a:rPr lang="en-US" sz="2400" dirty="0" smtClean="0"/>
              <a:t>(1 page)</a:t>
            </a:r>
            <a:endParaRPr lang="en-US" sz="2400" dirty="0"/>
          </a:p>
        </p:txBody>
      </p:sp>
      <p:sp>
        <p:nvSpPr>
          <p:cNvPr id="3" name="Content Placeholder 2"/>
          <p:cNvSpPr>
            <a:spLocks noGrp="1"/>
          </p:cNvSpPr>
          <p:nvPr>
            <p:ph sz="quarter" idx="1"/>
          </p:nvPr>
        </p:nvSpPr>
        <p:spPr/>
        <p:txBody>
          <a:bodyPr/>
          <a:lstStyle/>
          <a:p>
            <a:r>
              <a:rPr lang="en-US" dirty="0"/>
              <a:t>In the 1st sentence, thank the funder, and include the project's </a:t>
            </a:r>
            <a:r>
              <a:rPr lang="en-US" dirty="0" smtClean="0"/>
              <a:t>objective.</a:t>
            </a:r>
            <a:endParaRPr lang="en-US" dirty="0"/>
          </a:p>
          <a:p>
            <a:r>
              <a:rPr lang="en-US" dirty="0" smtClean="0"/>
              <a:t>Between </a:t>
            </a:r>
            <a:r>
              <a:rPr lang="en-US" dirty="0"/>
              <a:t>the 1st and last sentences, include an executive </a:t>
            </a:r>
            <a:r>
              <a:rPr lang="en-US" dirty="0" smtClean="0"/>
              <a:t>summary.</a:t>
            </a:r>
            <a:endParaRPr lang="en-US" dirty="0"/>
          </a:p>
          <a:p>
            <a:r>
              <a:rPr lang="en-US" dirty="0" smtClean="0"/>
              <a:t>In </a:t>
            </a:r>
            <a:r>
              <a:rPr lang="en-US" dirty="0"/>
              <a:t>the last sentence, include a bulleted forecasting list of the major elements of the </a:t>
            </a:r>
            <a:r>
              <a:rPr lang="en-US" dirty="0" smtClean="0"/>
              <a:t>proposal.</a:t>
            </a:r>
            <a:endParaRPr lang="en-US" dirty="0"/>
          </a:p>
          <a:p>
            <a:r>
              <a:rPr lang="en-US" dirty="0" smtClean="0"/>
              <a:t>Include a signature block.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sp>
        <p:nvSpPr>
          <p:cNvPr id="3" name="Content Placeholder 2"/>
          <p:cNvSpPr>
            <a:spLocks noGrp="1"/>
          </p:cNvSpPr>
          <p:nvPr>
            <p:ph sz="quarter" idx="1"/>
          </p:nvPr>
        </p:nvSpPr>
        <p:spPr/>
        <p:txBody>
          <a:bodyPr/>
          <a:lstStyle/>
          <a:p>
            <a:r>
              <a:rPr lang="en-US" dirty="0"/>
              <a:t>Use at least three levels, including the captions of </a:t>
            </a:r>
            <a:r>
              <a:rPr lang="en-US" dirty="0" smtClean="0"/>
              <a:t>visuals.</a:t>
            </a:r>
          </a:p>
          <a:p>
            <a:r>
              <a:rPr lang="en-US" dirty="0" smtClean="0"/>
              <a:t>See Sample Proposal.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section—Story </a:t>
            </a:r>
            <a:r>
              <a:rPr lang="en-US" sz="2400" dirty="0" smtClean="0"/>
              <a:t>(3 pgs)</a:t>
            </a:r>
            <a:r>
              <a:rPr lang="en-US" dirty="0" smtClean="0"/>
              <a:t> </a:t>
            </a:r>
            <a:endParaRPr lang="en-US" dirty="0"/>
          </a:p>
        </p:txBody>
      </p:sp>
      <p:sp>
        <p:nvSpPr>
          <p:cNvPr id="3" name="Content Placeholder 2"/>
          <p:cNvSpPr>
            <a:spLocks noGrp="1"/>
          </p:cNvSpPr>
          <p:nvPr>
            <p:ph sz="quarter" idx="1"/>
          </p:nvPr>
        </p:nvSpPr>
        <p:spPr/>
        <p:txBody>
          <a:bodyPr>
            <a:normAutofit/>
          </a:bodyPr>
          <a:lstStyle/>
          <a:p>
            <a:r>
              <a:rPr lang="en-US" dirty="0" smtClean="0"/>
              <a:t>Story Component...</a:t>
            </a:r>
          </a:p>
          <a:p>
            <a:pPr lvl="1"/>
            <a:r>
              <a:rPr lang="en-US" b="1" dirty="0" smtClean="0">
                <a:solidFill>
                  <a:schemeClr val="accent1"/>
                </a:solidFill>
              </a:rPr>
              <a:t>Presents</a:t>
            </a:r>
            <a:r>
              <a:rPr lang="en-US" dirty="0" smtClean="0"/>
              <a:t> the needs assessment—a type of report of the research you did to gain insight to determine if the overriding problem is indeed a problem,</a:t>
            </a:r>
          </a:p>
          <a:p>
            <a:pPr lvl="1"/>
            <a:r>
              <a:rPr lang="en-US" b="1" dirty="0" smtClean="0">
                <a:solidFill>
                  <a:schemeClr val="accent1"/>
                </a:solidFill>
              </a:rPr>
              <a:t>Discusses</a:t>
            </a:r>
            <a:r>
              <a:rPr lang="en-US" dirty="0" smtClean="0"/>
              <a:t> the overriding problem as well as its causes and effects,</a:t>
            </a:r>
          </a:p>
          <a:p>
            <a:pPr lvl="1"/>
            <a:r>
              <a:rPr lang="en-US" b="1" dirty="0" smtClean="0">
                <a:solidFill>
                  <a:schemeClr val="accent1"/>
                </a:solidFill>
              </a:rPr>
              <a:t>Includes</a:t>
            </a:r>
            <a:r>
              <a:rPr lang="en-US" dirty="0" smtClean="0"/>
              <a:t> at least three visuals that help to tell the specifics of your story,</a:t>
            </a:r>
          </a:p>
          <a:p>
            <a:pPr lvl="1"/>
            <a:r>
              <a:rPr lang="en-US" b="1" dirty="0" smtClean="0">
                <a:solidFill>
                  <a:schemeClr val="accent1"/>
                </a:solidFill>
              </a:rPr>
              <a:t>Uses</a:t>
            </a:r>
            <a:r>
              <a:rPr lang="en-US" dirty="0" smtClean="0"/>
              <a:t> citations (which can be made up) as footnotes.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section—Story </a:t>
            </a:r>
            <a:endParaRPr lang="en-US" dirty="0"/>
          </a:p>
        </p:txBody>
      </p:sp>
      <p:sp>
        <p:nvSpPr>
          <p:cNvPr id="3" name="Content Placeholder 2"/>
          <p:cNvSpPr>
            <a:spLocks noGrp="1"/>
          </p:cNvSpPr>
          <p:nvPr>
            <p:ph sz="quarter" idx="1"/>
          </p:nvPr>
        </p:nvSpPr>
        <p:spPr/>
        <p:txBody>
          <a:bodyPr/>
          <a:lstStyle/>
          <a:p>
            <a:r>
              <a:rPr lang="en-US" b="1" dirty="0" smtClean="0">
                <a:solidFill>
                  <a:schemeClr val="accent1"/>
                </a:solidFill>
              </a:rPr>
              <a:t>Situation</a:t>
            </a:r>
            <a:r>
              <a:rPr lang="en-US" dirty="0" smtClean="0"/>
              <a:t>: This is our understanding of the problem.</a:t>
            </a:r>
          </a:p>
          <a:p>
            <a:r>
              <a:rPr lang="en-US" b="1" dirty="0" smtClean="0">
                <a:solidFill>
                  <a:schemeClr val="accent1"/>
                </a:solidFill>
              </a:rPr>
              <a:t>Objectives</a:t>
            </a:r>
            <a:r>
              <a:rPr lang="en-US" dirty="0" smtClean="0"/>
              <a:t>: Given that problem, these are our objectives for addressing or solving it.</a:t>
            </a:r>
          </a:p>
          <a:p>
            <a:pPr lvl="1"/>
            <a:r>
              <a:rPr lang="en-US" dirty="0" smtClean="0"/>
              <a:t>Have no more than 2 objectives.</a:t>
            </a:r>
          </a:p>
          <a:p>
            <a:pPr lvl="2"/>
            <a:r>
              <a:rPr lang="en-US" dirty="0" smtClean="0"/>
              <a:t>Objective 1 is related to planning.</a:t>
            </a:r>
          </a:p>
          <a:p>
            <a:pPr lvl="2"/>
            <a:r>
              <a:rPr lang="en-US" dirty="0" smtClean="0"/>
              <a:t>Objective 2 is related to implementation.</a:t>
            </a:r>
          </a:p>
          <a:p>
            <a:pPr lvl="1"/>
            <a:r>
              <a:rPr lang="en-US" dirty="0" smtClean="0"/>
              <a:t>Keep them S-I-M-P-L-E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Background section—Objectives</a:t>
            </a:r>
            <a:endParaRPr lang="en-US" dirty="0"/>
          </a:p>
        </p:txBody>
      </p:sp>
      <p:sp>
        <p:nvSpPr>
          <p:cNvPr id="3" name="Content Placeholder 2"/>
          <p:cNvSpPr>
            <a:spLocks noGrp="1"/>
          </p:cNvSpPr>
          <p:nvPr>
            <p:ph sz="quarter" idx="1"/>
          </p:nvPr>
        </p:nvSpPr>
        <p:spPr/>
        <p:txBody>
          <a:bodyPr>
            <a:normAutofit/>
          </a:bodyPr>
          <a:lstStyle/>
          <a:p>
            <a:pPr lvl="1"/>
            <a:r>
              <a:rPr lang="en-US" sz="2000" b="1" dirty="0" smtClean="0">
                <a:solidFill>
                  <a:schemeClr val="accent1"/>
                </a:solidFill>
              </a:rPr>
              <a:t>Specific</a:t>
            </a:r>
            <a:r>
              <a:rPr lang="en-US" sz="2000" dirty="0" smtClean="0"/>
              <a:t>—indicate precisely what you intend to change through your project.</a:t>
            </a:r>
          </a:p>
          <a:p>
            <a:pPr lvl="1"/>
            <a:r>
              <a:rPr lang="en-US" sz="2000" b="1" dirty="0" smtClean="0">
                <a:solidFill>
                  <a:schemeClr val="accent1"/>
                </a:solidFill>
              </a:rPr>
              <a:t>Immediate</a:t>
            </a:r>
            <a:r>
              <a:rPr lang="en-US" sz="2000" dirty="0" smtClean="0"/>
              <a:t>—indicate the time frame during which a current problem will be addressed.</a:t>
            </a:r>
          </a:p>
          <a:p>
            <a:pPr lvl="1"/>
            <a:r>
              <a:rPr lang="en-US" sz="2000" b="1" dirty="0" smtClean="0">
                <a:solidFill>
                  <a:schemeClr val="accent1"/>
                </a:solidFill>
              </a:rPr>
              <a:t>Measurable</a:t>
            </a:r>
            <a:r>
              <a:rPr lang="en-US" sz="2000" dirty="0" smtClean="0"/>
              <a:t>—indicate what you would accept as proof of project success.</a:t>
            </a:r>
          </a:p>
          <a:p>
            <a:pPr lvl="1"/>
            <a:r>
              <a:rPr lang="en-US" sz="2000" b="1" dirty="0" smtClean="0">
                <a:solidFill>
                  <a:schemeClr val="accent1"/>
                </a:solidFill>
              </a:rPr>
              <a:t>Practical</a:t>
            </a:r>
            <a:r>
              <a:rPr lang="en-US" sz="2000" dirty="0" smtClean="0"/>
              <a:t>—indicate how each objective is a real solution to a real problem.</a:t>
            </a:r>
          </a:p>
          <a:p>
            <a:pPr lvl="1"/>
            <a:r>
              <a:rPr lang="en-US" sz="2000" b="1" dirty="0" smtClean="0">
                <a:solidFill>
                  <a:schemeClr val="accent1"/>
                </a:solidFill>
              </a:rPr>
              <a:t>Logical</a:t>
            </a:r>
            <a:r>
              <a:rPr lang="en-US" sz="2000" dirty="0" smtClean="0"/>
              <a:t>—indicate how each objective systematically contributes to achieving your goals.</a:t>
            </a:r>
          </a:p>
          <a:p>
            <a:pPr lvl="1"/>
            <a:r>
              <a:rPr lang="en-US" sz="2000" b="1" dirty="0" smtClean="0">
                <a:solidFill>
                  <a:schemeClr val="accent1"/>
                </a:solidFill>
              </a:rPr>
              <a:t>Evaluable</a:t>
            </a:r>
            <a:r>
              <a:rPr lang="en-US" sz="2000" dirty="0" smtClean="0"/>
              <a:t>—indicate how much change has to occur for the project to be effective.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Background Section—Questions </a:t>
            </a:r>
            <a:endParaRPr lang="en-US" dirty="0"/>
          </a:p>
        </p:txBody>
      </p:sp>
      <p:sp>
        <p:nvSpPr>
          <p:cNvPr id="3" name="Content Placeholder 2"/>
          <p:cNvSpPr>
            <a:spLocks noGrp="1"/>
          </p:cNvSpPr>
          <p:nvPr>
            <p:ph sz="quarter" idx="1"/>
          </p:nvPr>
        </p:nvSpPr>
        <p:spPr/>
        <p:txBody>
          <a:bodyPr>
            <a:normAutofit/>
          </a:bodyPr>
          <a:lstStyle/>
          <a:p>
            <a:r>
              <a:rPr lang="en-US" sz="2800" b="1" dirty="0" smtClean="0">
                <a:solidFill>
                  <a:schemeClr val="accent1"/>
                </a:solidFill>
              </a:rPr>
              <a:t>Deliverables</a:t>
            </a:r>
            <a:r>
              <a:rPr lang="en-US" sz="2800" dirty="0" smtClean="0"/>
              <a:t>: The outcomes produced during the process of achieving the project’s objectives.</a:t>
            </a:r>
          </a:p>
          <a:p>
            <a:pPr lvl="1"/>
            <a:r>
              <a:rPr lang="en-US" sz="2400" dirty="0" smtClean="0"/>
              <a:t>Deliverables often produce benefits.</a:t>
            </a:r>
          </a:p>
          <a:p>
            <a:r>
              <a:rPr lang="en-US" sz="2800" b="1" dirty="0" smtClean="0">
                <a:solidFill>
                  <a:schemeClr val="accent1"/>
                </a:solidFill>
              </a:rPr>
              <a:t>Phrase</a:t>
            </a:r>
            <a:r>
              <a:rPr lang="en-US" sz="2800" dirty="0" smtClean="0"/>
              <a:t> the deliverables as questions. </a:t>
            </a:r>
          </a:p>
          <a:p>
            <a:r>
              <a:rPr lang="en-US" sz="2800" b="1" dirty="0" smtClean="0">
                <a:solidFill>
                  <a:schemeClr val="accent1"/>
                </a:solidFill>
              </a:rPr>
              <a:t>EXAMPLE</a:t>
            </a:r>
            <a:r>
              <a:rPr lang="en-US" sz="2800" dirty="0" smtClean="0"/>
              <a:t>:</a:t>
            </a:r>
          </a:p>
          <a:p>
            <a:pPr lvl="1"/>
            <a:r>
              <a:rPr lang="en-US" sz="2000" baseline="0" dirty="0" smtClean="0">
                <a:latin typeface="Georgia"/>
              </a:rPr>
              <a:t>What kind of instruction do ELL students need?</a:t>
            </a:r>
          </a:p>
          <a:p>
            <a:pPr lvl="1"/>
            <a:r>
              <a:rPr lang="en-US" sz="2000" baseline="0" dirty="0" smtClean="0">
                <a:latin typeface="Georgia"/>
              </a:rPr>
              <a:t>What resources do teachers need to better educate ELL students?</a:t>
            </a:r>
          </a:p>
          <a:p>
            <a:pPr lvl="1"/>
            <a:r>
              <a:rPr lang="en-US" sz="2000" baseline="0" dirty="0" smtClean="0">
                <a:latin typeface="Georgia"/>
              </a:rPr>
              <a:t>How can we better incorporate ELL parents into the community?</a:t>
            </a:r>
          </a:p>
          <a:p>
            <a:pPr lvl="1"/>
            <a:r>
              <a:rPr lang="en-US" sz="2000" baseline="0" dirty="0" smtClean="0">
                <a:latin typeface="Georgia"/>
              </a:rPr>
              <a:t>How do we help teachers, students and parents to better coordinate their efforts?</a:t>
            </a:r>
            <a:endParaRPr lang="en-US" sz="2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917</TotalTime>
  <Words>1220</Words>
  <Application>Microsoft Office PowerPoint</Application>
  <PresentationFormat>On-screen Show (4:3)</PresentationFormat>
  <Paragraphs>114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Median</vt:lpstr>
      <vt:lpstr>Proposal</vt:lpstr>
      <vt:lpstr>Agenda </vt:lpstr>
      <vt:lpstr>Title Page</vt:lpstr>
      <vt:lpstr>Cover Letter (1 page)</vt:lpstr>
      <vt:lpstr>Table of Contents</vt:lpstr>
      <vt:lpstr>Background section—Story (3 pgs) </vt:lpstr>
      <vt:lpstr>Background section—Story </vt:lpstr>
      <vt:lpstr>Background section—Objectives</vt:lpstr>
      <vt:lpstr>Background Section—Questions </vt:lpstr>
      <vt:lpstr>Background—Benefits </vt:lpstr>
      <vt:lpstr>Background—Closing</vt:lpstr>
      <vt:lpstr>Methods Sections (3 pgs not including Gantt Chart)</vt:lpstr>
      <vt:lpstr>Sample Gantt Chart</vt:lpstr>
      <vt:lpstr>Methods section</vt:lpstr>
      <vt:lpstr>Qualifications Section (2 pp.)</vt:lpstr>
      <vt:lpstr>Benefits Section (1p.)</vt:lpstr>
      <vt:lpstr>Conclusion (paragraphs)</vt:lpstr>
      <vt:lpstr>Visuals (at least 3)</vt:lpstr>
      <vt:lpstr>Document Design</vt:lpstr>
      <vt:lpstr>Sentence-level Requirements</vt:lpstr>
      <vt:lpstr>Team Activity</vt:lpstr>
      <vt:lpstr>Team Work</vt:lpstr>
      <vt:lpstr>Assignments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dc:title>
  <dc:creator>Lynn McCool</dc:creator>
  <cp:lastModifiedBy>Lynn McCool</cp:lastModifiedBy>
  <cp:revision>2</cp:revision>
  <dcterms:created xsi:type="dcterms:W3CDTF">2013-10-08T01:55:25Z</dcterms:created>
  <dcterms:modified xsi:type="dcterms:W3CDTF">2013-10-08T17:12:38Z</dcterms:modified>
</cp:coreProperties>
</file>