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7" r:id="rId2"/>
    <p:sldId id="263" r:id="rId3"/>
    <p:sldId id="259" r:id="rId4"/>
    <p:sldId id="258" r:id="rId5"/>
    <p:sldId id="264" r:id="rId6"/>
    <p:sldId id="261" r:id="rId7"/>
    <p:sldId id="269" r:id="rId8"/>
    <p:sldId id="260" r:id="rId9"/>
    <p:sldId id="262" r:id="rId10"/>
    <p:sldId id="267" r:id="rId11"/>
    <p:sldId id="265" r:id="rId12"/>
    <p:sldId id="266" r:id="rId13"/>
    <p:sldId id="268" r:id="rId14"/>
    <p:sldId id="293" r:id="rId15"/>
    <p:sldId id="271" r:id="rId16"/>
    <p:sldId id="278" r:id="rId17"/>
    <p:sldId id="279" r:id="rId18"/>
    <p:sldId id="280" r:id="rId19"/>
    <p:sldId id="281" r:id="rId20"/>
    <p:sldId id="282" r:id="rId21"/>
    <p:sldId id="283" r:id="rId22"/>
    <p:sldId id="272" r:id="rId23"/>
    <p:sldId id="273" r:id="rId24"/>
    <p:sldId id="274" r:id="rId25"/>
    <p:sldId id="277" r:id="rId26"/>
    <p:sldId id="275" r:id="rId27"/>
    <p:sldId id="284" r:id="rId28"/>
    <p:sldId id="276" r:id="rId29"/>
    <p:sldId id="285" r:id="rId30"/>
    <p:sldId id="287" r:id="rId31"/>
    <p:sldId id="288" r:id="rId32"/>
    <p:sldId id="289" r:id="rId33"/>
    <p:sldId id="290" r:id="rId34"/>
    <p:sldId id="291" r:id="rId35"/>
    <p:sldId id="292" r:id="rId36"/>
    <p:sldId id="286" r:id="rId37"/>
    <p:sldId id="294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BCD2407-C34E-A54B-A4E4-3D8C2270DD46}">
          <p14:sldIdLst>
            <p14:sldId id="257"/>
          </p14:sldIdLst>
        </p14:section>
        <p14:section name="Team Building" id="{36C69DD8-135C-0B41-B309-E72468EB8562}">
          <p14:sldIdLst>
            <p14:sldId id="263"/>
            <p14:sldId id="259"/>
            <p14:sldId id="258"/>
            <p14:sldId id="264"/>
            <p14:sldId id="261"/>
            <p14:sldId id="269"/>
            <p14:sldId id="260"/>
            <p14:sldId id="262"/>
            <p14:sldId id="267"/>
            <p14:sldId id="265"/>
            <p14:sldId id="266"/>
            <p14:sldId id="268"/>
          </p14:sldIdLst>
        </p14:section>
        <p14:section name="Communication Models" id="{68F0BCE2-1A2D-2247-9C08-2A53A51DF50A}">
          <p14:sldIdLst>
            <p14:sldId id="293"/>
            <p14:sldId id="271"/>
            <p14:sldId id="278"/>
            <p14:sldId id="279"/>
            <p14:sldId id="280"/>
            <p14:sldId id="281"/>
            <p14:sldId id="282"/>
            <p14:sldId id="283"/>
            <p14:sldId id="272"/>
            <p14:sldId id="273"/>
            <p14:sldId id="274"/>
            <p14:sldId id="277"/>
            <p14:sldId id="275"/>
            <p14:sldId id="284"/>
            <p14:sldId id="276"/>
            <p14:sldId id="285"/>
            <p14:sldId id="287"/>
            <p14:sldId id="288"/>
            <p14:sldId id="289"/>
            <p14:sldId id="290"/>
            <p14:sldId id="291"/>
            <p14:sldId id="292"/>
            <p14:sldId id="286"/>
            <p14:sldId id="29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2" autoAdjust="0"/>
    <p:restoredTop sz="94645" autoAdjust="0"/>
  </p:normalViewPr>
  <p:slideViewPr>
    <p:cSldViewPr snapToGrid="0" snapToObjects="1">
      <p:cViewPr varScale="1">
        <p:scale>
          <a:sx n="81" d="100"/>
          <a:sy n="81" d="100"/>
        </p:scale>
        <p:origin x="-104" y="-10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0FE3A-E1D8-4F34-82A3-45F0350ACA0C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EC5D92-E22C-4F8A-981B-E12CBAFD9D51}">
      <dgm:prSet phldrT="[Text]"/>
      <dgm:spPr/>
      <dgm:t>
        <a:bodyPr/>
        <a:lstStyle/>
        <a:p>
          <a:r>
            <a:rPr lang="en-US" dirty="0" smtClean="0"/>
            <a:t>Message	</a:t>
          </a:r>
          <a:endParaRPr lang="en-US" dirty="0"/>
        </a:p>
      </dgm:t>
    </dgm:pt>
    <dgm:pt modelId="{474BD82C-3CA8-4221-8ABF-E7E7F01110F3}" type="parTrans" cxnId="{A5F4E619-D593-495B-8125-5D5CC6FC4F05}">
      <dgm:prSet/>
      <dgm:spPr/>
      <dgm:t>
        <a:bodyPr/>
        <a:lstStyle/>
        <a:p>
          <a:endParaRPr lang="en-US"/>
        </a:p>
      </dgm:t>
    </dgm:pt>
    <dgm:pt modelId="{32A96310-B8B9-4DAE-AD16-4A34B58467A6}" type="sibTrans" cxnId="{A5F4E619-D593-495B-8125-5D5CC6FC4F05}">
      <dgm:prSet/>
      <dgm:spPr/>
      <dgm:t>
        <a:bodyPr/>
        <a:lstStyle/>
        <a:p>
          <a:endParaRPr lang="en-US"/>
        </a:p>
      </dgm:t>
    </dgm:pt>
    <dgm:pt modelId="{777863D7-FA4F-4794-82E0-C30CC48FD3A2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Audience</a:t>
          </a:r>
        </a:p>
        <a:p>
          <a:r>
            <a:rPr lang="en-US" sz="1200" dirty="0" smtClean="0"/>
            <a:t>Receiver/Source</a:t>
          </a:r>
          <a:endParaRPr lang="en-US" sz="1200" dirty="0"/>
        </a:p>
      </dgm:t>
    </dgm:pt>
    <dgm:pt modelId="{67D7FFFE-AC3E-44EE-B152-F6A79285C97D}" type="parTrans" cxnId="{02B77BF3-4576-4177-8DD6-AC7F7C9A9885}">
      <dgm:prSet/>
      <dgm:spPr/>
      <dgm:t>
        <a:bodyPr/>
        <a:lstStyle/>
        <a:p>
          <a:endParaRPr lang="en-US"/>
        </a:p>
      </dgm:t>
    </dgm:pt>
    <dgm:pt modelId="{AAEA7098-6B80-4E22-A60B-BA07F4FEF889}" type="sibTrans" cxnId="{02B77BF3-4576-4177-8DD6-AC7F7C9A9885}">
      <dgm:prSet/>
      <dgm:spPr/>
      <dgm:t>
        <a:bodyPr/>
        <a:lstStyle/>
        <a:p>
          <a:endParaRPr lang="en-US"/>
        </a:p>
      </dgm:t>
    </dgm:pt>
    <dgm:pt modelId="{55EADEBF-6B19-420C-A3BC-A3D21E52FD99}">
      <dgm:prSet phldrT="[Text]"/>
      <dgm:spPr/>
      <dgm:t>
        <a:bodyPr/>
        <a:lstStyle/>
        <a:p>
          <a:r>
            <a:rPr lang="en-US" dirty="0" smtClean="0"/>
            <a:t>Feedback</a:t>
          </a:r>
          <a:endParaRPr lang="en-US" dirty="0"/>
        </a:p>
      </dgm:t>
    </dgm:pt>
    <dgm:pt modelId="{9AB9E113-D5EE-42E2-81B7-85F3D0F86F08}" type="parTrans" cxnId="{9B287F9B-44DE-48B8-8855-6E79D35D596D}">
      <dgm:prSet/>
      <dgm:spPr/>
      <dgm:t>
        <a:bodyPr/>
        <a:lstStyle/>
        <a:p>
          <a:endParaRPr lang="en-US"/>
        </a:p>
      </dgm:t>
    </dgm:pt>
    <dgm:pt modelId="{30315C92-B473-4DF4-96B2-10FB8742ADAA}" type="sibTrans" cxnId="{9B287F9B-44DE-48B8-8855-6E79D35D596D}">
      <dgm:prSet/>
      <dgm:spPr/>
      <dgm:t>
        <a:bodyPr/>
        <a:lstStyle/>
        <a:p>
          <a:endParaRPr lang="en-US"/>
        </a:p>
      </dgm:t>
    </dgm:pt>
    <dgm:pt modelId="{9D1DC42A-F0FF-4060-992C-2F44F99320CB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Speaker</a:t>
          </a:r>
        </a:p>
        <a:p>
          <a:r>
            <a:rPr lang="en-US" sz="1200" dirty="0" smtClean="0"/>
            <a:t>Source/Receiver</a:t>
          </a:r>
          <a:endParaRPr lang="en-US" sz="1200" dirty="0"/>
        </a:p>
      </dgm:t>
    </dgm:pt>
    <dgm:pt modelId="{D3908708-AFC4-4236-B40D-1BFF2DC530CB}" type="parTrans" cxnId="{83022348-13C2-4CEE-9B70-AF08B7BF6556}">
      <dgm:prSet/>
      <dgm:spPr/>
      <dgm:t>
        <a:bodyPr/>
        <a:lstStyle/>
        <a:p>
          <a:endParaRPr lang="en-US"/>
        </a:p>
      </dgm:t>
    </dgm:pt>
    <dgm:pt modelId="{ACA59AED-170E-4606-95F4-B35C6E9E9F1B}" type="sibTrans" cxnId="{83022348-13C2-4CEE-9B70-AF08B7BF6556}">
      <dgm:prSet/>
      <dgm:spPr/>
      <dgm:t>
        <a:bodyPr/>
        <a:lstStyle/>
        <a:p>
          <a:endParaRPr lang="en-US"/>
        </a:p>
      </dgm:t>
    </dgm:pt>
    <dgm:pt modelId="{B0DE74FF-F502-469A-85D2-0EA1E595727A}" type="pres">
      <dgm:prSet presAssocID="{D270FE3A-E1D8-4F34-82A3-45F0350ACA0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9319DE-38C6-4A31-B19C-44B78E47F348}" type="pres">
      <dgm:prSet presAssocID="{D0EC5D92-E22C-4F8A-981B-E12CBAFD9D5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F60573-9DBB-43C4-9310-683F8B7947C2}" type="pres">
      <dgm:prSet presAssocID="{D0EC5D92-E22C-4F8A-981B-E12CBAFD9D51}" presName="spNode" presStyleCnt="0"/>
      <dgm:spPr/>
    </dgm:pt>
    <dgm:pt modelId="{5CDF9D9D-AB8C-4FE4-834F-24502C393BC5}" type="pres">
      <dgm:prSet presAssocID="{32A96310-B8B9-4DAE-AD16-4A34B58467A6}" presName="sibTrans" presStyleLbl="sibTrans1D1" presStyleIdx="0" presStyleCnt="4"/>
      <dgm:spPr/>
      <dgm:t>
        <a:bodyPr/>
        <a:lstStyle/>
        <a:p>
          <a:endParaRPr lang="en-US"/>
        </a:p>
      </dgm:t>
    </dgm:pt>
    <dgm:pt modelId="{5AB1DD2D-688B-4007-A2E3-E60B63D858A7}" type="pres">
      <dgm:prSet presAssocID="{777863D7-FA4F-4794-82E0-C30CC48FD3A2}" presName="node" presStyleLbl="node1" presStyleIdx="1" presStyleCnt="4" custScaleX="121229" custRadScaleRad="1017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852AB-A73C-4EE4-86A4-55D0314173B1}" type="pres">
      <dgm:prSet presAssocID="{777863D7-FA4F-4794-82E0-C30CC48FD3A2}" presName="spNode" presStyleCnt="0"/>
      <dgm:spPr/>
    </dgm:pt>
    <dgm:pt modelId="{7D4D072D-4B81-4BB5-89E5-5D7188CAF1BA}" type="pres">
      <dgm:prSet presAssocID="{AAEA7098-6B80-4E22-A60B-BA07F4FEF889}" presName="sibTrans" presStyleLbl="sibTrans1D1" presStyleIdx="1" presStyleCnt="4"/>
      <dgm:spPr/>
      <dgm:t>
        <a:bodyPr/>
        <a:lstStyle/>
        <a:p>
          <a:endParaRPr lang="en-US"/>
        </a:p>
      </dgm:t>
    </dgm:pt>
    <dgm:pt modelId="{EAA75291-16BB-4EE6-98C7-A0AB53CF6E95}" type="pres">
      <dgm:prSet presAssocID="{55EADEBF-6B19-420C-A3BC-A3D21E52FD9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5D9C8B-7E86-448B-975A-26BF456AA653}" type="pres">
      <dgm:prSet presAssocID="{55EADEBF-6B19-420C-A3BC-A3D21E52FD99}" presName="spNode" presStyleCnt="0"/>
      <dgm:spPr/>
    </dgm:pt>
    <dgm:pt modelId="{BEA5C720-3379-4D41-9522-AD8E7EE4644A}" type="pres">
      <dgm:prSet presAssocID="{30315C92-B473-4DF4-96B2-10FB8742ADAA}" presName="sibTrans" presStyleLbl="sibTrans1D1" presStyleIdx="2" presStyleCnt="4"/>
      <dgm:spPr/>
      <dgm:t>
        <a:bodyPr/>
        <a:lstStyle/>
        <a:p>
          <a:endParaRPr lang="en-US"/>
        </a:p>
      </dgm:t>
    </dgm:pt>
    <dgm:pt modelId="{84AAF556-457B-4F60-B2A8-7641AEE213E4}" type="pres">
      <dgm:prSet presAssocID="{9D1DC42A-F0FF-4060-992C-2F44F99320CB}" presName="node" presStyleLbl="node1" presStyleIdx="3" presStyleCnt="4" custScaleX="1174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B894F-E143-4D81-9753-DF892089B5D6}" type="pres">
      <dgm:prSet presAssocID="{9D1DC42A-F0FF-4060-992C-2F44F99320CB}" presName="spNode" presStyleCnt="0"/>
      <dgm:spPr/>
    </dgm:pt>
    <dgm:pt modelId="{6684E8B3-CFE6-4E7F-9A22-3E78B6B2B44F}" type="pres">
      <dgm:prSet presAssocID="{ACA59AED-170E-4606-95F4-B35C6E9E9F1B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EE575E43-07E2-ED4F-82C1-6DC2A0B649D9}" type="presOf" srcId="{777863D7-FA4F-4794-82E0-C30CC48FD3A2}" destId="{5AB1DD2D-688B-4007-A2E3-E60B63D858A7}" srcOrd="0" destOrd="0" presId="urn:microsoft.com/office/officeart/2005/8/layout/cycle5"/>
    <dgm:cxn modelId="{AB47E1F8-04C4-A546-A771-D998154AD0B7}" type="presOf" srcId="{AAEA7098-6B80-4E22-A60B-BA07F4FEF889}" destId="{7D4D072D-4B81-4BB5-89E5-5D7188CAF1BA}" srcOrd="0" destOrd="0" presId="urn:microsoft.com/office/officeart/2005/8/layout/cycle5"/>
    <dgm:cxn modelId="{2D8EB31A-15C8-FB4A-936B-64D1C83979CE}" type="presOf" srcId="{D270FE3A-E1D8-4F34-82A3-45F0350ACA0C}" destId="{B0DE74FF-F502-469A-85D2-0EA1E595727A}" srcOrd="0" destOrd="0" presId="urn:microsoft.com/office/officeart/2005/8/layout/cycle5"/>
    <dgm:cxn modelId="{ACC6E008-C319-2F41-9E9F-1F1BFDA2C3C2}" type="presOf" srcId="{30315C92-B473-4DF4-96B2-10FB8742ADAA}" destId="{BEA5C720-3379-4D41-9522-AD8E7EE4644A}" srcOrd="0" destOrd="0" presId="urn:microsoft.com/office/officeart/2005/8/layout/cycle5"/>
    <dgm:cxn modelId="{890708F6-E228-5E4E-B32E-12CB1B70BE27}" type="presOf" srcId="{9D1DC42A-F0FF-4060-992C-2F44F99320CB}" destId="{84AAF556-457B-4F60-B2A8-7641AEE213E4}" srcOrd="0" destOrd="0" presId="urn:microsoft.com/office/officeart/2005/8/layout/cycle5"/>
    <dgm:cxn modelId="{02B77BF3-4576-4177-8DD6-AC7F7C9A9885}" srcId="{D270FE3A-E1D8-4F34-82A3-45F0350ACA0C}" destId="{777863D7-FA4F-4794-82E0-C30CC48FD3A2}" srcOrd="1" destOrd="0" parTransId="{67D7FFFE-AC3E-44EE-B152-F6A79285C97D}" sibTransId="{AAEA7098-6B80-4E22-A60B-BA07F4FEF889}"/>
    <dgm:cxn modelId="{9B287F9B-44DE-48B8-8855-6E79D35D596D}" srcId="{D270FE3A-E1D8-4F34-82A3-45F0350ACA0C}" destId="{55EADEBF-6B19-420C-A3BC-A3D21E52FD99}" srcOrd="2" destOrd="0" parTransId="{9AB9E113-D5EE-42E2-81B7-85F3D0F86F08}" sibTransId="{30315C92-B473-4DF4-96B2-10FB8742ADAA}"/>
    <dgm:cxn modelId="{641EF4CC-C67E-2C46-9A6B-FD74E7E074C2}" type="presOf" srcId="{55EADEBF-6B19-420C-A3BC-A3D21E52FD99}" destId="{EAA75291-16BB-4EE6-98C7-A0AB53CF6E95}" srcOrd="0" destOrd="0" presId="urn:microsoft.com/office/officeart/2005/8/layout/cycle5"/>
    <dgm:cxn modelId="{B3197C93-8111-594F-8DDD-B79622C83E33}" type="presOf" srcId="{32A96310-B8B9-4DAE-AD16-4A34B58467A6}" destId="{5CDF9D9D-AB8C-4FE4-834F-24502C393BC5}" srcOrd="0" destOrd="0" presId="urn:microsoft.com/office/officeart/2005/8/layout/cycle5"/>
    <dgm:cxn modelId="{82540F4D-39AC-D94B-9521-846DD8B73AFB}" type="presOf" srcId="{ACA59AED-170E-4606-95F4-B35C6E9E9F1B}" destId="{6684E8B3-CFE6-4E7F-9A22-3E78B6B2B44F}" srcOrd="0" destOrd="0" presId="urn:microsoft.com/office/officeart/2005/8/layout/cycle5"/>
    <dgm:cxn modelId="{E546B76A-D578-5B4C-9E85-8427952DD4BA}" type="presOf" srcId="{D0EC5D92-E22C-4F8A-981B-E12CBAFD9D51}" destId="{C89319DE-38C6-4A31-B19C-44B78E47F348}" srcOrd="0" destOrd="0" presId="urn:microsoft.com/office/officeart/2005/8/layout/cycle5"/>
    <dgm:cxn modelId="{83022348-13C2-4CEE-9B70-AF08B7BF6556}" srcId="{D270FE3A-E1D8-4F34-82A3-45F0350ACA0C}" destId="{9D1DC42A-F0FF-4060-992C-2F44F99320CB}" srcOrd="3" destOrd="0" parTransId="{D3908708-AFC4-4236-B40D-1BFF2DC530CB}" sibTransId="{ACA59AED-170E-4606-95F4-B35C6E9E9F1B}"/>
    <dgm:cxn modelId="{A5F4E619-D593-495B-8125-5D5CC6FC4F05}" srcId="{D270FE3A-E1D8-4F34-82A3-45F0350ACA0C}" destId="{D0EC5D92-E22C-4F8A-981B-E12CBAFD9D51}" srcOrd="0" destOrd="0" parTransId="{474BD82C-3CA8-4221-8ABF-E7E7F01110F3}" sibTransId="{32A96310-B8B9-4DAE-AD16-4A34B58467A6}"/>
    <dgm:cxn modelId="{B49A8CFF-9078-054B-9E7E-90FB0456E092}" type="presParOf" srcId="{B0DE74FF-F502-469A-85D2-0EA1E595727A}" destId="{C89319DE-38C6-4A31-B19C-44B78E47F348}" srcOrd="0" destOrd="0" presId="urn:microsoft.com/office/officeart/2005/8/layout/cycle5"/>
    <dgm:cxn modelId="{A92F2906-BE50-E041-B7BA-65E1C3406B7F}" type="presParOf" srcId="{B0DE74FF-F502-469A-85D2-0EA1E595727A}" destId="{FDF60573-9DBB-43C4-9310-683F8B7947C2}" srcOrd="1" destOrd="0" presId="urn:microsoft.com/office/officeart/2005/8/layout/cycle5"/>
    <dgm:cxn modelId="{9480DBE1-37F8-4742-A6EA-40D323BA517C}" type="presParOf" srcId="{B0DE74FF-F502-469A-85D2-0EA1E595727A}" destId="{5CDF9D9D-AB8C-4FE4-834F-24502C393BC5}" srcOrd="2" destOrd="0" presId="urn:microsoft.com/office/officeart/2005/8/layout/cycle5"/>
    <dgm:cxn modelId="{A73F57D8-0154-1A48-A572-C03CDDC49C3B}" type="presParOf" srcId="{B0DE74FF-F502-469A-85D2-0EA1E595727A}" destId="{5AB1DD2D-688B-4007-A2E3-E60B63D858A7}" srcOrd="3" destOrd="0" presId="urn:microsoft.com/office/officeart/2005/8/layout/cycle5"/>
    <dgm:cxn modelId="{72C95948-4354-694F-A826-2A8C6312582B}" type="presParOf" srcId="{B0DE74FF-F502-469A-85D2-0EA1E595727A}" destId="{E94852AB-A73C-4EE4-86A4-55D0314173B1}" srcOrd="4" destOrd="0" presId="urn:microsoft.com/office/officeart/2005/8/layout/cycle5"/>
    <dgm:cxn modelId="{35B9FC76-8CB2-CF48-8937-1520DF15016C}" type="presParOf" srcId="{B0DE74FF-F502-469A-85D2-0EA1E595727A}" destId="{7D4D072D-4B81-4BB5-89E5-5D7188CAF1BA}" srcOrd="5" destOrd="0" presId="urn:microsoft.com/office/officeart/2005/8/layout/cycle5"/>
    <dgm:cxn modelId="{38E20F8B-424B-B247-B68B-7C95C08F3FE4}" type="presParOf" srcId="{B0DE74FF-F502-469A-85D2-0EA1E595727A}" destId="{EAA75291-16BB-4EE6-98C7-A0AB53CF6E95}" srcOrd="6" destOrd="0" presId="urn:microsoft.com/office/officeart/2005/8/layout/cycle5"/>
    <dgm:cxn modelId="{AE412BDB-FED1-2245-B086-443B384E4131}" type="presParOf" srcId="{B0DE74FF-F502-469A-85D2-0EA1E595727A}" destId="{A25D9C8B-7E86-448B-975A-26BF456AA653}" srcOrd="7" destOrd="0" presId="urn:microsoft.com/office/officeart/2005/8/layout/cycle5"/>
    <dgm:cxn modelId="{D4D378BE-C6C0-0B48-80DA-D2147B70FFB4}" type="presParOf" srcId="{B0DE74FF-F502-469A-85D2-0EA1E595727A}" destId="{BEA5C720-3379-4D41-9522-AD8E7EE4644A}" srcOrd="8" destOrd="0" presId="urn:microsoft.com/office/officeart/2005/8/layout/cycle5"/>
    <dgm:cxn modelId="{75497D2C-B33E-3144-BBEE-02CA844FE21D}" type="presParOf" srcId="{B0DE74FF-F502-469A-85D2-0EA1E595727A}" destId="{84AAF556-457B-4F60-B2A8-7641AEE213E4}" srcOrd="9" destOrd="0" presId="urn:microsoft.com/office/officeart/2005/8/layout/cycle5"/>
    <dgm:cxn modelId="{8574358F-79AA-C046-A97C-9543F82F050E}" type="presParOf" srcId="{B0DE74FF-F502-469A-85D2-0EA1E595727A}" destId="{DF7B894F-E143-4D81-9753-DF892089B5D6}" srcOrd="10" destOrd="0" presId="urn:microsoft.com/office/officeart/2005/8/layout/cycle5"/>
    <dgm:cxn modelId="{1BF6ABE0-9777-9142-A499-49317FDAE733}" type="presParOf" srcId="{B0DE74FF-F502-469A-85D2-0EA1E595727A}" destId="{6684E8B3-CFE6-4E7F-9A22-3E78B6B2B44F}" srcOrd="11" destOrd="0" presId="urn:microsoft.com/office/officeart/2005/8/layout/cycle5"/>
  </dgm:cxnLst>
  <dgm:bg>
    <a:solidFill>
      <a:schemeClr val="tx1">
        <a:alpha val="13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319DE-38C6-4A31-B19C-44B78E47F348}">
      <dsp:nvSpPr>
        <dsp:cNvPr id="0" name=""/>
        <dsp:cNvSpPr/>
      </dsp:nvSpPr>
      <dsp:spPr>
        <a:xfrm>
          <a:off x="2035507" y="906"/>
          <a:ext cx="1387271" cy="9017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Message	</a:t>
          </a:r>
          <a:endParaRPr lang="en-US" sz="1800" kern="1200" dirty="0"/>
        </a:p>
      </dsp:txBody>
      <dsp:txXfrm>
        <a:off x="2079526" y="44925"/>
        <a:ext cx="1299233" cy="813688"/>
      </dsp:txXfrm>
    </dsp:sp>
    <dsp:sp modelId="{5CDF9D9D-AB8C-4FE4-834F-24502C393BC5}">
      <dsp:nvSpPr>
        <dsp:cNvPr id="0" name=""/>
        <dsp:cNvSpPr/>
      </dsp:nvSpPr>
      <dsp:spPr>
        <a:xfrm>
          <a:off x="1269996" y="468184"/>
          <a:ext cx="2982659" cy="2982659"/>
        </a:xfrm>
        <a:custGeom>
          <a:avLst/>
          <a:gdLst/>
          <a:ahLst/>
          <a:cxnLst/>
          <a:rect l="0" t="0" r="0" b="0"/>
          <a:pathLst>
            <a:path>
              <a:moveTo>
                <a:pt x="2350464" y="272333"/>
              </a:moveTo>
              <a:arcTo wR="1491329" hR="1491329" stAng="18310545" swAng="16630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B1DD2D-688B-4007-A2E3-E60B63D858A7}">
      <dsp:nvSpPr>
        <dsp:cNvPr id="0" name=""/>
        <dsp:cNvSpPr/>
      </dsp:nvSpPr>
      <dsp:spPr>
        <a:xfrm>
          <a:off x="3405221" y="1492236"/>
          <a:ext cx="1681775" cy="9017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Audience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Receiver/Source</a:t>
          </a:r>
          <a:endParaRPr lang="en-US" sz="1200" kern="1200" dirty="0"/>
        </a:p>
      </dsp:txBody>
      <dsp:txXfrm>
        <a:off x="3449240" y="1536255"/>
        <a:ext cx="1593737" cy="813688"/>
      </dsp:txXfrm>
    </dsp:sp>
    <dsp:sp modelId="{7D4D072D-4B81-4BB5-89E5-5D7188CAF1BA}">
      <dsp:nvSpPr>
        <dsp:cNvPr id="0" name=""/>
        <dsp:cNvSpPr/>
      </dsp:nvSpPr>
      <dsp:spPr>
        <a:xfrm>
          <a:off x="1269996" y="435355"/>
          <a:ext cx="2982659" cy="2982659"/>
        </a:xfrm>
        <a:custGeom>
          <a:avLst/>
          <a:gdLst/>
          <a:ahLst/>
          <a:cxnLst/>
          <a:rect l="0" t="0" r="0" b="0"/>
          <a:pathLst>
            <a:path>
              <a:moveTo>
                <a:pt x="2818856" y="2170842"/>
              </a:moveTo>
              <a:arcTo wR="1491329" hR="1491329" stAng="1626375" swAng="166308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A75291-16BB-4EE6-98C7-A0AB53CF6E95}">
      <dsp:nvSpPr>
        <dsp:cNvPr id="0" name=""/>
        <dsp:cNvSpPr/>
      </dsp:nvSpPr>
      <dsp:spPr>
        <a:xfrm>
          <a:off x="2035507" y="2983566"/>
          <a:ext cx="1387271" cy="9017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Feedback</a:t>
          </a:r>
          <a:endParaRPr lang="en-US" sz="1800" kern="1200" dirty="0"/>
        </a:p>
      </dsp:txBody>
      <dsp:txXfrm>
        <a:off x="2079526" y="3027585"/>
        <a:ext cx="1299233" cy="813688"/>
      </dsp:txXfrm>
    </dsp:sp>
    <dsp:sp modelId="{BEA5C720-3379-4D41-9522-AD8E7EE4644A}">
      <dsp:nvSpPr>
        <dsp:cNvPr id="0" name=""/>
        <dsp:cNvSpPr/>
      </dsp:nvSpPr>
      <dsp:spPr>
        <a:xfrm>
          <a:off x="1237814" y="451770"/>
          <a:ext cx="2982659" cy="2982659"/>
        </a:xfrm>
        <a:custGeom>
          <a:avLst/>
          <a:gdLst/>
          <a:ahLst/>
          <a:cxnLst/>
          <a:rect l="0" t="0" r="0" b="0"/>
          <a:pathLst>
            <a:path>
              <a:moveTo>
                <a:pt x="605722" y="2691231"/>
              </a:moveTo>
              <a:arcTo wR="1491329" hR="1491329" stAng="7585787" swAng="16356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AF556-457B-4F60-B2A8-7641AEE213E4}">
      <dsp:nvSpPr>
        <dsp:cNvPr id="0" name=""/>
        <dsp:cNvSpPr/>
      </dsp:nvSpPr>
      <dsp:spPr>
        <a:xfrm>
          <a:off x="423450" y="1492236"/>
          <a:ext cx="1628726" cy="90172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Speaker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Source/Receiver</a:t>
          </a:r>
          <a:endParaRPr lang="en-US" sz="1200" kern="1200" dirty="0"/>
        </a:p>
      </dsp:txBody>
      <dsp:txXfrm>
        <a:off x="467469" y="1536255"/>
        <a:ext cx="1540688" cy="813688"/>
      </dsp:txXfrm>
    </dsp:sp>
    <dsp:sp modelId="{6684E8B3-CFE6-4E7F-9A22-3E78B6B2B44F}">
      <dsp:nvSpPr>
        <dsp:cNvPr id="0" name=""/>
        <dsp:cNvSpPr/>
      </dsp:nvSpPr>
      <dsp:spPr>
        <a:xfrm>
          <a:off x="1237814" y="451770"/>
          <a:ext cx="2982659" cy="2982659"/>
        </a:xfrm>
        <a:custGeom>
          <a:avLst/>
          <a:gdLst/>
          <a:ahLst/>
          <a:cxnLst/>
          <a:rect l="0" t="0" r="0" b="0"/>
          <a:pathLst>
            <a:path>
              <a:moveTo>
                <a:pt x="154482" y="830343"/>
              </a:moveTo>
              <a:arcTo wR="1491329" hR="1491329" stAng="12378568" swAng="16356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9A048-CDBA-9D4C-B06D-FF805C0EB542}" type="datetimeFigureOut">
              <a:rPr lang="en-US" smtClean="0"/>
              <a:t>9/3/13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D215D-DA41-9343-B8A3-478B13F471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8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7B5E-585D-439E-B8D2-6B4E06C2201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EC924FE-18FE-E04C-ACE7-BE9A9B403B80}" type="datetimeFigureOut">
              <a:rPr lang="en-US" smtClean="0"/>
              <a:t>9/3/13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B8C8116-5080-A646-B771-DCBEA8BD5DD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teams-ethics-access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Considering Communication Models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687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Storming: Managing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Choose </a:t>
            </a:r>
            <a:r>
              <a:rPr lang="en-US" dirty="0"/>
              <a:t>a mediator </a:t>
            </a:r>
          </a:p>
          <a:p>
            <a:pPr lvl="0" fontAlgn="base"/>
            <a:r>
              <a:rPr lang="en-US" dirty="0"/>
              <a:t>Ask both sides to state their position </a:t>
            </a:r>
          </a:p>
          <a:p>
            <a:pPr lvl="0" fontAlgn="base"/>
            <a:r>
              <a:rPr lang="en-US" dirty="0"/>
              <a:t>Identify the issues </a:t>
            </a:r>
          </a:p>
          <a:p>
            <a:pPr lvl="0" fontAlgn="base"/>
            <a:r>
              <a:rPr lang="en-US" dirty="0"/>
              <a:t>Prioritize the issues from most to least important </a:t>
            </a:r>
          </a:p>
          <a:p>
            <a:pPr lvl="0" fontAlgn="base"/>
            <a:r>
              <a:rPr lang="en-US" dirty="0"/>
              <a:t>Address each issue separately, trying to find middle ground </a:t>
            </a:r>
          </a:p>
          <a:p>
            <a:pPr lvl="0" fontAlgn="base"/>
            <a:r>
              <a:rPr lang="en-US" dirty="0"/>
              <a:t>Write down an agreement that both sides can accept </a:t>
            </a:r>
          </a:p>
        </p:txBody>
      </p:sp>
    </p:spTree>
    <p:extLst>
      <p:ext uri="{BB962C8B-B14F-4D97-AF65-F5344CB8AC3E}">
        <p14:creationId xmlns:p14="http://schemas.microsoft.com/office/powerpoint/2010/main" val="3685277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Norming: Identifying Team Roles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dirty="0"/>
              <a:t>People-oriented Roles </a:t>
            </a:r>
            <a:endParaRPr lang="en-US" sz="1800" dirty="0"/>
          </a:p>
          <a:p>
            <a:pPr lvl="1" fontAlgn="base"/>
            <a:r>
              <a:rPr lang="en-US" dirty="0" smtClean="0"/>
              <a:t>Coordinator—sets agenda</a:t>
            </a:r>
            <a:r>
              <a:rPr lang="en-US" dirty="0"/>
              <a:t> </a:t>
            </a:r>
            <a:endParaRPr lang="en-US" sz="1600" dirty="0"/>
          </a:p>
          <a:p>
            <a:pPr lvl="1" fontAlgn="base"/>
            <a:r>
              <a:rPr lang="en-US" dirty="0"/>
              <a:t>Resource </a:t>
            </a:r>
            <a:r>
              <a:rPr lang="en-US" dirty="0" smtClean="0"/>
              <a:t>investigator—finds information, ideas</a:t>
            </a:r>
            <a:r>
              <a:rPr lang="en-US" dirty="0"/>
              <a:t> </a:t>
            </a:r>
            <a:endParaRPr lang="en-US" sz="1600" dirty="0"/>
          </a:p>
          <a:p>
            <a:pPr lvl="1" fontAlgn="base"/>
            <a:r>
              <a:rPr lang="en-US" dirty="0"/>
              <a:t>Team </a:t>
            </a:r>
            <a:r>
              <a:rPr lang="en-US" dirty="0" smtClean="0"/>
              <a:t>worker—gets the work done</a:t>
            </a:r>
            <a:r>
              <a:rPr lang="en-US" dirty="0"/>
              <a:t> </a:t>
            </a:r>
            <a:endParaRPr lang="en-US" sz="1600" dirty="0"/>
          </a:p>
          <a:p>
            <a:pPr lvl="0" fontAlgn="base"/>
            <a:r>
              <a:rPr lang="en-US" dirty="0"/>
              <a:t>Action-oriented roles </a:t>
            </a:r>
          </a:p>
          <a:p>
            <a:pPr lvl="1" fontAlgn="base"/>
            <a:r>
              <a:rPr lang="en-US" dirty="0" smtClean="0"/>
              <a:t>Shaper—looks for patterns within team tasks, emphasizes completion</a:t>
            </a:r>
          </a:p>
          <a:p>
            <a:pPr lvl="1" fontAlgn="base"/>
            <a:r>
              <a:rPr lang="en-US" dirty="0" err="1"/>
              <a:t>Implementor</a:t>
            </a:r>
            <a:r>
              <a:rPr lang="en-US" dirty="0"/>
              <a:t>—likes to turn abstract ideas into concrete deliverables</a:t>
            </a:r>
          </a:p>
          <a:p>
            <a:pPr lvl="1" fontAlgn="base"/>
            <a:r>
              <a:rPr lang="en-US" dirty="0"/>
              <a:t>Completer/finisher—stresses attention to details &amp; quality of work  </a:t>
            </a:r>
          </a:p>
        </p:txBody>
      </p:sp>
    </p:spTree>
    <p:extLst>
      <p:ext uri="{BB962C8B-B14F-4D97-AF65-F5344CB8AC3E}">
        <p14:creationId xmlns:p14="http://schemas.microsoft.com/office/powerpoint/2010/main" val="388333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Norming</a:t>
            </a:r>
            <a:r>
              <a:rPr lang="en-US" sz="3600" dirty="0"/>
              <a:t>: </a:t>
            </a:r>
            <a:r>
              <a:rPr lang="en-US" sz="3600" dirty="0" smtClean="0"/>
              <a:t>Identifying Team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dirty="0" smtClean="0"/>
              <a:t>Cerebral </a:t>
            </a:r>
            <a:r>
              <a:rPr lang="en-US" dirty="0"/>
              <a:t>roles </a:t>
            </a:r>
          </a:p>
          <a:p>
            <a:pPr lvl="1" fontAlgn="base"/>
            <a:r>
              <a:rPr lang="en-US" dirty="0"/>
              <a:t>Monitor/</a:t>
            </a:r>
            <a:r>
              <a:rPr lang="en-US" dirty="0" smtClean="0"/>
              <a:t>evaluator—keep team on task w/critique of poor decisions &amp; flaws in reasoning.</a:t>
            </a:r>
            <a:r>
              <a:rPr lang="en-US" dirty="0"/>
              <a:t> </a:t>
            </a:r>
          </a:p>
          <a:p>
            <a:pPr lvl="1" fontAlgn="base"/>
            <a:r>
              <a:rPr lang="en-US" dirty="0" smtClean="0"/>
              <a:t>Plant—thinks creatively, stresses innovation</a:t>
            </a:r>
            <a:r>
              <a:rPr lang="en-US" dirty="0"/>
              <a:t> </a:t>
            </a:r>
            <a:r>
              <a:rPr lang="en-US" dirty="0" smtClean="0"/>
              <a:t>&amp; big picture</a:t>
            </a:r>
            <a:endParaRPr lang="en-US" dirty="0"/>
          </a:p>
          <a:p>
            <a:pPr lvl="1" fontAlgn="base"/>
            <a:r>
              <a:rPr lang="en-US" dirty="0" smtClean="0"/>
              <a:t>Specialist—contributes special skill &amp; knowledge to the team</a:t>
            </a:r>
            <a:r>
              <a:rPr lang="en-US" sz="1800" dirty="0" smtClean="0"/>
              <a:t>.</a:t>
            </a:r>
            <a:r>
              <a:rPr lang="en-US" sz="1800" dirty="0"/>
              <a:t> 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3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Performing: Planning to Complete a Project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sz="2000" dirty="0"/>
              <a:t>Define Project Mission &amp; Objectives </a:t>
            </a:r>
            <a:endParaRPr lang="en-US" sz="1600" dirty="0"/>
          </a:p>
          <a:p>
            <a:pPr lvl="1" fontAlgn="base"/>
            <a:r>
              <a:rPr lang="en-US" sz="1800" dirty="0"/>
              <a:t>Subject (what are we asked to do? Not to do? What are the parameters/boundaries of project) </a:t>
            </a:r>
            <a:endParaRPr lang="en-US" sz="1400" dirty="0"/>
          </a:p>
          <a:p>
            <a:pPr lvl="1" fontAlgn="base"/>
            <a:r>
              <a:rPr lang="en-US" sz="1800" dirty="0"/>
              <a:t>Purpose (mission statement) </a:t>
            </a:r>
            <a:endParaRPr lang="en-US" sz="1400" dirty="0"/>
          </a:p>
          <a:p>
            <a:pPr lvl="1" fontAlgn="base"/>
            <a:r>
              <a:rPr lang="en-US" sz="1800" dirty="0"/>
              <a:t>Readers (who are our clients?) </a:t>
            </a:r>
            <a:endParaRPr lang="en-US" sz="1400" dirty="0"/>
          </a:p>
          <a:p>
            <a:pPr lvl="1" fontAlgn="base"/>
            <a:r>
              <a:rPr lang="en-US" sz="1800" dirty="0"/>
              <a:t>Context (What are the physical, economic, political, and ethical factors that influence this project? </a:t>
            </a:r>
            <a:endParaRPr lang="en-US" sz="1400" dirty="0"/>
          </a:p>
          <a:p>
            <a:pPr lvl="0" fontAlgn="base"/>
            <a:r>
              <a:rPr lang="en-US" sz="2000" dirty="0"/>
              <a:t>Identify Project Outcomes </a:t>
            </a:r>
            <a:endParaRPr lang="en-US" sz="1600" dirty="0"/>
          </a:p>
          <a:p>
            <a:pPr lvl="1" fontAlgn="base"/>
            <a:r>
              <a:rPr lang="en-US" sz="1800" dirty="0"/>
              <a:t>Tangible results of project </a:t>
            </a:r>
            <a:endParaRPr lang="en-US" sz="1400" dirty="0"/>
          </a:p>
          <a:p>
            <a:pPr lvl="1" fontAlgn="base"/>
            <a:r>
              <a:rPr lang="en-US" sz="1800" dirty="0"/>
              <a:t>Convert objectives into measurable results </a:t>
            </a:r>
            <a:endParaRPr lang="en-US" sz="1400" dirty="0"/>
          </a:p>
          <a:p>
            <a:pPr lvl="1" fontAlgn="base"/>
            <a:r>
              <a:rPr lang="en-US" sz="1800" dirty="0"/>
              <a:t>Specify the deliverables that the project will produce. </a:t>
            </a:r>
            <a:endParaRPr lang="en-US" sz="1400" dirty="0"/>
          </a:p>
          <a:p>
            <a:pPr lvl="1" fontAlgn="base"/>
            <a:r>
              <a:rPr lang="en-US" sz="1800" dirty="0"/>
              <a:t>See </a:t>
            </a:r>
            <a:r>
              <a:rPr lang="en-US" sz="1800" dirty="0" smtClean="0"/>
              <a:t>Case Study on p. 67, TCT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7648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Models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Transaction &amp; </a:t>
            </a:r>
            <a:r>
              <a:rPr lang="en-US" dirty="0" err="1" smtClean="0"/>
              <a:t>CMApp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53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4075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j-cs"/>
              </a:rPr>
              <a:t>What is Communication Modeling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901825"/>
            <a:ext cx="8540750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Used to explain the way people exchange information.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cs typeface="+mn-cs"/>
              </a:rPr>
              <a:t>Think of it as a way to describe or illustrate communication more broadly…allowing TC writers to determine the best approach for each project.</a:t>
            </a:r>
          </a:p>
        </p:txBody>
      </p:sp>
    </p:spTree>
    <p:extLst>
      <p:ext uri="{BB962C8B-B14F-4D97-AF65-F5344CB8AC3E}">
        <p14:creationId xmlns:p14="http://schemas.microsoft.com/office/powerpoint/2010/main" val="551086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Terms to Know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Source</a:t>
            </a:r>
            <a:r>
              <a:rPr lang="en-US" sz="2800" dirty="0" smtClean="0"/>
              <a:t>—in models of communication, a person who creates and sends a message t</a:t>
            </a:r>
            <a:r>
              <a:rPr lang="en-US" dirty="0" smtClean="0"/>
              <a:t>o receivers</a:t>
            </a:r>
          </a:p>
          <a:p>
            <a:r>
              <a:rPr lang="en-US" b="1" dirty="0" smtClean="0"/>
              <a:t>Message</a:t>
            </a:r>
            <a:r>
              <a:rPr lang="en-US" dirty="0" smtClean="0"/>
              <a:t>—verbal or non-verbal ideas that a source conveys through the communication process</a:t>
            </a:r>
          </a:p>
        </p:txBody>
      </p:sp>
    </p:spTree>
    <p:extLst>
      <p:ext uri="{BB962C8B-B14F-4D97-AF65-F5344CB8AC3E}">
        <p14:creationId xmlns:p14="http://schemas.microsoft.com/office/powerpoint/2010/main" val="98387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Terms to Know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Encode</a:t>
            </a:r>
            <a:r>
              <a:rPr lang="en-US" sz="2800" dirty="0" smtClean="0"/>
              <a:t>—to choose a verbal or nonverbal symbols to organize and deliver one’s message</a:t>
            </a:r>
          </a:p>
          <a:p>
            <a:r>
              <a:rPr lang="en-US" sz="2800" b="1" dirty="0" smtClean="0"/>
              <a:t>Decode</a:t>
            </a:r>
            <a:r>
              <a:rPr lang="en-US" sz="2800" dirty="0" smtClean="0"/>
              <a:t>—to interpret a message by</a:t>
            </a:r>
            <a:r>
              <a:rPr lang="en-US" dirty="0" smtClean="0"/>
              <a:t> </a:t>
            </a:r>
            <a:r>
              <a:rPr lang="en-US" sz="2800" dirty="0" smtClean="0"/>
              <a:t>making sense of a source’s verbal and non-verbal symbols.</a:t>
            </a:r>
            <a:r>
              <a:rPr lang="en-US" dirty="0" smtClean="0"/>
              <a:t> </a:t>
            </a:r>
          </a:p>
          <a:p>
            <a:pPr lvl="1"/>
            <a:r>
              <a:rPr lang="en-US" sz="2400" dirty="0" smtClean="0"/>
              <a:t>Decoding is performed by a receiver.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43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to Know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Verbal symbols</a:t>
            </a:r>
            <a:r>
              <a:rPr lang="en-US" sz="3000" dirty="0" smtClean="0"/>
              <a:t>—a spoken, written, or recorded word that a source uses to convey a message</a:t>
            </a:r>
          </a:p>
          <a:p>
            <a:r>
              <a:rPr lang="en-US" sz="3000" b="1" dirty="0" smtClean="0"/>
              <a:t>Nonverbal symbols</a:t>
            </a:r>
            <a:r>
              <a:rPr lang="en-US" sz="3000" dirty="0" smtClean="0"/>
              <a:t>—a means of communication without using words.</a:t>
            </a:r>
          </a:p>
          <a:p>
            <a:pPr lvl="1"/>
            <a:r>
              <a:rPr lang="en-US" dirty="0" smtClean="0"/>
              <a:t>Examples: gestures, facial expressions, eye contact, &amp; images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9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to Know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Receivers</a:t>
            </a:r>
            <a:r>
              <a:rPr lang="en-US" sz="2800" dirty="0" smtClean="0"/>
              <a:t>—one who possesses a message to perceive its meaning.</a:t>
            </a:r>
          </a:p>
          <a:p>
            <a:r>
              <a:rPr lang="en-US" sz="2800" b="1" dirty="0" smtClean="0"/>
              <a:t>Noise/interference</a:t>
            </a:r>
            <a:r>
              <a:rPr lang="en-US" sz="2800" dirty="0" smtClean="0"/>
              <a:t>—external or internal phenomena that disrupt communication between a sender and a receiver. </a:t>
            </a:r>
          </a:p>
          <a:p>
            <a:pPr lvl="1"/>
            <a:r>
              <a:rPr lang="en-US" sz="1800" b="1" dirty="0" smtClean="0"/>
              <a:t>External</a:t>
            </a:r>
            <a:r>
              <a:rPr lang="en-US" sz="1800" dirty="0" smtClean="0"/>
              <a:t> sources include nearby loud noise</a:t>
            </a:r>
          </a:p>
          <a:p>
            <a:pPr lvl="1"/>
            <a:r>
              <a:rPr lang="en-US" sz="1800" b="1" dirty="0" smtClean="0"/>
              <a:t>Internal</a:t>
            </a:r>
            <a:r>
              <a:rPr lang="en-US" sz="1800" dirty="0" smtClean="0"/>
              <a:t> sources might include wandering thoughts of the sender o receiver.</a:t>
            </a:r>
          </a:p>
        </p:txBody>
      </p:sp>
    </p:spTree>
    <p:extLst>
      <p:ext uri="{BB962C8B-B14F-4D97-AF65-F5344CB8AC3E}">
        <p14:creationId xmlns:p14="http://schemas.microsoft.com/office/powerpoint/2010/main" val="940577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Building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Understanding roles &amp; work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166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to Know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Transaction</a:t>
            </a:r>
            <a:r>
              <a:rPr lang="en-US" sz="2800" dirty="0" smtClean="0"/>
              <a:t>—a communication exchange in which all participants continuously send and receive messages.</a:t>
            </a:r>
          </a:p>
          <a:p>
            <a:r>
              <a:rPr lang="en-US" sz="2800" b="1" dirty="0" smtClean="0"/>
              <a:t>Feedback</a:t>
            </a:r>
            <a:r>
              <a:rPr lang="en-US" sz="2800" dirty="0" smtClean="0"/>
              <a:t>—an audience’s verbal and nonverbal responses to a source’s message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52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to Know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Shared meaning</a:t>
            </a:r>
            <a:r>
              <a:rPr lang="en-US" sz="2800" dirty="0" smtClean="0"/>
              <a:t>—a common understanding with little confusion and few misinterpretations. </a:t>
            </a:r>
          </a:p>
          <a:p>
            <a:pPr lvl="1"/>
            <a:r>
              <a:rPr lang="en-US" sz="2400" dirty="0" smtClean="0"/>
              <a:t>Achieving shared meaning is a priority of the transactional model of communication.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38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4288"/>
            <a:ext cx="8534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j-cs"/>
              </a:rPr>
              <a:t>Simple Transaction Model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667000" y="44196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2000" b="1">
              <a:cs typeface="+mn-cs"/>
            </a:endParaRPr>
          </a:p>
        </p:txBody>
      </p:sp>
      <p:pic>
        <p:nvPicPr>
          <p:cNvPr id="47107" name="Picture 4" descr="pe01711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14450"/>
            <a:ext cx="36845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8" name="Picture 5" descr="pe0305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371600"/>
            <a:ext cx="24511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572000" y="3722688"/>
            <a:ext cx="4267200" cy="13388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Ted interprets the message and provides feedback to Jon. </a:t>
            </a:r>
            <a:endParaRPr lang="en-US" dirty="0" smtClean="0">
              <a:cs typeface="+mn-cs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dirty="0" smtClean="0">
                <a:cs typeface="+mn-cs"/>
              </a:rPr>
              <a:t>Jon </a:t>
            </a:r>
            <a:r>
              <a:rPr lang="en-US" dirty="0">
                <a:cs typeface="+mn-cs"/>
              </a:rPr>
              <a:t>processes the feedback and modifies the message.</a:t>
            </a:r>
          </a:p>
        </p:txBody>
      </p:sp>
      <p:sp>
        <p:nvSpPr>
          <p:cNvPr id="97287" name="Line 7"/>
          <p:cNvSpPr>
            <a:spLocks noChangeShapeType="1"/>
          </p:cNvSpPr>
          <p:nvPr/>
        </p:nvSpPr>
        <p:spPr bwMode="auto">
          <a:xfrm>
            <a:off x="4191000" y="23622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04800" y="5016500"/>
            <a:ext cx="403860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Jon (sender) wants to send a message to Ted (receiver). 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4038600" y="20574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5084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40750" cy="1676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 smtClean="0">
                <a:cs typeface="+mj-cs"/>
              </a:rPr>
              <a:t>Interference Transaction Model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978025"/>
            <a:ext cx="8540750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Century Gothic"/>
                <a:ea typeface="ＭＳ Ｐゴシック" charset="0"/>
                <a:cs typeface="Century Gothic"/>
              </a:rPr>
              <a:t>Builds upon the simple transaction model by adding the concept of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Century Gothic"/>
                <a:ea typeface="ＭＳ Ｐゴシック" charset="0"/>
                <a:cs typeface="Century Gothic"/>
              </a:rPr>
              <a:t>interference</a:t>
            </a:r>
            <a:r>
              <a:rPr lang="en-US" sz="2800" dirty="0">
                <a:latin typeface="Century Gothic"/>
                <a:ea typeface="ＭＳ Ｐゴシック" charset="0"/>
                <a:cs typeface="Century Gothic"/>
              </a:rPr>
              <a:t>, both internal and external. </a:t>
            </a:r>
            <a:endParaRPr lang="en-US" sz="2800" dirty="0" smtClean="0">
              <a:latin typeface="Century Gothic"/>
              <a:ea typeface="ＭＳ Ｐゴシック" charset="0"/>
              <a:cs typeface="Century Gothic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A23A28"/>
                </a:solidFill>
                <a:latin typeface="Century Gothic"/>
                <a:ea typeface="ＭＳ Ｐゴシック" charset="0"/>
                <a:cs typeface="Century Gothic"/>
              </a:rPr>
              <a:t>External </a:t>
            </a:r>
            <a:r>
              <a:rPr lang="en-US" dirty="0">
                <a:solidFill>
                  <a:srgbClr val="A23A28"/>
                </a:solidFill>
                <a:latin typeface="Century Gothic"/>
                <a:ea typeface="ＭＳ Ｐゴシック" charset="0"/>
                <a:cs typeface="Century Gothic"/>
              </a:rPr>
              <a:t>interference </a:t>
            </a:r>
            <a:r>
              <a:rPr lang="en-US" dirty="0">
                <a:latin typeface="Century Gothic"/>
                <a:ea typeface="ＭＳ Ｐゴシック" charset="0"/>
                <a:cs typeface="Century Gothic"/>
              </a:rPr>
              <a:t>is the surrounding noise and distraction that serves as obstacles to communication (ex. a crying baby). </a:t>
            </a:r>
            <a:endParaRPr lang="en-US" dirty="0" smtClean="0">
              <a:latin typeface="Century Gothic"/>
              <a:ea typeface="ＭＳ Ｐゴシック" charset="0"/>
              <a:cs typeface="Century Gothic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A23A28"/>
                </a:solidFill>
                <a:latin typeface="Century Gothic"/>
                <a:ea typeface="ＭＳ Ｐゴシック" charset="0"/>
                <a:cs typeface="Century Gothic"/>
              </a:rPr>
              <a:t>Internal </a:t>
            </a:r>
            <a:r>
              <a:rPr lang="en-US" dirty="0">
                <a:solidFill>
                  <a:srgbClr val="A23A28"/>
                </a:solidFill>
                <a:latin typeface="Century Gothic"/>
                <a:ea typeface="ＭＳ Ｐゴシック" charset="0"/>
                <a:cs typeface="Century Gothic"/>
              </a:rPr>
              <a:t>interference </a:t>
            </a:r>
            <a:r>
              <a:rPr lang="en-US" dirty="0">
                <a:latin typeface="Century Gothic"/>
                <a:ea typeface="ＭＳ Ｐゴシック" charset="0"/>
                <a:cs typeface="Century Gothic"/>
              </a:rPr>
              <a:t>may be subjective, a person’s inability to concentrate because of mental fatigue, or the inability to remain objective towards the topic.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2800" dirty="0"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463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4288"/>
            <a:ext cx="8458200" cy="1509712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j-cs"/>
              </a:rPr>
              <a:t>Interference Transaction Model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2667000" y="4419600"/>
            <a:ext cx="1905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2000" b="1">
              <a:cs typeface="+mn-cs"/>
            </a:endParaRPr>
          </a:p>
        </p:txBody>
      </p:sp>
      <p:pic>
        <p:nvPicPr>
          <p:cNvPr id="49155" name="Picture 4" descr="pe01711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24384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5" descr="pe0305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800"/>
            <a:ext cx="1839913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5863448" y="3511550"/>
            <a:ext cx="3128152" cy="120032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Ted receives the message and then decodes message and provides feedback. </a:t>
            </a:r>
          </a:p>
        </p:txBody>
      </p:sp>
      <p:sp>
        <p:nvSpPr>
          <p:cNvPr id="97287" name="Line 7"/>
          <p:cNvSpPr>
            <a:spLocks noChangeShapeType="1"/>
          </p:cNvSpPr>
          <p:nvPr/>
        </p:nvSpPr>
        <p:spPr bwMode="auto">
          <a:xfrm flipV="1">
            <a:off x="4876800" y="3200400"/>
            <a:ext cx="14478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85736" y="3939575"/>
            <a:ext cx="4267200" cy="13388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cs typeface="+mn-cs"/>
              </a:rPr>
              <a:t>Jon (sender) wants to send a message to Ted (receiver) but can’t. </a:t>
            </a:r>
            <a:endParaRPr lang="en-US" dirty="0" smtClean="0">
              <a:cs typeface="+mn-cs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dirty="0" smtClean="0">
                <a:cs typeface="+mn-cs"/>
              </a:rPr>
              <a:t>Jon </a:t>
            </a:r>
            <a:r>
              <a:rPr lang="en-US" dirty="0">
                <a:cs typeface="+mn-cs"/>
              </a:rPr>
              <a:t>encodes the message by determining structure and content.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048000" y="3200400"/>
            <a:ext cx="1752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886200" y="2286000"/>
            <a:ext cx="1652588" cy="40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cs typeface="+mn-cs"/>
              </a:rPr>
              <a:t>Interference</a:t>
            </a: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 flipV="1">
            <a:off x="4800600" y="1676400"/>
            <a:ext cx="1600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3124200" y="1676400"/>
            <a:ext cx="1447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871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8" y="381000"/>
            <a:ext cx="8246453" cy="9144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Interference Transaction </a:t>
            </a:r>
            <a:br>
              <a:rPr lang="en-US" sz="2400" b="1" dirty="0" smtClean="0"/>
            </a:br>
            <a:r>
              <a:rPr lang="en-US" sz="2400" b="1" dirty="0" smtClean="0"/>
              <a:t>Model of Communication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696217"/>
              </p:ext>
            </p:extLst>
          </p:nvPr>
        </p:nvGraphicFramePr>
        <p:xfrm>
          <a:off x="1974630" y="2514600"/>
          <a:ext cx="5484812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C:\Users\Dan &amp; Lynn McCool\AppData\Local\Microsoft\Windows\Temporary Internet Files\Content.IE5\NH6M8K6J\MM900234752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09268" y="3581400"/>
            <a:ext cx="1133475" cy="1266825"/>
          </a:xfrm>
          <a:prstGeom prst="rect">
            <a:avLst/>
          </a:prstGeom>
          <a:noFill/>
        </p:spPr>
      </p:pic>
      <p:pic>
        <p:nvPicPr>
          <p:cNvPr id="6" name="Picture 2" descr="C:\Users\Dan &amp; Lynn McCool\AppData\Local\Microsoft\Windows\Temporary Internet Files\Content.IE5\NH6M8K6J\MM900234752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87206" y="3581400"/>
            <a:ext cx="1133475" cy="1266825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12" name="TextBox 11"/>
          <p:cNvSpPr txBox="1"/>
          <p:nvPr/>
        </p:nvSpPr>
        <p:spPr>
          <a:xfrm>
            <a:off x="2355629" y="3352800"/>
            <a:ext cx="1501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Encoding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79430" y="517535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Decoding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9095" y="5181600"/>
            <a:ext cx="137001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Encoding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62429" y="339673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Decoding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ight Brace 16"/>
          <p:cNvSpPr/>
          <p:nvPr/>
        </p:nvSpPr>
        <p:spPr>
          <a:xfrm rot="16200000">
            <a:off x="4451130" y="-1485900"/>
            <a:ext cx="457200" cy="6629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08230" y="12954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10000"/>
                  </a:schemeClr>
                </a:solidFill>
              </a:rPr>
              <a:t>Context</a:t>
            </a:r>
            <a:endParaRPr lang="en-US" b="1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2508030" y="1981200"/>
            <a:ext cx="4343400" cy="457200"/>
          </a:xfrm>
          <a:prstGeom prst="cloud">
            <a:avLst/>
          </a:prstGeom>
          <a:solidFill>
            <a:schemeClr val="bg2">
              <a:lumMod val="90000"/>
              <a:alpha val="5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Connector 20"/>
          <p:cNvSpPr/>
          <p:nvPr/>
        </p:nvSpPr>
        <p:spPr>
          <a:xfrm>
            <a:off x="2431830" y="2438400"/>
            <a:ext cx="152400" cy="152400"/>
          </a:xfrm>
          <a:prstGeom prst="flowChartConnector">
            <a:avLst/>
          </a:prstGeom>
          <a:solidFill>
            <a:schemeClr val="tx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/>
          <p:cNvSpPr/>
          <p:nvPr/>
        </p:nvSpPr>
        <p:spPr>
          <a:xfrm>
            <a:off x="2279430" y="2667000"/>
            <a:ext cx="152400" cy="152400"/>
          </a:xfrm>
          <a:prstGeom prst="flowChartConnector">
            <a:avLst/>
          </a:prstGeom>
          <a:solidFill>
            <a:schemeClr val="tx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lowchart: Connector 22"/>
          <p:cNvSpPr/>
          <p:nvPr/>
        </p:nvSpPr>
        <p:spPr>
          <a:xfrm>
            <a:off x="2127030" y="2971800"/>
            <a:ext cx="152400" cy="152400"/>
          </a:xfrm>
          <a:prstGeom prst="flowChartConnector">
            <a:avLst/>
          </a:prstGeom>
          <a:solidFill>
            <a:schemeClr val="tx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/>
          <p:cNvSpPr/>
          <p:nvPr/>
        </p:nvSpPr>
        <p:spPr>
          <a:xfrm>
            <a:off x="2050830" y="3352800"/>
            <a:ext cx="152400" cy="152400"/>
          </a:xfrm>
          <a:prstGeom prst="flowChartConnector">
            <a:avLst/>
          </a:prstGeom>
          <a:solidFill>
            <a:schemeClr val="tx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 rot="7878112">
            <a:off x="6856672" y="2381214"/>
            <a:ext cx="533400" cy="1066800"/>
            <a:chOff x="6705600" y="2362200"/>
            <a:chExt cx="533400" cy="1066800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25" name="Flowchart: Connector 24"/>
            <p:cNvSpPr/>
            <p:nvPr/>
          </p:nvSpPr>
          <p:spPr>
            <a:xfrm>
              <a:off x="7086600" y="2362200"/>
              <a:ext cx="152400" cy="152400"/>
            </a:xfrm>
            <a:prstGeom prst="flowChartConnector">
              <a:avLst/>
            </a:prstGeom>
            <a:solidFill>
              <a:schemeClr val="tx1">
                <a:alpha val="4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Connector 25"/>
            <p:cNvSpPr/>
            <p:nvPr/>
          </p:nvSpPr>
          <p:spPr>
            <a:xfrm>
              <a:off x="6934200" y="2590800"/>
              <a:ext cx="152400" cy="152400"/>
            </a:xfrm>
            <a:prstGeom prst="flowChartConnector">
              <a:avLst/>
            </a:prstGeom>
            <a:solidFill>
              <a:schemeClr val="tx1">
                <a:alpha val="4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lowchart: Connector 26"/>
            <p:cNvSpPr/>
            <p:nvPr/>
          </p:nvSpPr>
          <p:spPr>
            <a:xfrm>
              <a:off x="6781800" y="2895600"/>
              <a:ext cx="152400" cy="152400"/>
            </a:xfrm>
            <a:prstGeom prst="flowChartConnector">
              <a:avLst/>
            </a:prstGeom>
            <a:solidFill>
              <a:schemeClr val="tx1">
                <a:alpha val="4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Connector 27"/>
            <p:cNvSpPr/>
            <p:nvPr/>
          </p:nvSpPr>
          <p:spPr>
            <a:xfrm>
              <a:off x="6705600" y="3276600"/>
              <a:ext cx="152400" cy="152400"/>
            </a:xfrm>
            <a:prstGeom prst="flowChartConnector">
              <a:avLst/>
            </a:prstGeom>
            <a:solidFill>
              <a:schemeClr val="tx1">
                <a:alpha val="4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496702" y="1981200"/>
            <a:ext cx="252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Shared Meaning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31" name="Explosion 1 30"/>
          <p:cNvSpPr/>
          <p:nvPr/>
        </p:nvSpPr>
        <p:spPr>
          <a:xfrm rot="930335">
            <a:off x="1256719" y="2272960"/>
            <a:ext cx="844176" cy="829701"/>
          </a:xfrm>
          <a:prstGeom prst="irregularSeal1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bg1"/>
                </a:solidFill>
              </a:rPr>
              <a:t>Noise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2" name="Explosion 1 31"/>
          <p:cNvSpPr/>
          <p:nvPr/>
        </p:nvSpPr>
        <p:spPr>
          <a:xfrm rot="21168178">
            <a:off x="7639340" y="2231339"/>
            <a:ext cx="844176" cy="829701"/>
          </a:xfrm>
          <a:prstGeom prst="irregularSeal1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rgbClr val="FFFFFF"/>
                </a:solidFill>
              </a:rPr>
              <a:t>Noise</a:t>
            </a:r>
            <a:endParaRPr lang="en-US" sz="8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14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18" grpId="0"/>
      <p:bldP spid="30" grpId="0"/>
      <p:bldP spid="31" grpId="0" animBg="1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0"/>
            <a:ext cx="8540750" cy="1600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j-cs"/>
              </a:rPr>
              <a:t>CMAPP Communication Model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1905000"/>
            <a:ext cx="8540750" cy="4498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cs typeface="+mn-cs"/>
              </a:rPr>
              <a:t>CMAPP—a better model for tech comm.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Context,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Message,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Audience,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>
                <a:cs typeface="+mn-cs"/>
              </a:rPr>
              <a:t>Purpose,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Product</a:t>
            </a:r>
          </a:p>
          <a:p>
            <a:pPr marL="342900"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sz="2400" dirty="0" smtClean="0"/>
              <a:t>This model </a:t>
            </a:r>
            <a:r>
              <a:rPr lang="en-US" sz="2400" dirty="0"/>
              <a:t>applies to technical communication </a:t>
            </a:r>
            <a:r>
              <a:rPr lang="en-US" sz="2400" dirty="0" smtClean="0"/>
              <a:t>by omitting </a:t>
            </a:r>
            <a:r>
              <a:rPr lang="en-US" sz="2400" dirty="0"/>
              <a:t>the sender, receiver, and transmission elements</a:t>
            </a:r>
            <a:r>
              <a:rPr lang="en-US" sz="2400" dirty="0" smtClean="0"/>
              <a:t>.</a:t>
            </a:r>
          </a:p>
          <a:p>
            <a:pPr marL="342900" lvl="1">
              <a:lnSpc>
                <a:spcPct val="90000"/>
              </a:lnSpc>
              <a:buClr>
                <a:schemeClr val="accent1"/>
              </a:buClr>
              <a:defRPr/>
            </a:pPr>
            <a:r>
              <a:rPr lang="en-US" sz="2400" dirty="0" smtClean="0"/>
              <a:t>Instead, CMAPP incorporates the following ideas…</a:t>
            </a:r>
            <a:endParaRPr lang="en-US" sz="2400" dirty="0"/>
          </a:p>
          <a:p>
            <a:pPr>
              <a:lnSpc>
                <a:spcPct val="90000"/>
              </a:lnSpc>
              <a:defRPr/>
            </a:pPr>
            <a:endParaRPr lang="en-US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b="1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87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CMAPP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Situations (the </a:t>
            </a:r>
            <a:r>
              <a:rPr lang="en-US" b="1" dirty="0" smtClean="0">
                <a:solidFill>
                  <a:srgbClr val="CF543F"/>
                </a:solidFill>
              </a:rPr>
              <a:t>context</a:t>
            </a:r>
            <a:r>
              <a:rPr lang="en-US" dirty="0" smtClean="0"/>
              <a:t>) in which people find themselves affect their communication.</a:t>
            </a:r>
          </a:p>
          <a:p>
            <a:r>
              <a:rPr lang="en-US" dirty="0" smtClean="0"/>
              <a:t>What people say (the </a:t>
            </a:r>
            <a:r>
              <a:rPr lang="en-US" b="1" dirty="0" smtClean="0">
                <a:solidFill>
                  <a:srgbClr val="CF543F"/>
                </a:solidFill>
              </a:rPr>
              <a:t>message</a:t>
            </a:r>
            <a:r>
              <a:rPr lang="en-US" dirty="0" smtClean="0"/>
              <a:t>) is affected by the person or group with whom they are communicating (the </a:t>
            </a:r>
            <a:r>
              <a:rPr lang="en-US" b="1" dirty="0" smtClean="0">
                <a:solidFill>
                  <a:srgbClr val="CF543F"/>
                </a:solidFill>
              </a:rPr>
              <a:t>audience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What people communicate is affected by their reason for communicating and their expectations (the </a:t>
            </a:r>
            <a:r>
              <a:rPr lang="en-US" b="1" dirty="0" smtClean="0">
                <a:solidFill>
                  <a:srgbClr val="CF543F"/>
                </a:solidFill>
              </a:rPr>
              <a:t>purpose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 physical form of the communication (the </a:t>
            </a:r>
            <a:r>
              <a:rPr lang="en-US" b="1" dirty="0" smtClean="0">
                <a:solidFill>
                  <a:schemeClr val="accent2"/>
                </a:solidFill>
              </a:rPr>
              <a:t>product</a:t>
            </a:r>
            <a:r>
              <a:rPr lang="en-US" dirty="0" smtClean="0"/>
              <a:t> affects the way in which the communication is formulated and received.)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33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4288"/>
            <a:ext cx="8229600" cy="1433512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cs typeface="+mj-cs"/>
              </a:rPr>
              <a:t>CMAPP Communication Model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648200" y="3733800"/>
            <a:ext cx="4191000" cy="13388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cs typeface="+mn-cs"/>
              </a:rPr>
              <a:t>The </a:t>
            </a:r>
            <a:r>
              <a:rPr lang="en-US" b="1" dirty="0">
                <a:solidFill>
                  <a:srgbClr val="CF543F"/>
                </a:solidFill>
                <a:cs typeface="+mn-cs"/>
              </a:rPr>
              <a:t>product</a:t>
            </a:r>
            <a:r>
              <a:rPr lang="en-US" b="1" dirty="0">
                <a:solidFill>
                  <a:srgbClr val="7F7F7F"/>
                </a:solidFill>
                <a:cs typeface="+mn-cs"/>
              </a:rPr>
              <a:t> </a:t>
            </a:r>
            <a:r>
              <a:rPr lang="en-US" b="1" dirty="0">
                <a:cs typeface="+mn-cs"/>
              </a:rPr>
              <a:t>refers to the technical document. </a:t>
            </a:r>
            <a:endParaRPr lang="en-US" b="1" dirty="0" smtClean="0">
              <a:cs typeface="+mn-cs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b="1" dirty="0" smtClean="0">
                <a:cs typeface="+mn-cs"/>
              </a:rPr>
              <a:t>Each </a:t>
            </a:r>
            <a:r>
              <a:rPr lang="en-US" b="1" dirty="0">
                <a:cs typeface="+mn-cs"/>
              </a:rPr>
              <a:t>element impacts and affects the others continuously.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347133" y="3733800"/>
            <a:ext cx="4038600" cy="161582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b="1" dirty="0">
                <a:cs typeface="+mn-cs"/>
              </a:rPr>
              <a:t>The </a:t>
            </a:r>
            <a:r>
              <a:rPr lang="en-US" b="1" dirty="0">
                <a:solidFill>
                  <a:srgbClr val="CF543F"/>
                </a:solidFill>
                <a:cs typeface="+mn-cs"/>
              </a:rPr>
              <a:t>message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cs typeface="+mn-cs"/>
              </a:rPr>
              <a:t> </a:t>
            </a:r>
            <a:r>
              <a:rPr lang="en-US" b="1" dirty="0">
                <a:cs typeface="+mn-cs"/>
              </a:rPr>
              <a:t>effects the </a:t>
            </a:r>
            <a:r>
              <a:rPr lang="en-US" b="1" dirty="0">
                <a:solidFill>
                  <a:srgbClr val="CF543F"/>
                </a:solidFill>
                <a:cs typeface="+mn-cs"/>
              </a:rPr>
              <a:t>audience</a:t>
            </a:r>
            <a:r>
              <a:rPr lang="en-US" b="1" dirty="0">
                <a:solidFill>
                  <a:srgbClr val="7F7F7F"/>
                </a:solidFill>
                <a:cs typeface="+mn-cs"/>
              </a:rPr>
              <a:t> </a:t>
            </a:r>
            <a:r>
              <a:rPr lang="en-US" b="1" dirty="0">
                <a:cs typeface="+mn-cs"/>
              </a:rPr>
              <a:t>to which the communication is directed. </a:t>
            </a:r>
            <a:endParaRPr lang="en-US" b="1" dirty="0" smtClean="0">
              <a:cs typeface="+mn-cs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en-US" b="1" dirty="0" smtClean="0">
                <a:cs typeface="+mn-cs"/>
              </a:rPr>
              <a:t>The </a:t>
            </a:r>
            <a:r>
              <a:rPr lang="en-US" b="1" dirty="0">
                <a:solidFill>
                  <a:srgbClr val="CF543F"/>
                </a:solidFill>
                <a:cs typeface="+mn-cs"/>
              </a:rPr>
              <a:t>purpose</a:t>
            </a:r>
            <a:r>
              <a:rPr lang="en-US" b="1" dirty="0">
                <a:solidFill>
                  <a:srgbClr val="7F7F7F"/>
                </a:solidFill>
                <a:cs typeface="+mn-cs"/>
              </a:rPr>
              <a:t> </a:t>
            </a:r>
            <a:r>
              <a:rPr lang="en-US" b="1" dirty="0">
                <a:cs typeface="+mn-cs"/>
              </a:rPr>
              <a:t>affects the intent of the </a:t>
            </a:r>
            <a:r>
              <a:rPr lang="en-US" b="1" dirty="0">
                <a:solidFill>
                  <a:srgbClr val="CF543F"/>
                </a:solidFill>
                <a:cs typeface="+mn-cs"/>
              </a:rPr>
              <a:t>message</a:t>
            </a:r>
            <a:r>
              <a:rPr lang="en-US" b="1" dirty="0">
                <a:cs typeface="+mn-cs"/>
              </a:rPr>
              <a:t>.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676400" y="1524000"/>
            <a:ext cx="1268413" cy="40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cs typeface="+mn-cs"/>
              </a:rPr>
              <a:t>Message</a:t>
            </a: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 flipV="1">
            <a:off x="3505200" y="167640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2286000" y="2133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6096000" y="1447800"/>
            <a:ext cx="1339850" cy="40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cs typeface="+mn-cs"/>
              </a:rPr>
              <a:t>Audience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096000" y="2971800"/>
            <a:ext cx="1154113" cy="40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cs typeface="+mn-cs"/>
              </a:rPr>
              <a:t>Product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676400" y="2971800"/>
            <a:ext cx="1211263" cy="4000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cs typeface="+mn-cs"/>
              </a:rPr>
              <a:t>Purpose</a:t>
            </a: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V="1">
            <a:off x="3581400" y="32766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6705600" y="21336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3581400" y="1905000"/>
            <a:ext cx="1828800" cy="10668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3581400" y="1905000"/>
            <a:ext cx="1828800" cy="106680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64233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CMAPP </a:t>
            </a:r>
            <a:r>
              <a:rPr lang="en-US" dirty="0" smtClean="0"/>
              <a:t>Model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these ideas affect each other all the time.</a:t>
            </a:r>
          </a:p>
          <a:p>
            <a:r>
              <a:rPr lang="en-US" dirty="0" smtClean="0"/>
              <a:t>The first step to creating effective technical communication is conducting a CMAPP analysis.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245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vs.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Groups</a:t>
            </a:r>
            <a:endParaRPr lang="en-US" dirty="0"/>
          </a:p>
          <a:p>
            <a:pPr lvl="1"/>
            <a:r>
              <a:rPr lang="en-US" dirty="0" smtClean="0"/>
              <a:t>2</a:t>
            </a:r>
            <a:r>
              <a:rPr lang="en-US" dirty="0"/>
              <a:t>+ people interacting &amp; influencing each other. (usu. 3 w/upward limit, 5 people are ideal limit)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collection of individuals </a:t>
            </a:r>
          </a:p>
          <a:p>
            <a:pPr fontAlgn="base"/>
            <a:r>
              <a:rPr lang="en-US" dirty="0"/>
              <a:t>Teams: (smart groups) 2+ people </a:t>
            </a:r>
            <a:r>
              <a:rPr lang="en-US" dirty="0" smtClean="0"/>
              <a:t>who… </a:t>
            </a:r>
          </a:p>
          <a:p>
            <a:pPr lvl="1" fontAlgn="base"/>
            <a:r>
              <a:rPr lang="en-US" dirty="0" smtClean="0"/>
              <a:t>share leadership </a:t>
            </a:r>
            <a:endParaRPr lang="en-US" dirty="0"/>
          </a:p>
          <a:p>
            <a:pPr lvl="1" fontAlgn="base"/>
            <a:r>
              <a:rPr lang="en-US" dirty="0" smtClean="0"/>
              <a:t>create </a:t>
            </a:r>
            <a:r>
              <a:rPr lang="en-US" dirty="0"/>
              <a:t>a shared </a:t>
            </a:r>
            <a:r>
              <a:rPr lang="en-US" dirty="0" smtClean="0"/>
              <a:t>identity </a:t>
            </a:r>
          </a:p>
          <a:p>
            <a:pPr lvl="1" fontAlgn="base"/>
            <a:r>
              <a:rPr lang="en-US" dirty="0" smtClean="0"/>
              <a:t>exert </a:t>
            </a:r>
            <a:r>
              <a:rPr lang="en-US" dirty="0"/>
              <a:t>interconnected efforts in order to </a:t>
            </a:r>
            <a:r>
              <a:rPr lang="en-US" dirty="0" smtClean="0"/>
              <a:t>achieve </a:t>
            </a:r>
            <a:r>
              <a:rPr lang="en-US" dirty="0"/>
              <a:t>mutually defined goals. </a:t>
            </a:r>
            <a:endParaRPr lang="en-US" dirty="0" smtClean="0"/>
          </a:p>
          <a:p>
            <a:pPr fontAlgn="base"/>
            <a:r>
              <a:rPr lang="en-US" dirty="0"/>
              <a:t>Teams are </a:t>
            </a:r>
            <a:r>
              <a:rPr lang="en-US" dirty="0" smtClean="0"/>
              <a:t>Groups, BUT Groups </a:t>
            </a:r>
            <a:r>
              <a:rPr lang="en-US" dirty="0"/>
              <a:t>are not Teams </a:t>
            </a:r>
          </a:p>
          <a:p>
            <a:pPr fontAlgn="base"/>
            <a:r>
              <a:rPr lang="en-US" dirty="0"/>
              <a:t>Teams plan and talk in advance…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41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CMAPP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What is the underlying or surrounding situation?</a:t>
            </a:r>
          </a:p>
          <a:p>
            <a:pPr lvl="1"/>
            <a:r>
              <a:rPr lang="en-US" dirty="0" smtClean="0"/>
              <a:t>What are the physical conditions (lighting, noise, etc.)?</a:t>
            </a:r>
          </a:p>
          <a:p>
            <a:pPr lvl="1"/>
            <a:r>
              <a:rPr lang="en-US" dirty="0" smtClean="0"/>
              <a:t>How will the context affect how my audience responds to me or my message?</a:t>
            </a:r>
          </a:p>
          <a:p>
            <a:pPr lvl="1"/>
            <a:r>
              <a:rPr lang="en-US" dirty="0" smtClean="0"/>
              <a:t>What is my relationship with my audience?</a:t>
            </a:r>
          </a:p>
          <a:p>
            <a:pPr lvl="1"/>
            <a:r>
              <a:rPr lang="en-US" dirty="0" smtClean="0"/>
              <a:t>What other relationships involved might have an impact?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79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CMAPP Analysis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97763"/>
          </a:xfrm>
        </p:spPr>
        <p:txBody>
          <a:bodyPr>
            <a:noAutofit/>
          </a:bodyPr>
          <a:lstStyle/>
          <a:p>
            <a:r>
              <a:rPr lang="en-US" sz="2000" dirty="0" smtClean="0"/>
              <a:t>Message</a:t>
            </a:r>
            <a:endParaRPr lang="en-US" sz="1800" dirty="0" smtClean="0"/>
          </a:p>
          <a:p>
            <a:pPr lvl="1"/>
            <a:r>
              <a:rPr lang="en-US" sz="1700" dirty="0" smtClean="0"/>
              <a:t>What exactly am I trying to communicate?</a:t>
            </a:r>
          </a:p>
          <a:p>
            <a:pPr lvl="1"/>
            <a:r>
              <a:rPr lang="en-US" sz="1700" dirty="0" smtClean="0"/>
              <a:t>Is it a message worth communicating?</a:t>
            </a:r>
          </a:p>
          <a:p>
            <a:pPr lvl="1"/>
            <a:r>
              <a:rPr lang="en-US" sz="1700" dirty="0" smtClean="0"/>
              <a:t>Is my message self-contained, or is it the initial, middle, or final segment of a longer communication?</a:t>
            </a:r>
          </a:p>
          <a:p>
            <a:pPr lvl="1"/>
            <a:r>
              <a:rPr lang="en-US" sz="1700" dirty="0" smtClean="0"/>
              <a:t>Have I included all necessary and excluded all unnecessary information?</a:t>
            </a:r>
          </a:p>
          <a:p>
            <a:pPr lvl="1"/>
            <a:r>
              <a:rPr lang="en-US" sz="1700" dirty="0" smtClean="0"/>
              <a:t>Have I provided the specifics that my audience will need and/or want?</a:t>
            </a:r>
          </a:p>
          <a:p>
            <a:pPr lvl="1"/>
            <a:r>
              <a:rPr lang="en-US" sz="1700" dirty="0" smtClean="0"/>
              <a:t>Do I have more than one message (i.e., one or more secondary messages)?</a:t>
            </a:r>
          </a:p>
          <a:p>
            <a:pPr lvl="1"/>
            <a:r>
              <a:rPr lang="en-US" sz="1700" dirty="0" smtClean="0"/>
              <a:t>If I have more than one message, have I arranged them in an order that is appropriate for this context, audience, and purpose?</a:t>
            </a:r>
          </a:p>
          <a:p>
            <a:pPr lvl="1"/>
            <a:r>
              <a:rPr lang="en-US" sz="1700" dirty="0" smtClean="0"/>
              <a:t>Am I the best person to send this message or should the message come from someone else?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595252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CMAPP Analysis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Audience</a:t>
            </a:r>
          </a:p>
          <a:p>
            <a:pPr lvl="1"/>
            <a:r>
              <a:rPr lang="en-US" dirty="0" smtClean="0"/>
              <a:t>Who should receive my communication?</a:t>
            </a:r>
          </a:p>
          <a:p>
            <a:pPr lvl="1"/>
            <a:r>
              <a:rPr lang="en-US" dirty="0" smtClean="0"/>
              <a:t>Who will receive it?</a:t>
            </a:r>
          </a:p>
          <a:p>
            <a:pPr lvl="1"/>
            <a:r>
              <a:rPr lang="en-US" dirty="0" smtClean="0"/>
              <a:t>What does my audience know already?</a:t>
            </a:r>
          </a:p>
          <a:p>
            <a:pPr lvl="1"/>
            <a:r>
              <a:rPr lang="en-US" dirty="0" smtClean="0"/>
              <a:t>What does my audience need to know?</a:t>
            </a:r>
          </a:p>
          <a:p>
            <a:pPr lvl="1"/>
            <a:r>
              <a:rPr lang="en-US" dirty="0" smtClean="0"/>
              <a:t>What does my audience want to know?</a:t>
            </a:r>
          </a:p>
          <a:p>
            <a:pPr lvl="1"/>
            <a:r>
              <a:rPr lang="en-US" dirty="0" smtClean="0"/>
              <a:t>What assumptions have I made about my audience?</a:t>
            </a:r>
          </a:p>
          <a:p>
            <a:pPr lvl="1"/>
            <a:r>
              <a:rPr lang="en-US" dirty="0" smtClean="0"/>
              <a:t>How specialized (technical) is my audience?</a:t>
            </a:r>
          </a:p>
          <a:p>
            <a:pPr lvl="1"/>
            <a:r>
              <a:rPr lang="en-US" dirty="0"/>
              <a:t>How </a:t>
            </a:r>
            <a:r>
              <a:rPr lang="en-US" dirty="0" smtClean="0"/>
              <a:t>will my audience benefit from my communication?</a:t>
            </a:r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23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CMAPP Analysis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Why should my audience need or want this communication?</a:t>
            </a:r>
          </a:p>
          <a:p>
            <a:pPr lvl="1"/>
            <a:r>
              <a:rPr lang="en-US" dirty="0" smtClean="0"/>
              <a:t>What do I want to achieve?</a:t>
            </a:r>
          </a:p>
          <a:p>
            <a:pPr lvl="1"/>
            <a:r>
              <a:rPr lang="en-US" dirty="0" smtClean="0"/>
              <a:t>Am I trying to inform, persuade, instruct, or describe?</a:t>
            </a:r>
          </a:p>
          <a:p>
            <a:pPr lvl="1"/>
            <a:r>
              <a:rPr lang="en-US" dirty="0" smtClean="0"/>
              <a:t>Was my communication explicitly requested?</a:t>
            </a:r>
          </a:p>
          <a:p>
            <a:pPr lvl="1"/>
            <a:r>
              <a:rPr lang="en-US" dirty="0" smtClean="0"/>
              <a:t>Are there deadlines involved?</a:t>
            </a:r>
          </a:p>
          <a:p>
            <a:pPr lvl="1"/>
            <a:r>
              <a:rPr lang="en-US" dirty="0" smtClean="0"/>
              <a:t>Have I identified and dealt with them?</a:t>
            </a:r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919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CMAPP Analysis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</a:t>
            </a:r>
          </a:p>
          <a:p>
            <a:pPr lvl="1"/>
            <a:r>
              <a:rPr lang="en-US" dirty="0" smtClean="0"/>
              <a:t>Should I be writing, phoning, or visiting?</a:t>
            </a:r>
          </a:p>
          <a:p>
            <a:pPr lvl="1"/>
            <a:r>
              <a:rPr lang="en-US" dirty="0" smtClean="0"/>
              <a:t>Have I chosen a product (e.g. letter, memo, report, presentation) that is appropriate for this context, audience, message, and purpose?</a:t>
            </a:r>
          </a:p>
          <a:p>
            <a:pPr lvl="1"/>
            <a:r>
              <a:rPr lang="en-US" dirty="0" smtClean="0"/>
              <a:t>Do the wording and format of my product reflect the image I want to present?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217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CMAPP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receive and envelope that is supposed to contain a check and an explanatory note. </a:t>
            </a:r>
          </a:p>
          <a:p>
            <a:r>
              <a:rPr lang="en-US" dirty="0" smtClean="0"/>
              <a:t>The note is there; but the check is not.</a:t>
            </a:r>
          </a:p>
          <a:p>
            <a:r>
              <a:rPr lang="en-US" dirty="0" smtClean="0"/>
              <a:t>What do you do?</a:t>
            </a:r>
          </a:p>
          <a:p>
            <a:r>
              <a:rPr lang="en-US" dirty="0" smtClean="0"/>
              <a:t>Use the CMAPP approach…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492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Time…for F2F 314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TCT Ch. 4 by class time</a:t>
            </a:r>
          </a:p>
          <a:p>
            <a:r>
              <a:rPr lang="en-US" dirty="0" smtClean="0"/>
              <a:t>Read directions for Personal Ethics Statement by class time.</a:t>
            </a:r>
          </a:p>
          <a:p>
            <a:r>
              <a:rPr lang="en-US" dirty="0" smtClean="0"/>
              <a:t>Post/Discuss two hypothetical cases to forum. Link found in Unit 2. Due by Sept. 15 11:59 p.m.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32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Time…for </a:t>
            </a:r>
            <a:r>
              <a:rPr lang="en-US" b="1" dirty="0" smtClean="0"/>
              <a:t>Online</a:t>
            </a:r>
            <a:r>
              <a:rPr lang="en-US" dirty="0" smtClean="0"/>
              <a:t> 314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60483"/>
          </a:xfrm>
        </p:spPr>
        <p:txBody>
          <a:bodyPr>
            <a:normAutofit/>
          </a:bodyPr>
          <a:lstStyle/>
          <a:p>
            <a:r>
              <a:rPr lang="en-US" dirty="0" smtClean="0"/>
              <a:t>Some items to consider…</a:t>
            </a:r>
          </a:p>
          <a:p>
            <a:pPr lvl="1"/>
            <a:r>
              <a:rPr lang="en-US" sz="1800" dirty="0"/>
              <a:t>Online learning </a:t>
            </a:r>
            <a:r>
              <a:rPr lang="en-US" sz="1800" dirty="0" smtClean="0"/>
              <a:t>provides flexibility in scheduling.</a:t>
            </a:r>
          </a:p>
          <a:p>
            <a:pPr lvl="1"/>
            <a:r>
              <a:rPr lang="en-US" sz="1800" dirty="0" smtClean="0"/>
              <a:t>However, online learning requires more work, self-motivation, and careful planning in order to successfully complete assignments on time.</a:t>
            </a:r>
          </a:p>
          <a:p>
            <a:r>
              <a:rPr lang="en-US" dirty="0" smtClean="0"/>
              <a:t>Use the Course Schedule as a guide to pace the work so that you do not have to do all the work in one day.</a:t>
            </a:r>
          </a:p>
          <a:p>
            <a:pPr lvl="1"/>
            <a:r>
              <a:rPr lang="en-US" sz="1800" dirty="0" smtClean="0"/>
              <a:t>Poor planning will lead to frustration and and a feeling of being overwhelmed.</a:t>
            </a:r>
          </a:p>
          <a:p>
            <a:r>
              <a:rPr lang="en-US" dirty="0" smtClean="0"/>
              <a:t>Read </a:t>
            </a:r>
          </a:p>
          <a:p>
            <a:pPr lvl="1"/>
            <a:r>
              <a:rPr lang="en-US" dirty="0" smtClean="0"/>
              <a:t>TCT, Ch. 3 &amp; 4</a:t>
            </a:r>
          </a:p>
          <a:p>
            <a:pPr lvl="1"/>
            <a:r>
              <a:rPr lang="en-US" dirty="0" smtClean="0"/>
              <a:t>Personal Ethics Statement Assignment</a:t>
            </a:r>
          </a:p>
        </p:txBody>
      </p:sp>
    </p:spTree>
    <p:extLst>
      <p:ext uri="{BB962C8B-B14F-4D97-AF65-F5344CB8AC3E}">
        <p14:creationId xmlns:p14="http://schemas.microsoft.com/office/powerpoint/2010/main" val="195740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vs.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A group </a:t>
            </a:r>
            <a:r>
              <a:rPr lang="en-US" dirty="0"/>
              <a:t>doesn't talk about ways of making decisions, </a:t>
            </a:r>
            <a:r>
              <a:rPr lang="en-US" dirty="0" smtClean="0"/>
              <a:t>it just </a:t>
            </a:r>
            <a:r>
              <a:rPr lang="en-US" dirty="0"/>
              <a:t>does it. </a:t>
            </a:r>
          </a:p>
          <a:p>
            <a:pPr fontAlgn="base"/>
            <a:r>
              <a:rPr lang="en-US" dirty="0"/>
              <a:t>Teams </a:t>
            </a:r>
            <a:r>
              <a:rPr lang="en-US" dirty="0" smtClean="0"/>
              <a:t>talk </a:t>
            </a:r>
            <a:r>
              <a:rPr lang="en-US" dirty="0"/>
              <a:t>about the proper way to make </a:t>
            </a:r>
            <a:r>
              <a:rPr lang="en-US" dirty="0" smtClean="0"/>
              <a:t>decisions.</a:t>
            </a:r>
            <a:r>
              <a:rPr lang="en-US" dirty="0"/>
              <a:t> </a:t>
            </a:r>
          </a:p>
          <a:p>
            <a:pPr lvl="1" fontAlgn="base"/>
            <a:r>
              <a:rPr lang="en-US" dirty="0"/>
              <a:t>Teams are more likely to make decisions about the way decision-making occurs b/c they are concerned with equality, </a:t>
            </a:r>
            <a:r>
              <a:rPr lang="en-US" dirty="0" smtClean="0"/>
              <a:t>about how they </a:t>
            </a:r>
            <a:r>
              <a:rPr lang="en-US" dirty="0"/>
              <a:t>do </a:t>
            </a:r>
            <a:r>
              <a:rPr lang="en-US" dirty="0" smtClean="0"/>
              <a:t>their job</a:t>
            </a:r>
            <a:r>
              <a:rPr lang="en-US" dirty="0"/>
              <a:t>… 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56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Tuckman’s</a:t>
            </a:r>
            <a:r>
              <a:rPr lang="en-US" dirty="0" smtClean="0"/>
              <a:t> 4 Stages of teaming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Forming: the “getting-to-know-you” phase, team members assess strengths and abilities of each other.</a:t>
            </a:r>
            <a:r>
              <a:rPr lang="en-US" dirty="0"/>
              <a:t> </a:t>
            </a:r>
            <a:endParaRPr lang="en-US" dirty="0" smtClean="0"/>
          </a:p>
          <a:p>
            <a:pPr lvl="0" fontAlgn="base"/>
            <a:r>
              <a:rPr lang="en-US" dirty="0" smtClean="0"/>
              <a:t>Storming: managing conflict within the team</a:t>
            </a:r>
            <a:endParaRPr lang="en-US" dirty="0"/>
          </a:p>
          <a:p>
            <a:pPr lvl="0" fontAlgn="base"/>
            <a:r>
              <a:rPr lang="en-US" dirty="0" smtClean="0"/>
              <a:t>Norming: determining team roles</a:t>
            </a:r>
            <a:r>
              <a:rPr lang="en-US" dirty="0"/>
              <a:t> </a:t>
            </a:r>
          </a:p>
          <a:p>
            <a:pPr lvl="0" fontAlgn="base"/>
            <a:r>
              <a:rPr lang="en-US" dirty="0" smtClean="0"/>
              <a:t>Performing: improving the process in ways that improve the quality of the work.</a:t>
            </a:r>
            <a:endParaRPr lang="en-US" dirty="0"/>
          </a:p>
          <a:p>
            <a:pPr marL="114300" indent="0" fontAlgn="base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70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Forming: Roles of Team Members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fontAlgn="base"/>
            <a:r>
              <a:rPr lang="en-US" sz="2400" dirty="0"/>
              <a:t>Formal Roles -- "public" roles (elected, appointed) chair, timekeeper, </a:t>
            </a:r>
            <a:r>
              <a:rPr lang="en-US" sz="2400" dirty="0" err="1"/>
              <a:t>etc</a:t>
            </a:r>
            <a:r>
              <a:rPr lang="en-US" sz="2400" dirty="0"/>
              <a:t> </a:t>
            </a:r>
            <a:endParaRPr lang="en-US" sz="1800" dirty="0"/>
          </a:p>
          <a:p>
            <a:pPr lvl="1" fontAlgn="base"/>
            <a:r>
              <a:rPr lang="en-US" sz="2400" dirty="0"/>
              <a:t>Informal (</a:t>
            </a:r>
            <a:r>
              <a:rPr lang="en-US" sz="2400" dirty="0" err="1"/>
              <a:t>Mudrack</a:t>
            </a:r>
            <a:r>
              <a:rPr lang="en-US" sz="2400" dirty="0"/>
              <a:t> &amp; Farrell, 1995) (personalities of the members of the group) roles that people bring with them </a:t>
            </a:r>
            <a:endParaRPr lang="en-US" sz="1800" dirty="0"/>
          </a:p>
          <a:p>
            <a:pPr lvl="2" fontAlgn="base"/>
            <a:r>
              <a:rPr lang="en-US" sz="2000" dirty="0" smtClean="0"/>
              <a:t>Task: concerned </a:t>
            </a:r>
            <a:r>
              <a:rPr lang="en-US" sz="2000" dirty="0"/>
              <a:t>about getting the work done </a:t>
            </a:r>
            <a:endParaRPr lang="en-US" sz="1600" dirty="0"/>
          </a:p>
          <a:p>
            <a:pPr lvl="2" fontAlgn="base"/>
            <a:r>
              <a:rPr lang="en-US" sz="2000" dirty="0" smtClean="0"/>
              <a:t>Social:- making </a:t>
            </a:r>
            <a:r>
              <a:rPr lang="en-US" sz="2000" dirty="0"/>
              <a:t>sure everyone is feeling included and belonging </a:t>
            </a:r>
            <a:endParaRPr lang="en-US" sz="1600" dirty="0"/>
          </a:p>
          <a:p>
            <a:pPr lvl="2" fontAlgn="base"/>
            <a:r>
              <a:rPr lang="en-US" sz="2000" dirty="0" smtClean="0"/>
              <a:t>Disruptive: person </a:t>
            </a:r>
            <a:r>
              <a:rPr lang="en-US" sz="2000" dirty="0"/>
              <a:t>who doesn't want to talk</a:t>
            </a:r>
            <a:r>
              <a:rPr lang="en-US" dirty="0"/>
              <a:t> </a:t>
            </a:r>
            <a:r>
              <a:rPr lang="en-US" sz="2000" dirty="0"/>
              <a:t>about the items at hand they prefer to talk about other stuff 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09285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Storming: Planning to minimize conflict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dirty="0" smtClean="0"/>
              <a:t>Define </a:t>
            </a:r>
            <a:r>
              <a:rPr lang="en-US" dirty="0"/>
              <a:t>Team Member Responsibilities </a:t>
            </a:r>
            <a:endParaRPr lang="en-US" sz="1800" dirty="0"/>
          </a:p>
          <a:p>
            <a:pPr lvl="1" fontAlgn="base"/>
            <a:r>
              <a:rPr lang="en-US" dirty="0"/>
              <a:t>Coordinator </a:t>
            </a:r>
            <a:endParaRPr lang="en-US" sz="1600" dirty="0"/>
          </a:p>
          <a:p>
            <a:pPr lvl="1" fontAlgn="base"/>
            <a:r>
              <a:rPr lang="en-US" dirty="0"/>
              <a:t>Researchers </a:t>
            </a:r>
            <a:endParaRPr lang="en-US" sz="1600" dirty="0"/>
          </a:p>
          <a:p>
            <a:pPr lvl="1" fontAlgn="base"/>
            <a:r>
              <a:rPr lang="en-US" dirty="0"/>
              <a:t>Editor </a:t>
            </a:r>
            <a:endParaRPr lang="en-US" sz="1600" dirty="0"/>
          </a:p>
          <a:p>
            <a:pPr lvl="1" fontAlgn="base"/>
            <a:r>
              <a:rPr lang="en-US" dirty="0"/>
              <a:t>Designer </a:t>
            </a:r>
            <a:endParaRPr lang="en-US" sz="1600" dirty="0"/>
          </a:p>
          <a:p>
            <a:pPr lvl="0" fontAlgn="base"/>
            <a:r>
              <a:rPr lang="en-US" dirty="0"/>
              <a:t>Create a Project Calendar </a:t>
            </a:r>
            <a:endParaRPr lang="en-US" sz="1800" dirty="0"/>
          </a:p>
          <a:p>
            <a:pPr lvl="0" fontAlgn="base"/>
            <a:r>
              <a:rPr lang="en-US" dirty="0"/>
              <a:t>Write out a Work Plan </a:t>
            </a:r>
            <a:endParaRPr lang="en-US" sz="1800" dirty="0"/>
          </a:p>
          <a:p>
            <a:pPr lvl="0" fontAlgn="base"/>
            <a:r>
              <a:rPr lang="en-US" dirty="0"/>
              <a:t>Agree on How conflicts will be resolved </a:t>
            </a:r>
            <a:endParaRPr lang="en-US" sz="1800" dirty="0"/>
          </a:p>
          <a:p>
            <a:pPr lvl="1" fontAlgn="base"/>
            <a:r>
              <a:rPr lang="en-US" dirty="0"/>
              <a:t>Efficacy vs. efficiency 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8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Storming: How to Problem-Solve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 smtClean="0"/>
              <a:t>What </a:t>
            </a:r>
            <a:r>
              <a:rPr lang="en-US" dirty="0"/>
              <a:t>is the problem, task, opportunity? </a:t>
            </a:r>
          </a:p>
          <a:p>
            <a:pPr lvl="0" fontAlgn="base"/>
            <a:r>
              <a:rPr lang="en-US" dirty="0"/>
              <a:t>Define the problem, task, opportunity. </a:t>
            </a:r>
          </a:p>
          <a:p>
            <a:pPr lvl="0" fontAlgn="base"/>
            <a:r>
              <a:rPr lang="en-US" dirty="0"/>
              <a:t>Identify &amp; agree on criteria for </a:t>
            </a:r>
            <a:r>
              <a:rPr lang="en-US" dirty="0" smtClean="0"/>
              <a:t>solution.</a:t>
            </a:r>
            <a:r>
              <a:rPr lang="en-US" dirty="0"/>
              <a:t> </a:t>
            </a:r>
          </a:p>
          <a:p>
            <a:pPr lvl="0" fontAlgn="base"/>
            <a:r>
              <a:rPr lang="en-US" dirty="0"/>
              <a:t>Generate possible solutions (quantity</a:t>
            </a:r>
            <a:r>
              <a:rPr lang="en-US" dirty="0" smtClean="0"/>
              <a:t>).</a:t>
            </a:r>
            <a:r>
              <a:rPr lang="en-US" dirty="0"/>
              <a:t> </a:t>
            </a:r>
          </a:p>
          <a:p>
            <a:pPr lvl="0" fontAlgn="base"/>
            <a:r>
              <a:rPr lang="en-US" dirty="0"/>
              <a:t>Select a </a:t>
            </a:r>
            <a:r>
              <a:rPr lang="en-US" dirty="0" smtClean="0"/>
              <a:t>solution.</a:t>
            </a:r>
            <a:r>
              <a:rPr lang="en-US" dirty="0"/>
              <a:t> </a:t>
            </a:r>
          </a:p>
          <a:p>
            <a:pPr lvl="0" fontAlgn="base"/>
            <a:r>
              <a:rPr lang="en-US" dirty="0"/>
              <a:t>Develop </a:t>
            </a:r>
            <a:r>
              <a:rPr lang="en-US" dirty="0" smtClean="0"/>
              <a:t>implementation.</a:t>
            </a:r>
            <a:endParaRPr lang="en-US" dirty="0"/>
          </a:p>
          <a:p>
            <a:pPr lvl="0" fontAlgn="base"/>
            <a:r>
              <a:rPr lang="en-US" dirty="0"/>
              <a:t>Develop review </a:t>
            </a:r>
            <a:r>
              <a:rPr lang="en-US" dirty="0" smtClean="0"/>
              <a:t>procedure.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395312" y="6356350"/>
            <a:ext cx="6427844" cy="365125"/>
          </a:xfrm>
        </p:spPr>
        <p:txBody>
          <a:bodyPr/>
          <a:lstStyle/>
          <a:p>
            <a:r>
              <a:rPr lang="en-US" dirty="0" smtClean="0"/>
              <a:t>Process; Reflective Thinking Sequence (Dewey, 1910) 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687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a procedure and process of workflow</a:t>
            </a:r>
          </a:p>
          <a:p>
            <a:r>
              <a:rPr lang="en-US" dirty="0" smtClean="0"/>
              <a:t>Create parameters for decision making (either formally such as by-laws, or informally by consensus).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3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152</TotalTime>
  <Words>1426</Words>
  <Application>Microsoft Macintosh PowerPoint</Application>
  <PresentationFormat>On-screen Show (4:3)</PresentationFormat>
  <Paragraphs>223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Apothecary</vt:lpstr>
      <vt:lpstr>Considering Communication Models</vt:lpstr>
      <vt:lpstr>Team Building</vt:lpstr>
      <vt:lpstr>Groups vs. Teams</vt:lpstr>
      <vt:lpstr>Groups vs. Teams</vt:lpstr>
      <vt:lpstr>Tuckman’s 4 Stages of teaming</vt:lpstr>
      <vt:lpstr>Forming: Roles of Team Members</vt:lpstr>
      <vt:lpstr>Storming: Planning to minimize conflict</vt:lpstr>
      <vt:lpstr>Storming: How to Problem-Solve</vt:lpstr>
      <vt:lpstr>Accomplishing Tasks</vt:lpstr>
      <vt:lpstr>Storming: Managing Conflict</vt:lpstr>
      <vt:lpstr>Norming: Identifying Team Roles</vt:lpstr>
      <vt:lpstr>Norming: Identifying Team Roles</vt:lpstr>
      <vt:lpstr>Performing: Planning to Complete a Project</vt:lpstr>
      <vt:lpstr>Communication Models</vt:lpstr>
      <vt:lpstr>What is Communication Modeling</vt:lpstr>
      <vt:lpstr>Terms to Know</vt:lpstr>
      <vt:lpstr>Terms to Know cont.</vt:lpstr>
      <vt:lpstr>Terms to Know cont.</vt:lpstr>
      <vt:lpstr>Terms to Know cont.</vt:lpstr>
      <vt:lpstr>Terms to Know cont.</vt:lpstr>
      <vt:lpstr>Terms to Know cont.</vt:lpstr>
      <vt:lpstr>Simple Transaction Model</vt:lpstr>
      <vt:lpstr>Interference Transaction Model</vt:lpstr>
      <vt:lpstr>Interference Transaction Model</vt:lpstr>
      <vt:lpstr>Interference Transaction  Model of Communication</vt:lpstr>
      <vt:lpstr>CMAPP Communication Model</vt:lpstr>
      <vt:lpstr>CMAPP Model</vt:lpstr>
      <vt:lpstr>CMAPP Communication Model</vt:lpstr>
      <vt:lpstr>CMAPP Model continued</vt:lpstr>
      <vt:lpstr>CMAPP analysis</vt:lpstr>
      <vt:lpstr>CMAPP Analysis continued</vt:lpstr>
      <vt:lpstr>CMAPP Analysis continued</vt:lpstr>
      <vt:lpstr>CMAPP Analysis continued</vt:lpstr>
      <vt:lpstr>CMAPP Analysis continued</vt:lpstr>
      <vt:lpstr>CMAPP Scenario</vt:lpstr>
      <vt:lpstr>Next Time…for F2F 314</vt:lpstr>
      <vt:lpstr>Next Time…for Online 314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Considering Communication Models</dc:title>
  <dc:creator>ISU</dc:creator>
  <cp:lastModifiedBy>ISU</cp:lastModifiedBy>
  <cp:revision>16</cp:revision>
  <dcterms:created xsi:type="dcterms:W3CDTF">2013-09-03T15:25:00Z</dcterms:created>
  <dcterms:modified xsi:type="dcterms:W3CDTF">2013-09-03T19:56:45Z</dcterms:modified>
</cp:coreProperties>
</file>