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0"/>
  </p:notesMasterIdLst>
  <p:sldIdLst>
    <p:sldId id="257" r:id="rId2"/>
    <p:sldId id="295" r:id="rId3"/>
    <p:sldId id="263" r:id="rId4"/>
    <p:sldId id="299" r:id="rId5"/>
    <p:sldId id="300" r:id="rId6"/>
    <p:sldId id="301" r:id="rId7"/>
    <p:sldId id="302" r:id="rId8"/>
    <p:sldId id="296" r:id="rId9"/>
    <p:sldId id="297" r:id="rId10"/>
    <p:sldId id="298" r:id="rId11"/>
    <p:sldId id="293" r:id="rId12"/>
    <p:sldId id="303" r:id="rId13"/>
    <p:sldId id="304" r:id="rId14"/>
    <p:sldId id="305" r:id="rId15"/>
    <p:sldId id="271" r:id="rId16"/>
    <p:sldId id="306" r:id="rId17"/>
    <p:sldId id="286" r:id="rId18"/>
    <p:sldId id="294"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BCD2407-C34E-A54B-A4E4-3D8C2270DD46}">
          <p14:sldIdLst>
            <p14:sldId id="257"/>
            <p14:sldId id="295"/>
          </p14:sldIdLst>
        </p14:section>
        <p14:section name="Ethics" id="{36C69DD8-135C-0B41-B309-E72468EB8562}">
          <p14:sldIdLst>
            <p14:sldId id="263"/>
            <p14:sldId id="299"/>
            <p14:sldId id="300"/>
            <p14:sldId id="301"/>
            <p14:sldId id="302"/>
            <p14:sldId id="296"/>
            <p14:sldId id="297"/>
            <p14:sldId id="298"/>
          </p14:sldIdLst>
        </p14:section>
        <p14:section name="Issues of Access" id="{68F0BCE2-1A2D-2247-9C08-2A53A51DF50A}">
          <p14:sldIdLst>
            <p14:sldId id="293"/>
            <p14:sldId id="303"/>
            <p14:sldId id="304"/>
            <p14:sldId id="305"/>
            <p14:sldId id="271"/>
            <p14:sldId id="306"/>
            <p14:sldId id="286"/>
            <p14:sldId id="29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2" autoAdjust="0"/>
    <p:restoredTop sz="94645" autoAdjust="0"/>
  </p:normalViewPr>
  <p:slideViewPr>
    <p:cSldViewPr snapToGrid="0" snapToObjects="1">
      <p:cViewPr varScale="1">
        <p:scale>
          <a:sx n="90" d="100"/>
          <a:sy n="90" d="100"/>
        </p:scale>
        <p:origin x="-112" y="-1112"/>
      </p:cViewPr>
      <p:guideLst>
        <p:guide orient="horz" pos="2160"/>
        <p:guide pos="2880"/>
      </p:guideLst>
    </p:cSldViewPr>
  </p:slideViewPr>
  <p:outlineViewPr>
    <p:cViewPr>
      <p:scale>
        <a:sx n="33" d="100"/>
        <a:sy n="33" d="100"/>
      </p:scale>
      <p:origin x="0" y="358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E9A048-CDBA-9D4C-B06D-FF805C0EB542}" type="datetimeFigureOut">
              <a:rPr lang="en-US" smtClean="0"/>
              <a:pPr/>
              <a:t>9/5/13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1D215D-DA41-9343-B8A3-478B13F4718A}" type="slidenum">
              <a:rPr lang="en-US" smtClean="0"/>
              <a:pPr/>
              <a:t>‹#›</a:t>
            </a:fld>
            <a:endParaRPr lang="en-US"/>
          </a:p>
        </p:txBody>
      </p:sp>
    </p:spTree>
    <p:extLst>
      <p:ext uri="{BB962C8B-B14F-4D97-AF65-F5344CB8AC3E}">
        <p14:creationId xmlns:p14="http://schemas.microsoft.com/office/powerpoint/2010/main" val="76398782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EC924FE-18FE-E04C-ACE7-BE9A9B403B80}" type="datetimeFigureOut">
              <a:rPr lang="en-US" smtClean="0"/>
              <a:pPr/>
              <a:t>9/5/13</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2B8C8116-5080-A646-B771-DCBEA8BD5DDA}" type="slidenum">
              <a:rPr lang="en-US" smtClean="0"/>
              <a:pPr/>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C924FE-18FE-E04C-ACE7-BE9A9B403B80}" type="datetimeFigureOut">
              <a:rPr lang="en-US" smtClean="0"/>
              <a:pPr/>
              <a:t>9/5/13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8C8116-5080-A646-B771-DCBEA8BD5DD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C924FE-18FE-E04C-ACE7-BE9A9B403B80}" type="datetimeFigureOut">
              <a:rPr lang="en-US" smtClean="0"/>
              <a:pPr/>
              <a:t>9/5/13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8C8116-5080-A646-B771-DCBEA8BD5DD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C924FE-18FE-E04C-ACE7-BE9A9B403B80}" type="datetimeFigureOut">
              <a:rPr lang="en-US" smtClean="0"/>
              <a:pPr/>
              <a:t>9/5/13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8C8116-5080-A646-B771-DCBEA8BD5DD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EC924FE-18FE-E04C-ACE7-BE9A9B403B80}" type="datetimeFigureOut">
              <a:rPr lang="en-US" smtClean="0"/>
              <a:pPr/>
              <a:t>9/5/13</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8C8116-5080-A646-B771-DCBEA8BD5DDA}" type="slidenum">
              <a:rPr lang="en-US" smtClean="0"/>
              <a:pPr/>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EC924FE-18FE-E04C-ACE7-BE9A9B403B80}" type="datetimeFigureOut">
              <a:rPr lang="en-US" smtClean="0"/>
              <a:pPr/>
              <a:t>9/5/13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8C8116-5080-A646-B771-DCBEA8BD5DD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EC924FE-18FE-E04C-ACE7-BE9A9B403B80}" type="datetimeFigureOut">
              <a:rPr lang="en-US" smtClean="0"/>
              <a:pPr/>
              <a:t>9/5/13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8C8116-5080-A646-B771-DCBEA8BD5DD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EC924FE-18FE-E04C-ACE7-BE9A9B403B80}" type="datetimeFigureOut">
              <a:rPr lang="en-US" smtClean="0"/>
              <a:pPr/>
              <a:t>9/5/13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8C8116-5080-A646-B771-DCBEA8BD5DD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EEC924FE-18FE-E04C-ACE7-BE9A9B403B80}" type="datetimeFigureOut">
              <a:rPr lang="en-US" smtClean="0"/>
              <a:pPr/>
              <a:t>9/5/13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8C8116-5080-A646-B771-DCBEA8BD5DD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EC924FE-18FE-E04C-ACE7-BE9A9B403B80}" type="datetimeFigureOut">
              <a:rPr lang="en-US" smtClean="0"/>
              <a:pPr/>
              <a:t>9/5/13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8C8116-5080-A646-B771-DCBEA8BD5DDA}" type="slidenum">
              <a:rPr lang="en-US" smtClean="0"/>
              <a:pPr/>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5" name="Date Placeholder 4"/>
          <p:cNvSpPr>
            <a:spLocks noGrp="1"/>
          </p:cNvSpPr>
          <p:nvPr>
            <p:ph type="dt" sz="half" idx="10"/>
          </p:nvPr>
        </p:nvSpPr>
        <p:spPr/>
        <p:txBody>
          <a:bodyPr/>
          <a:lstStyle/>
          <a:p>
            <a:fld id="{EEC924FE-18FE-E04C-ACE7-BE9A9B403B80}" type="datetimeFigureOut">
              <a:rPr lang="en-US" smtClean="0"/>
              <a:pPr/>
              <a:t>9/5/13</a:t>
            </a:fld>
            <a:endParaRPr lang="en-US"/>
          </a:p>
        </p:txBody>
      </p:sp>
      <p:sp>
        <p:nvSpPr>
          <p:cNvPr id="7" name="Slide Number Placeholder 6"/>
          <p:cNvSpPr>
            <a:spLocks noGrp="1"/>
          </p:cNvSpPr>
          <p:nvPr>
            <p:ph type="sldNum" sz="quarter" idx="12"/>
          </p:nvPr>
        </p:nvSpPr>
        <p:spPr/>
        <p:txBody>
          <a:bodyPr/>
          <a:lstStyle/>
          <a:p>
            <a:fld id="{2B8C8116-5080-A646-B771-DCBEA8BD5DDA}" type="slidenum">
              <a:rPr lang="en-US" smtClean="0"/>
              <a:pPr/>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EEC924FE-18FE-E04C-ACE7-BE9A9B403B80}" type="datetimeFigureOut">
              <a:rPr lang="en-US" smtClean="0"/>
              <a:pPr/>
              <a:t>9/5/13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2B8C8116-5080-A646-B771-DCBEA8BD5DDA}" type="slidenum">
              <a:rPr lang="en-US" smtClean="0"/>
              <a:pPr/>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uspto.gov/patent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cyberlaw.stanford.edu/blog/2007/03/fairy-use-tale"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myweb.ttu.edu/kbivens/pdf/Dragga%201996.pdf" TargetMode="External"/><Relationship Id="rId3" Type="http://schemas.openxmlformats.org/officeDocument/2006/relationships/hyperlink" Target="http://orange.eserver.org/issues/3-2/mcbride.html"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myweb.ttu.edu/kbivens/pdf/Dragga%201996.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cyberlaw.stanford.edu/blog/2007/03/fairy-use-tal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cpsr.org/issues/ethics/cei/" TargetMode="External"/><Relationship Id="rId3" Type="http://schemas.openxmlformats.org/officeDocument/2006/relationships/hyperlink" Target="http://wiz.cath.vt.edu/tw/TechnicalWriting/Ethics/stcguidelines.ht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cpsr.org/issues/ethics/ce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teams-ethics-access</a:t>
            </a:r>
            <a:endParaRPr lang="en-US" dirty="0"/>
          </a:p>
        </p:txBody>
      </p:sp>
      <p:sp>
        <p:nvSpPr>
          <p:cNvPr id="3" name="Title 2"/>
          <p:cNvSpPr>
            <a:spLocks noGrp="1"/>
          </p:cNvSpPr>
          <p:nvPr>
            <p:ph type="ctrTitle"/>
          </p:nvPr>
        </p:nvSpPr>
        <p:spPr/>
        <p:txBody>
          <a:bodyPr/>
          <a:lstStyle/>
          <a:p>
            <a:r>
              <a:rPr lang="en-US" sz="3200" dirty="0" smtClean="0"/>
              <a:t>Considering Communication Models</a:t>
            </a:r>
            <a:endParaRPr lang="en-US" sz="3200" dirty="0"/>
          </a:p>
        </p:txBody>
      </p:sp>
    </p:spTree>
    <p:extLst>
      <p:ext uri="{BB962C8B-B14F-4D97-AF65-F5344CB8AC3E}">
        <p14:creationId xmlns:p14="http://schemas.microsoft.com/office/powerpoint/2010/main" val="213687791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rrowheads="1"/>
          </p:cNvSpPr>
          <p:nvPr>
            <p:ph type="title"/>
          </p:nvPr>
        </p:nvSpPr>
        <p:spPr>
          <a:xfrm>
            <a:off x="301625" y="349622"/>
            <a:ext cx="8540750" cy="1219200"/>
          </a:xfrm>
        </p:spPr>
        <p:txBody>
          <a:bodyPr>
            <a:normAutofit/>
          </a:bodyPr>
          <a:lstStyle/>
          <a:p>
            <a:r>
              <a:rPr lang="en-US" sz="2800" dirty="0" smtClean="0"/>
              <a:t>Other Ethical considerations</a:t>
            </a:r>
            <a:endParaRPr lang="en-US" sz="2800" dirty="0" smtClean="0"/>
          </a:p>
        </p:txBody>
      </p:sp>
      <p:sp>
        <p:nvSpPr>
          <p:cNvPr id="89091" name="Rectangle 3"/>
          <p:cNvSpPr>
            <a:spLocks noGrp="1" noRot="1" noChangeArrowheads="1"/>
          </p:cNvSpPr>
          <p:nvPr>
            <p:ph type="body" idx="1"/>
          </p:nvPr>
        </p:nvSpPr>
        <p:spPr/>
        <p:txBody>
          <a:bodyPr>
            <a:normAutofit/>
          </a:bodyPr>
          <a:lstStyle/>
          <a:p>
            <a:pPr>
              <a:lnSpc>
                <a:spcPct val="90000"/>
              </a:lnSpc>
            </a:pPr>
            <a:r>
              <a:rPr lang="en-US" dirty="0" smtClean="0"/>
              <a:t>Sometimes, you will need to communicate legal rights and duties as they relate to your subject. Every attempt should be made to eliminate ambiguous or confusing legal jargon. </a:t>
            </a:r>
          </a:p>
          <a:p>
            <a:pPr>
              <a:lnSpc>
                <a:spcPct val="90000"/>
              </a:lnSpc>
            </a:pPr>
            <a:r>
              <a:rPr lang="en-US" dirty="0" smtClean="0"/>
              <a:t>Confidentiality ensures frankness from sources regarding primary information obtained through surveys etc.</a:t>
            </a:r>
          </a:p>
          <a:p>
            <a:pPr>
              <a:lnSpc>
                <a:spcPct val="90000"/>
              </a:lnSpc>
            </a:pPr>
            <a:r>
              <a:rPr lang="en-US" dirty="0" smtClean="0"/>
              <a:t>Ethical communication involves giving credit to others’ ideas </a:t>
            </a:r>
            <a:r>
              <a:rPr lang="en-US" i="1" dirty="0" smtClean="0"/>
              <a:t>as well as gaining permission to use someone else’s ideas or work.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9091">
                                            <p:txEl>
                                              <p:pRg st="0" end="0"/>
                                            </p:txEl>
                                          </p:spTgt>
                                        </p:tgtEl>
                                        <p:attrNameLst>
                                          <p:attrName>style.visibility</p:attrName>
                                        </p:attrNameLst>
                                      </p:cBhvr>
                                      <p:to>
                                        <p:strVal val="visible"/>
                                      </p:to>
                                    </p:set>
                                    <p:anim calcmode="lin" valueType="num">
                                      <p:cBhvr additive="base">
                                        <p:cTn id="7" dur="500" fill="hold"/>
                                        <p:tgtEl>
                                          <p:spTgt spid="890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90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9091">
                                            <p:txEl>
                                              <p:pRg st="1" end="1"/>
                                            </p:txEl>
                                          </p:spTgt>
                                        </p:tgtEl>
                                        <p:attrNameLst>
                                          <p:attrName>style.visibility</p:attrName>
                                        </p:attrNameLst>
                                      </p:cBhvr>
                                      <p:to>
                                        <p:strVal val="visible"/>
                                      </p:to>
                                    </p:set>
                                    <p:anim calcmode="lin" valueType="num">
                                      <p:cBhvr additive="base">
                                        <p:cTn id="13" dur="500" fill="hold"/>
                                        <p:tgtEl>
                                          <p:spTgt spid="8909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90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9091">
                                            <p:txEl>
                                              <p:pRg st="2" end="2"/>
                                            </p:txEl>
                                          </p:spTgt>
                                        </p:tgtEl>
                                        <p:attrNameLst>
                                          <p:attrName>style.visibility</p:attrName>
                                        </p:attrNameLst>
                                      </p:cBhvr>
                                      <p:to>
                                        <p:strVal val="visible"/>
                                      </p:to>
                                    </p:set>
                                    <p:anim calcmode="lin" valueType="num">
                                      <p:cBhvr additive="base">
                                        <p:cTn id="19" dur="500" fill="hold"/>
                                        <p:tgtEl>
                                          <p:spTgt spid="8909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909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Copyright Law</a:t>
            </a:r>
            <a:endParaRPr lang="en-US" dirty="0"/>
          </a:p>
        </p:txBody>
      </p:sp>
      <p:sp>
        <p:nvSpPr>
          <p:cNvPr id="5" name="Text Placeholder 4"/>
          <p:cNvSpPr>
            <a:spLocks noGrp="1"/>
          </p:cNvSpPr>
          <p:nvPr>
            <p:ph type="body" idx="1"/>
          </p:nvPr>
        </p:nvSpPr>
        <p:spPr/>
        <p:txBody>
          <a:bodyPr/>
          <a:lstStyle/>
          <a:p>
            <a:r>
              <a:rPr lang="en-US" dirty="0" smtClean="0"/>
              <a:t>Copyright-trademarks-patents-privacy</a:t>
            </a:r>
            <a:endParaRPr lang="en-US" dirty="0"/>
          </a:p>
        </p:txBody>
      </p:sp>
    </p:spTree>
    <p:extLst>
      <p:ext uri="{BB962C8B-B14F-4D97-AF65-F5344CB8AC3E}">
        <p14:creationId xmlns:p14="http://schemas.microsoft.com/office/powerpoint/2010/main" val="148953287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dirty="0" smtClean="0"/>
              <a:t>Laws governing use of information</a:t>
            </a:r>
            <a:endParaRPr lang="en-US" sz="2800" dirty="0"/>
          </a:p>
        </p:txBody>
      </p:sp>
      <p:sp>
        <p:nvSpPr>
          <p:cNvPr id="5" name="Content Placeholder 4"/>
          <p:cNvSpPr>
            <a:spLocks noGrp="1"/>
          </p:cNvSpPr>
          <p:nvPr>
            <p:ph idx="1"/>
          </p:nvPr>
        </p:nvSpPr>
        <p:spPr/>
        <p:txBody>
          <a:bodyPr>
            <a:normAutofit/>
          </a:bodyPr>
          <a:lstStyle/>
          <a:p>
            <a:r>
              <a:rPr lang="en-US" dirty="0" smtClean="0"/>
              <a:t>According to copyright law, “materials ...owned by the people who wrote or produced them” are protected from unauthorized use.</a:t>
            </a:r>
          </a:p>
          <a:p>
            <a:r>
              <a:rPr lang="en-US" dirty="0" smtClean="0"/>
              <a:t>Copyright law is based upon the US Constitution...</a:t>
            </a:r>
          </a:p>
          <a:p>
            <a:pPr lvl="1"/>
            <a:r>
              <a:rPr lang="en-US" b="1" dirty="0" smtClean="0"/>
              <a:t>The Constitutional Provision Respecting Copyright</a:t>
            </a:r>
          </a:p>
          <a:p>
            <a:pPr lvl="2"/>
            <a:r>
              <a:rPr lang="en-US" dirty="0" smtClean="0"/>
              <a:t>The Congress shall have Power ... To promote the Progress of Science and useful Arts, by securing for limited Times to Authors and Inventors the exclusive Right to their respective Writings and Discoveries.</a:t>
            </a:r>
          </a:p>
          <a:p>
            <a:pPr lvl="3" algn="r">
              <a:buNone/>
            </a:pPr>
            <a:r>
              <a:rPr lang="en-US" dirty="0" smtClean="0"/>
              <a:t>United States Constitution, Article I, Section 8</a:t>
            </a:r>
          </a:p>
          <a:p>
            <a:pPr>
              <a:buNone/>
            </a:pPr>
            <a:r>
              <a:rPr lang="en-US" dirty="0" smtClean="0"/>
              <a:t/>
            </a:r>
            <a:br>
              <a:rPr lang="en-US" dirty="0" smtClean="0"/>
            </a:b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Trademarks &amp; Patents</a:t>
            </a:r>
            <a:endParaRPr lang="en-US" dirty="0"/>
          </a:p>
        </p:txBody>
      </p:sp>
      <p:sp>
        <p:nvSpPr>
          <p:cNvPr id="3" name="Content Placeholder 2"/>
          <p:cNvSpPr>
            <a:spLocks noGrp="1"/>
          </p:cNvSpPr>
          <p:nvPr>
            <p:ph idx="1"/>
          </p:nvPr>
        </p:nvSpPr>
        <p:spPr/>
        <p:txBody>
          <a:bodyPr>
            <a:normAutofit/>
          </a:bodyPr>
          <a:lstStyle/>
          <a:p>
            <a:r>
              <a:rPr lang="en-US" b="1" dirty="0" smtClean="0"/>
              <a:t>Trademarks</a:t>
            </a:r>
            <a:r>
              <a:rPr lang="en-US" dirty="0" smtClean="0"/>
              <a:t> are a symbol, word, or words legally registered or established by use as representing a company or product.</a:t>
            </a:r>
          </a:p>
          <a:p>
            <a:pPr lvl="1"/>
            <a:r>
              <a:rPr lang="en-US" dirty="0" smtClean="0"/>
              <a:t>Usually the trademark is signaled by the </a:t>
            </a:r>
            <a:r>
              <a:rPr lang="en-US" baseline="30000" dirty="0" smtClean="0"/>
              <a:t>TM </a:t>
            </a:r>
            <a:r>
              <a:rPr lang="en-US" dirty="0" smtClean="0"/>
              <a:t> symbol.</a:t>
            </a:r>
          </a:p>
          <a:p>
            <a:pPr lvl="1"/>
            <a:r>
              <a:rPr lang="en-US" dirty="0" smtClean="0"/>
              <a:t>Trademarks may be registered at the US Patent &amp; Trademark Office.</a:t>
            </a:r>
          </a:p>
          <a:p>
            <a:pPr lvl="1"/>
            <a:r>
              <a:rPr lang="en-US" dirty="0" smtClean="0"/>
              <a:t>Registered Trademarks become the exclusive property of the trademark’s owner.</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Trademarks &amp; Patents</a:t>
            </a:r>
            <a:endParaRPr lang="en-US" dirty="0"/>
          </a:p>
        </p:txBody>
      </p:sp>
      <p:sp>
        <p:nvSpPr>
          <p:cNvPr id="3" name="Content Placeholder 2"/>
          <p:cNvSpPr>
            <a:spLocks noGrp="1"/>
          </p:cNvSpPr>
          <p:nvPr>
            <p:ph idx="1"/>
          </p:nvPr>
        </p:nvSpPr>
        <p:spPr/>
        <p:txBody>
          <a:bodyPr>
            <a:normAutofit/>
          </a:bodyPr>
          <a:lstStyle/>
          <a:p>
            <a:r>
              <a:rPr lang="en-US" b="1" dirty="0" smtClean="0"/>
              <a:t>“Patents</a:t>
            </a:r>
            <a:r>
              <a:rPr lang="en-US" dirty="0" smtClean="0"/>
              <a:t> are intellectual property rights granted by the Government of the United States of America to an inventor ...</a:t>
            </a:r>
          </a:p>
          <a:p>
            <a:pPr marL="685800" lvl="2" indent="0">
              <a:buNone/>
            </a:pPr>
            <a:r>
              <a:rPr lang="en-US" dirty="0" smtClean="0"/>
              <a:t>to exclude others from making, using, offering for sale, or selling the invention throughout the United States or importing the invention into the United States</a:t>
            </a:r>
          </a:p>
          <a:p>
            <a:r>
              <a:rPr lang="en-US" dirty="0" smtClean="0"/>
              <a:t>for a limited time in exchange for public disclosure of the invention when the patent is granted.”</a:t>
            </a:r>
          </a:p>
          <a:p>
            <a:pPr lvl="1" algn="r">
              <a:buNone/>
            </a:pPr>
            <a:r>
              <a:rPr lang="en-US" b="1" dirty="0" smtClean="0">
                <a:hlinkClick r:id="rId2"/>
              </a:rPr>
              <a:t>http://www.uspto.gov/patents/</a:t>
            </a:r>
            <a:endParaRPr lang="en-US" b="1"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rrowheads="1"/>
          </p:cNvSpPr>
          <p:nvPr>
            <p:ph type="title"/>
          </p:nvPr>
        </p:nvSpPr>
        <p:spPr>
          <a:xfrm>
            <a:off x="301625" y="0"/>
            <a:ext cx="8540750" cy="1676400"/>
          </a:xfrm>
        </p:spPr>
        <p:txBody>
          <a:bodyPr/>
          <a:lstStyle/>
          <a:p>
            <a:pPr eaLnBrk="1" hangingPunct="1">
              <a:defRPr/>
            </a:pPr>
            <a:r>
              <a:rPr lang="en-US" b="1" dirty="0" smtClean="0">
                <a:cs typeface="+mj-cs"/>
              </a:rPr>
              <a:t>Copyright law &amp; Tech Comm</a:t>
            </a:r>
          </a:p>
        </p:txBody>
      </p:sp>
      <p:sp>
        <p:nvSpPr>
          <p:cNvPr id="89091" name="Rectangle 3"/>
          <p:cNvSpPr>
            <a:spLocks noGrp="1" noRot="1" noChangeArrowheads="1"/>
          </p:cNvSpPr>
          <p:nvPr>
            <p:ph idx="1"/>
          </p:nvPr>
        </p:nvSpPr>
        <p:spPr>
          <a:xfrm>
            <a:off x="301625" y="1901825"/>
            <a:ext cx="8540750" cy="4498975"/>
          </a:xfrm>
        </p:spPr>
        <p:txBody>
          <a:bodyPr/>
          <a:lstStyle/>
          <a:p>
            <a:pPr eaLnBrk="1" hangingPunct="1">
              <a:lnSpc>
                <a:spcPct val="90000"/>
              </a:lnSpc>
              <a:buNone/>
              <a:defRPr/>
            </a:pPr>
            <a:r>
              <a:rPr lang="en-US" dirty="0" smtClean="0"/>
              <a:t>Consider how issues of copyright law can affect technical communication.</a:t>
            </a:r>
          </a:p>
          <a:p>
            <a:pPr eaLnBrk="1" hangingPunct="1">
              <a:lnSpc>
                <a:spcPct val="90000"/>
              </a:lnSpc>
              <a:buNone/>
              <a:defRPr/>
            </a:pPr>
            <a:endParaRPr lang="en-US" dirty="0" smtClean="0">
              <a:cs typeface="+mn-cs"/>
            </a:endParaRPr>
          </a:p>
          <a:p>
            <a:pPr>
              <a:lnSpc>
                <a:spcPct val="90000"/>
              </a:lnSpc>
              <a:defRPr/>
            </a:pPr>
            <a:r>
              <a:rPr lang="en-US" dirty="0" smtClean="0">
                <a:cs typeface="+mn-cs"/>
              </a:rPr>
              <a:t>Watch this video link...</a:t>
            </a:r>
            <a:r>
              <a:rPr lang="en-US" dirty="0" smtClean="0"/>
              <a:t> Professor Eric Faden of Bucknell University created this humorous, yet informative, review of copyright principles delivered through the words of the very folks we can thank for nearly endless copyright terms.</a:t>
            </a:r>
          </a:p>
          <a:p>
            <a:pPr>
              <a:lnSpc>
                <a:spcPct val="90000"/>
              </a:lnSpc>
              <a:buNone/>
              <a:defRPr/>
            </a:pPr>
            <a:endParaRPr lang="en-US" dirty="0" smtClean="0">
              <a:cs typeface="+mn-cs"/>
            </a:endParaRPr>
          </a:p>
          <a:p>
            <a:pPr lvl="1">
              <a:lnSpc>
                <a:spcPct val="90000"/>
              </a:lnSpc>
              <a:defRPr/>
            </a:pPr>
            <a:r>
              <a:rPr lang="en-US" b="1" dirty="0" smtClean="0">
                <a:hlinkClick r:id="rId2"/>
              </a:rPr>
              <a:t>http://cyberlaw.stanford.edu/blog/2007/03/fairy-use-tale</a:t>
            </a:r>
            <a:endParaRPr lang="en-US" b="1" dirty="0" smtClean="0"/>
          </a:p>
          <a:p>
            <a:pPr lvl="1">
              <a:lnSpc>
                <a:spcPct val="90000"/>
              </a:lnSpc>
              <a:buNone/>
              <a:defRPr/>
            </a:pPr>
            <a:endParaRPr lang="en-US" b="1" dirty="0" smtClean="0"/>
          </a:p>
          <a:p>
            <a:pPr algn="ctr">
              <a:lnSpc>
                <a:spcPct val="90000"/>
              </a:lnSpc>
              <a:buNone/>
              <a:defRPr/>
            </a:pPr>
            <a:r>
              <a:rPr lang="en-US" sz="2800" dirty="0" smtClean="0"/>
              <a:t>What is the Fair Use Clause?</a:t>
            </a:r>
          </a:p>
          <a:p>
            <a:pPr lvl="1">
              <a:lnSpc>
                <a:spcPct val="90000"/>
              </a:lnSpc>
              <a:buNone/>
              <a:defRPr/>
            </a:pPr>
            <a:endParaRPr lang="en-US" b="1" dirty="0" smtClean="0"/>
          </a:p>
          <a:p>
            <a:pPr lvl="1">
              <a:lnSpc>
                <a:spcPct val="90000"/>
              </a:lnSpc>
              <a:buNone/>
              <a:defRPr/>
            </a:pPr>
            <a:endParaRPr lang="en-US" b="1" dirty="0" smtClean="0"/>
          </a:p>
        </p:txBody>
      </p:sp>
    </p:spTree>
    <p:extLst>
      <p:ext uri="{BB962C8B-B14F-4D97-AF65-F5344CB8AC3E}">
        <p14:creationId xmlns:p14="http://schemas.microsoft.com/office/powerpoint/2010/main" val="5510862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9091">
                                            <p:txEl>
                                              <p:pRg st="2" end="2"/>
                                            </p:txEl>
                                          </p:spTgt>
                                        </p:tgtEl>
                                        <p:attrNameLst>
                                          <p:attrName>style.visibility</p:attrName>
                                        </p:attrNameLst>
                                      </p:cBhvr>
                                      <p:to>
                                        <p:strVal val="visible"/>
                                      </p:to>
                                    </p:set>
                                    <p:anim calcmode="lin" valueType="num">
                                      <p:cBhvr additive="base">
                                        <p:cTn id="7" dur="500" fill="hold"/>
                                        <p:tgtEl>
                                          <p:spTgt spid="89091">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90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9091">
                                            <p:txEl>
                                              <p:pRg st="0" end="0"/>
                                            </p:txEl>
                                          </p:spTgt>
                                        </p:tgtEl>
                                        <p:attrNameLst>
                                          <p:attrName>style.visibility</p:attrName>
                                        </p:attrNameLst>
                                      </p:cBhvr>
                                      <p:to>
                                        <p:strVal val="visible"/>
                                      </p:to>
                                    </p:set>
                                    <p:anim calcmode="lin" valueType="num">
                                      <p:cBhvr additive="base">
                                        <p:cTn id="13" dur="500" fill="hold"/>
                                        <p:tgtEl>
                                          <p:spTgt spid="8909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90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9091">
                                            <p:txEl>
                                              <p:pRg st="4" end="4"/>
                                            </p:txEl>
                                          </p:spTgt>
                                        </p:tgtEl>
                                        <p:attrNameLst>
                                          <p:attrName>style.visibility</p:attrName>
                                        </p:attrNameLst>
                                      </p:cBhvr>
                                      <p:to>
                                        <p:strVal val="visible"/>
                                      </p:to>
                                    </p:set>
                                    <p:anim calcmode="lin" valueType="num">
                                      <p:cBhvr additive="base">
                                        <p:cTn id="19" dur="500" fill="hold"/>
                                        <p:tgtEl>
                                          <p:spTgt spid="89091">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909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9091">
                                            <p:txEl>
                                              <p:pRg st="6" end="6"/>
                                            </p:txEl>
                                          </p:spTgt>
                                        </p:tgtEl>
                                        <p:attrNameLst>
                                          <p:attrName>style.visibility</p:attrName>
                                        </p:attrNameLst>
                                      </p:cBhvr>
                                      <p:to>
                                        <p:strVal val="visible"/>
                                      </p:to>
                                    </p:set>
                                    <p:anim calcmode="lin" valueType="num">
                                      <p:cBhvr additive="base">
                                        <p:cTn id="25" dur="500" fill="hold"/>
                                        <p:tgtEl>
                                          <p:spTgt spid="89091">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909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Dilemma Activity</a:t>
            </a:r>
            <a:endParaRPr lang="en-US" dirty="0"/>
          </a:p>
        </p:txBody>
      </p:sp>
      <p:sp>
        <p:nvSpPr>
          <p:cNvPr id="3" name="Content Placeholder 2"/>
          <p:cNvSpPr>
            <a:spLocks noGrp="1"/>
          </p:cNvSpPr>
          <p:nvPr>
            <p:ph idx="1"/>
          </p:nvPr>
        </p:nvSpPr>
        <p:spPr/>
        <p:txBody>
          <a:bodyPr/>
          <a:lstStyle/>
          <a:p>
            <a:r>
              <a:rPr lang="en-US" dirty="0" smtClean="0"/>
              <a:t>Read p. 92 in TCT</a:t>
            </a:r>
          </a:p>
          <a:p>
            <a:pPr lvl="1"/>
            <a:r>
              <a:rPr lang="en-US" dirty="0" smtClean="0"/>
              <a:t>Do some research on the Internet about RFIDs.</a:t>
            </a:r>
          </a:p>
          <a:p>
            <a:r>
              <a:rPr lang="en-US" dirty="0" smtClean="0"/>
              <a:t>Discuss with 3-4 other class members.</a:t>
            </a:r>
          </a:p>
          <a:p>
            <a:pPr lvl="1"/>
            <a:r>
              <a:rPr lang="en-US" dirty="0" smtClean="0"/>
              <a:t>What ethical issues are in conflict here?</a:t>
            </a:r>
          </a:p>
          <a:p>
            <a:pPr lvl="1"/>
            <a:r>
              <a:rPr lang="en-US" dirty="0" smtClean="0"/>
              <a:t>How would you respond to this situation?</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Next Time…for </a:t>
            </a:r>
            <a:r>
              <a:rPr lang="en-US" b="1" dirty="0" smtClean="0"/>
              <a:t>F2F</a:t>
            </a:r>
            <a:r>
              <a:rPr lang="en-US" dirty="0" smtClean="0"/>
              <a:t> 314</a:t>
            </a:r>
            <a:endParaRPr lang="en-US" dirty="0"/>
          </a:p>
        </p:txBody>
      </p:sp>
      <p:sp>
        <p:nvSpPr>
          <p:cNvPr id="3" name="Content Placeholder 2"/>
          <p:cNvSpPr>
            <a:spLocks noGrp="1"/>
          </p:cNvSpPr>
          <p:nvPr>
            <p:ph idx="1"/>
          </p:nvPr>
        </p:nvSpPr>
        <p:spPr/>
        <p:txBody>
          <a:bodyPr/>
          <a:lstStyle/>
          <a:p>
            <a:r>
              <a:rPr lang="en-US" dirty="0" smtClean="0"/>
              <a:t>Write Personal Ethics Statement</a:t>
            </a:r>
          </a:p>
          <a:p>
            <a:pPr lvl="1"/>
            <a:r>
              <a:rPr lang="en-US" dirty="0" smtClean="0"/>
              <a:t>Bring draft to class for peer editing</a:t>
            </a:r>
          </a:p>
          <a:p>
            <a:pPr lvl="1"/>
            <a:r>
              <a:rPr lang="en-US" dirty="0" smtClean="0"/>
              <a:t>Final draft due Sun., Sept 15 submitted to Moodle</a:t>
            </a:r>
          </a:p>
          <a:p>
            <a:r>
              <a:rPr lang="en-US" dirty="0" smtClean="0"/>
              <a:t>Read Sam </a:t>
            </a:r>
            <a:r>
              <a:rPr lang="en-US" dirty="0" err="1" smtClean="0"/>
              <a:t>Dragga’s</a:t>
            </a:r>
            <a:r>
              <a:rPr lang="en-US" dirty="0" smtClean="0"/>
              <a:t> “Is This Ethical?”</a:t>
            </a:r>
          </a:p>
          <a:p>
            <a:pPr marL="411480" lvl="1" indent="0">
              <a:buNone/>
            </a:pPr>
            <a:r>
              <a:rPr lang="en-US" b="1" dirty="0">
                <a:hlinkClick r:id="rId2"/>
              </a:rPr>
              <a:t>http://myweb.ttu.edu/kbivens/pdf/Dragga%201996.</a:t>
            </a:r>
            <a:r>
              <a:rPr lang="en-US" b="1" dirty="0" smtClean="0">
                <a:hlinkClick r:id="rId2"/>
              </a:rPr>
              <a:t>pdf</a:t>
            </a:r>
            <a:endParaRPr lang="en-US" b="1" dirty="0" smtClean="0"/>
          </a:p>
          <a:p>
            <a:r>
              <a:rPr lang="en-US" dirty="0" smtClean="0"/>
              <a:t>Read Alicia McBride’s “Towards a Sense  of Ethics for Technical Communication”</a:t>
            </a:r>
          </a:p>
          <a:p>
            <a:pPr marL="411480" lvl="1" indent="0">
              <a:buNone/>
            </a:pPr>
            <a:r>
              <a:rPr lang="en-US" b="1" dirty="0">
                <a:hlinkClick r:id="rId3"/>
              </a:rPr>
              <a:t>http://orange.eserver.org/issues/3-2/</a:t>
            </a:r>
            <a:r>
              <a:rPr lang="en-US" b="1" dirty="0" smtClean="0">
                <a:hlinkClick r:id="rId3"/>
              </a:rPr>
              <a:t>mcbride.html</a:t>
            </a:r>
            <a:endParaRPr lang="en-US" b="1" dirty="0" smtClean="0"/>
          </a:p>
          <a:p>
            <a:pPr marL="411480" lvl="1" indent="0">
              <a:buNone/>
            </a:pPr>
            <a:endParaRPr lang="en-US" b="1" dirty="0"/>
          </a:p>
          <a:p>
            <a:endParaRPr lang="en-US" b="1" dirty="0" smtClean="0"/>
          </a:p>
          <a:p>
            <a:endParaRPr lang="en-US" dirty="0"/>
          </a:p>
        </p:txBody>
      </p:sp>
    </p:spTree>
    <p:extLst>
      <p:ext uri="{BB962C8B-B14F-4D97-AF65-F5344CB8AC3E}">
        <p14:creationId xmlns:p14="http://schemas.microsoft.com/office/powerpoint/2010/main" val="240883246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Time…for </a:t>
            </a:r>
            <a:r>
              <a:rPr lang="en-US" b="1" dirty="0" smtClean="0"/>
              <a:t>Online</a:t>
            </a:r>
            <a:r>
              <a:rPr lang="en-US" dirty="0" smtClean="0"/>
              <a:t> 314</a:t>
            </a:r>
            <a:endParaRPr lang="en-US" dirty="0"/>
          </a:p>
        </p:txBody>
      </p:sp>
      <p:sp>
        <p:nvSpPr>
          <p:cNvPr id="3" name="Content Placeholder 2"/>
          <p:cNvSpPr>
            <a:spLocks noGrp="1"/>
          </p:cNvSpPr>
          <p:nvPr>
            <p:ph idx="1"/>
          </p:nvPr>
        </p:nvSpPr>
        <p:spPr>
          <a:xfrm>
            <a:off x="457200" y="1752600"/>
            <a:ext cx="8229600" cy="4660483"/>
          </a:xfrm>
        </p:spPr>
        <p:txBody>
          <a:bodyPr>
            <a:normAutofit/>
          </a:bodyPr>
          <a:lstStyle/>
          <a:p>
            <a:r>
              <a:rPr lang="en-US" dirty="0"/>
              <a:t>Write Personal Ethics Statement</a:t>
            </a:r>
          </a:p>
          <a:p>
            <a:pPr lvl="1"/>
            <a:r>
              <a:rPr lang="en-US" dirty="0" smtClean="0"/>
              <a:t>Use the Writing &amp; Media Center or find someone to give you feedback on your ethics statement.</a:t>
            </a:r>
            <a:endParaRPr lang="en-US" dirty="0"/>
          </a:p>
          <a:p>
            <a:pPr lvl="1"/>
            <a:r>
              <a:rPr lang="en-US" dirty="0"/>
              <a:t>Final draft </a:t>
            </a:r>
            <a:r>
              <a:rPr lang="en-US" dirty="0" smtClean="0"/>
              <a:t>of Personal Ethics Statement is due </a:t>
            </a:r>
            <a:r>
              <a:rPr lang="en-US" dirty="0"/>
              <a:t>Sun., Sept 15 submitted to Moodle</a:t>
            </a:r>
          </a:p>
          <a:p>
            <a:r>
              <a:rPr lang="en-US" dirty="0"/>
              <a:t>Read Sam </a:t>
            </a:r>
            <a:r>
              <a:rPr lang="en-US" dirty="0" err="1"/>
              <a:t>Dragga’s</a:t>
            </a:r>
            <a:r>
              <a:rPr lang="en-US" dirty="0"/>
              <a:t> “Is This Ethical?”</a:t>
            </a:r>
          </a:p>
          <a:p>
            <a:pPr marL="411480" lvl="1" indent="0">
              <a:buNone/>
            </a:pPr>
            <a:r>
              <a:rPr lang="en-US" b="1" dirty="0">
                <a:hlinkClick r:id="rId2"/>
              </a:rPr>
              <a:t>http://myweb.ttu.edu/kbivens/pdf/Dragga%201996.pdf</a:t>
            </a:r>
            <a:endParaRPr lang="en-US" b="1" dirty="0"/>
          </a:p>
          <a:p>
            <a:r>
              <a:rPr lang="en-US" dirty="0"/>
              <a:t>Read Alicia McBride’s “Towards a Sense  of Ethics for Technical Communication”</a:t>
            </a:r>
          </a:p>
          <a:p>
            <a:pPr marL="411480" lvl="1" indent="0">
              <a:buNone/>
            </a:pPr>
            <a:r>
              <a:rPr lang="en-US" b="1" dirty="0"/>
              <a:t>http://</a:t>
            </a:r>
            <a:r>
              <a:rPr lang="en-US" b="1" dirty="0" err="1"/>
              <a:t>orange.eserver.org</a:t>
            </a:r>
            <a:r>
              <a:rPr lang="en-US" b="1" dirty="0"/>
              <a:t>/issues/3-2/</a:t>
            </a:r>
            <a:r>
              <a:rPr lang="en-US" b="1" dirty="0" err="1"/>
              <a:t>mcbride.html</a:t>
            </a:r>
            <a:endParaRPr lang="en-US" b="1" dirty="0"/>
          </a:p>
          <a:p>
            <a:endParaRPr lang="en-US" dirty="0" smtClean="0"/>
          </a:p>
        </p:txBody>
      </p:sp>
    </p:spTree>
    <p:extLst>
      <p:ext uri="{BB962C8B-B14F-4D97-AF65-F5344CB8AC3E}">
        <p14:creationId xmlns:p14="http://schemas.microsoft.com/office/powerpoint/2010/main" val="1957407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Agenda</a:t>
            </a:r>
            <a:endParaRPr lang="en-US" dirty="0"/>
          </a:p>
        </p:txBody>
      </p:sp>
      <p:sp>
        <p:nvSpPr>
          <p:cNvPr id="5" name="Content Placeholder 4"/>
          <p:cNvSpPr>
            <a:spLocks noGrp="1"/>
          </p:cNvSpPr>
          <p:nvPr>
            <p:ph idx="1"/>
          </p:nvPr>
        </p:nvSpPr>
        <p:spPr/>
        <p:txBody>
          <a:bodyPr/>
          <a:lstStyle/>
          <a:p>
            <a:r>
              <a:rPr lang="en-US" dirty="0" smtClean="0"/>
              <a:t>Discuss Ethics &amp; Ethical Dilemmas</a:t>
            </a:r>
          </a:p>
          <a:p>
            <a:r>
              <a:rPr lang="en-US" dirty="0" smtClean="0"/>
              <a:t>Discuss </a:t>
            </a:r>
            <a:r>
              <a:rPr lang="en-US" dirty="0" smtClean="0"/>
              <a:t>Copyright Issues </a:t>
            </a:r>
          </a:p>
          <a:p>
            <a:pPr lvl="1">
              <a:lnSpc>
                <a:spcPct val="90000"/>
              </a:lnSpc>
              <a:defRPr/>
            </a:pPr>
            <a:r>
              <a:rPr lang="en-US" dirty="0" smtClean="0"/>
              <a:t>Watch &amp; </a:t>
            </a:r>
            <a:r>
              <a:rPr lang="en-US" dirty="0" smtClean="0"/>
              <a:t>d</a:t>
            </a:r>
            <a:r>
              <a:rPr lang="en-US" dirty="0" smtClean="0"/>
              <a:t>iscuss...</a:t>
            </a:r>
          </a:p>
          <a:p>
            <a:pPr marL="411480" lvl="1" indent="0">
              <a:lnSpc>
                <a:spcPct val="90000"/>
              </a:lnSpc>
              <a:buNone/>
              <a:defRPr/>
            </a:pPr>
            <a:r>
              <a:rPr lang="en-US" b="1" dirty="0" smtClean="0">
                <a:hlinkClick r:id="rId2"/>
              </a:rPr>
              <a:t>http</a:t>
            </a:r>
            <a:r>
              <a:rPr lang="en-US" b="1" dirty="0">
                <a:hlinkClick r:id="rId2"/>
              </a:rPr>
              <a:t>://cyberlaw.stanford.edu/blog/2007/03/fairy-use-</a:t>
            </a:r>
            <a:r>
              <a:rPr lang="en-US" b="1" dirty="0" smtClean="0">
                <a:hlinkClick r:id="rId2"/>
              </a:rPr>
              <a:t>tale</a:t>
            </a:r>
            <a:endParaRPr lang="en-US" b="1" dirty="0" smtClean="0"/>
          </a:p>
          <a:p>
            <a:pPr>
              <a:lnSpc>
                <a:spcPct val="90000"/>
              </a:lnSpc>
              <a:defRPr/>
            </a:pPr>
            <a:r>
              <a:rPr lang="en-US" dirty="0" smtClean="0"/>
              <a:t>Personal Ethics Statement</a:t>
            </a:r>
          </a:p>
          <a:p>
            <a:pPr>
              <a:lnSpc>
                <a:spcPct val="90000"/>
              </a:lnSpc>
              <a:defRPr/>
            </a:pPr>
            <a:r>
              <a:rPr lang="en-US" dirty="0" smtClean="0"/>
              <a:t>Team building activity (if time permits)</a:t>
            </a:r>
          </a:p>
          <a:p>
            <a:pPr>
              <a:lnSpc>
                <a:spcPct val="90000"/>
              </a:lnSpc>
              <a:defRPr/>
            </a:pPr>
            <a:r>
              <a:rPr lang="en-US" dirty="0" smtClean="0"/>
              <a:t>Next time…</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Ethics</a:t>
            </a:r>
            <a:endParaRPr lang="en-US" dirty="0"/>
          </a:p>
        </p:txBody>
      </p:sp>
      <p:sp>
        <p:nvSpPr>
          <p:cNvPr id="5" name="Text Placeholder 4"/>
          <p:cNvSpPr>
            <a:spLocks noGrp="1"/>
          </p:cNvSpPr>
          <p:nvPr>
            <p:ph type="body" idx="1"/>
          </p:nvPr>
        </p:nvSpPr>
        <p:spPr/>
        <p:txBody>
          <a:bodyPr/>
          <a:lstStyle/>
          <a:p>
            <a:r>
              <a:rPr lang="en-US" dirty="0" smtClean="0"/>
              <a:t>In the Technical Workplace</a:t>
            </a:r>
            <a:endParaRPr lang="en-US" dirty="0"/>
          </a:p>
        </p:txBody>
      </p:sp>
    </p:spTree>
    <p:extLst>
      <p:ext uri="{BB962C8B-B14F-4D97-AF65-F5344CB8AC3E}">
        <p14:creationId xmlns:p14="http://schemas.microsoft.com/office/powerpoint/2010/main" val="239116627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Definitions</a:t>
            </a:r>
            <a:endParaRPr lang="en-US" dirty="0"/>
          </a:p>
        </p:txBody>
      </p:sp>
      <p:sp>
        <p:nvSpPr>
          <p:cNvPr id="3" name="Content Placeholder 2"/>
          <p:cNvSpPr>
            <a:spLocks noGrp="1"/>
          </p:cNvSpPr>
          <p:nvPr>
            <p:ph idx="1"/>
          </p:nvPr>
        </p:nvSpPr>
        <p:spPr/>
        <p:txBody>
          <a:bodyPr/>
          <a:lstStyle/>
          <a:p>
            <a:r>
              <a:rPr lang="en-US" dirty="0" smtClean="0"/>
              <a:t>Ethics— “systems of moral, social , or cultural values that govern the conduct of an individual or community” (TCT, 69).</a:t>
            </a:r>
          </a:p>
          <a:p>
            <a:r>
              <a:rPr lang="en-US" dirty="0" smtClean="0"/>
              <a:t>Ethical dilemma— “a choice among two or more unsatisfactory courses of action” (TCT, 69).</a:t>
            </a:r>
          </a:p>
          <a:p>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ethical behavior</a:t>
            </a:r>
            <a:endParaRPr lang="en-US" dirty="0"/>
          </a:p>
        </p:txBody>
      </p:sp>
      <p:sp>
        <p:nvSpPr>
          <p:cNvPr id="3" name="Content Placeholder 2"/>
          <p:cNvSpPr>
            <a:spLocks noGrp="1"/>
          </p:cNvSpPr>
          <p:nvPr>
            <p:ph idx="1"/>
          </p:nvPr>
        </p:nvSpPr>
        <p:spPr/>
        <p:txBody>
          <a:bodyPr/>
          <a:lstStyle/>
          <a:p>
            <a:r>
              <a:rPr lang="en-US" dirty="0" smtClean="0"/>
              <a:t>Personal Ethics— “Values derived from family, culture, &amp; faith.”</a:t>
            </a:r>
          </a:p>
          <a:p>
            <a:r>
              <a:rPr lang="en-US" dirty="0" smtClean="0"/>
              <a:t>Social Ethics— “Values derived from constitutional, legal, utilitarian, and caring sources.”</a:t>
            </a:r>
          </a:p>
          <a:p>
            <a:pPr lvl="1"/>
            <a:r>
              <a:rPr lang="en-US" dirty="0" smtClean="0"/>
              <a:t>Rights (civil &amp; constitutional)</a:t>
            </a:r>
          </a:p>
          <a:p>
            <a:pPr lvl="1"/>
            <a:r>
              <a:rPr lang="en-US" dirty="0" smtClean="0"/>
              <a:t>Justice (laws and corporate policies)</a:t>
            </a:r>
          </a:p>
          <a:p>
            <a:pPr lvl="1"/>
            <a:r>
              <a:rPr lang="en-US" dirty="0" smtClean="0"/>
              <a:t>Utilitarianism (greatest good—majority rules)</a:t>
            </a:r>
          </a:p>
          <a:p>
            <a:pPr lvl="1"/>
            <a:r>
              <a:rPr lang="en-US" dirty="0" smtClean="0"/>
              <a:t>Care (tolerance and compassion) (TCT, 75)</a:t>
            </a:r>
          </a:p>
          <a:p>
            <a:r>
              <a:rPr lang="en-US" dirty="0" smtClean="0"/>
              <a:t>Conservation Ethics— “Values that protect and preserve the ecosystem in which we live” (TCT, 72).</a:t>
            </a:r>
          </a:p>
          <a:p>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dilemmas</a:t>
            </a:r>
            <a:endParaRPr lang="en-US" dirty="0"/>
          </a:p>
        </p:txBody>
      </p:sp>
      <p:sp>
        <p:nvSpPr>
          <p:cNvPr id="3" name="Content Placeholder 2"/>
          <p:cNvSpPr>
            <a:spLocks noGrp="1"/>
          </p:cNvSpPr>
          <p:nvPr>
            <p:ph idx="1"/>
          </p:nvPr>
        </p:nvSpPr>
        <p:spPr/>
        <p:txBody>
          <a:bodyPr/>
          <a:lstStyle/>
          <a:p>
            <a:r>
              <a:rPr lang="en-US" dirty="0" smtClean="0"/>
              <a:t>To resolve an ethical dilemma find the point of “ethical tension”—the point where two or more ethical stances are incompatible.</a:t>
            </a:r>
          </a:p>
          <a:p>
            <a:r>
              <a:rPr lang="en-US" dirty="0" smtClean="0"/>
              <a:t>Product liability is one example where these kinds of conflicts can occur.</a:t>
            </a:r>
          </a:p>
          <a:p>
            <a:endParaRPr lang="en-US"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to Resolution</a:t>
            </a:r>
            <a:endParaRPr lang="en-US" dirty="0"/>
          </a:p>
        </p:txBody>
      </p:sp>
      <p:sp>
        <p:nvSpPr>
          <p:cNvPr id="3" name="Content Placeholder 2"/>
          <p:cNvSpPr>
            <a:spLocks noGrp="1"/>
          </p:cNvSpPr>
          <p:nvPr>
            <p:ph idx="1"/>
          </p:nvPr>
        </p:nvSpPr>
        <p:spPr/>
        <p:txBody>
          <a:bodyPr/>
          <a:lstStyle/>
          <a:p>
            <a:r>
              <a:rPr lang="en-US" dirty="0" smtClean="0"/>
              <a:t>Ask yourself these questions as you work through an ethical dilemma:</a:t>
            </a:r>
          </a:p>
          <a:p>
            <a:pPr lvl="1"/>
            <a:r>
              <a:rPr lang="en-US" dirty="0" smtClean="0"/>
              <a:t>Do any laws or rules govern my decision?</a:t>
            </a:r>
          </a:p>
          <a:p>
            <a:pPr lvl="1"/>
            <a:r>
              <a:rPr lang="en-US" dirty="0" smtClean="0"/>
              <a:t>Do any corporate or professional codes of ethics offer guidelines?</a:t>
            </a:r>
          </a:p>
          <a:p>
            <a:pPr lvl="1"/>
            <a:r>
              <a:rPr lang="en-US" dirty="0" smtClean="0"/>
              <a:t>Are there any historical records from which to learn?</a:t>
            </a:r>
          </a:p>
          <a:p>
            <a:pPr lvl="1"/>
            <a:r>
              <a:rPr lang="en-US" dirty="0" smtClean="0"/>
              <a:t>What do my colleagues think?</a:t>
            </a:r>
          </a:p>
          <a:p>
            <a:pPr lvl="1"/>
            <a:r>
              <a:rPr lang="en-US" dirty="0" smtClean="0"/>
              <a:t>What would moral leaders do?</a:t>
            </a:r>
          </a:p>
          <a:p>
            <a:r>
              <a:rPr lang="en-US" dirty="0" smtClean="0"/>
              <a:t>Then, choose to make an informed decision.</a:t>
            </a:r>
          </a:p>
          <a:p>
            <a:pPr lvl="1"/>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dirty="0" smtClean="0"/>
              <a:t>How is ethical behavior determined?</a:t>
            </a:r>
            <a:endParaRPr lang="en-US" sz="2800" dirty="0"/>
          </a:p>
        </p:txBody>
      </p:sp>
      <p:sp>
        <p:nvSpPr>
          <p:cNvPr id="5" name="Content Placeholder 4"/>
          <p:cNvSpPr>
            <a:spLocks noGrp="1"/>
          </p:cNvSpPr>
          <p:nvPr>
            <p:ph idx="1"/>
          </p:nvPr>
        </p:nvSpPr>
        <p:spPr/>
        <p:txBody>
          <a:bodyPr/>
          <a:lstStyle/>
          <a:p>
            <a:r>
              <a:rPr lang="en-US" dirty="0" smtClean="0"/>
              <a:t>Read “A Framework for Thinking Ethically”</a:t>
            </a:r>
          </a:p>
          <a:p>
            <a:pPr lvl="1"/>
            <a:r>
              <a:rPr lang="en-US" b="1" dirty="0" smtClean="0">
                <a:hlinkClick r:id="rId2"/>
              </a:rPr>
              <a:t>http://cpsr.org/issues/ethics/cei/</a:t>
            </a:r>
            <a:endParaRPr lang="en-US" b="1" dirty="0" smtClean="0"/>
          </a:p>
          <a:p>
            <a:r>
              <a:rPr lang="en-US" dirty="0" smtClean="0"/>
              <a:t>Read “General Guidelines” for Technical Writing</a:t>
            </a:r>
          </a:p>
          <a:p>
            <a:pPr lvl="1"/>
            <a:r>
              <a:rPr lang="en-US" b="1" dirty="0" smtClean="0">
                <a:hlinkClick r:id="rId3"/>
              </a:rPr>
              <a:t>http://wiz.cath.vt.edu/tw/TechnicalWriting/Ethics/stcguidelines.htm</a:t>
            </a:r>
            <a:endParaRPr lang="en-US" b="1" dirty="0" smtClean="0"/>
          </a:p>
          <a:p>
            <a:r>
              <a:rPr lang="en-US" dirty="0" smtClean="0"/>
              <a:t>Consider the basis or framework for your own personal ethics statement.</a:t>
            </a:r>
          </a:p>
          <a:p>
            <a:endParaRPr lang="en-US" dirty="0" smtClean="0"/>
          </a:p>
          <a:p>
            <a:pPr>
              <a:buNone/>
            </a:pPr>
            <a:endParaRPr lang="en-US" b="1"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dirty="0" smtClean="0"/>
              <a:t>Discussion Activity</a:t>
            </a:r>
            <a:endParaRPr lang="en-US" sz="2800" dirty="0"/>
          </a:p>
        </p:txBody>
      </p:sp>
      <p:sp>
        <p:nvSpPr>
          <p:cNvPr id="5" name="Content Placeholder 4"/>
          <p:cNvSpPr>
            <a:spLocks noGrp="1"/>
          </p:cNvSpPr>
          <p:nvPr>
            <p:ph idx="1"/>
          </p:nvPr>
        </p:nvSpPr>
        <p:spPr/>
        <p:txBody>
          <a:bodyPr>
            <a:normAutofit lnSpcReduction="10000"/>
          </a:bodyPr>
          <a:lstStyle/>
          <a:p>
            <a:pPr>
              <a:buNone/>
            </a:pPr>
            <a:r>
              <a:rPr lang="en-US" dirty="0" smtClean="0"/>
              <a:t>Read “The Ten Commandments of Computer Ethics”</a:t>
            </a:r>
          </a:p>
          <a:p>
            <a:r>
              <a:rPr lang="en-US" b="1" dirty="0" smtClean="0">
                <a:hlinkClick r:id="rId2"/>
              </a:rPr>
              <a:t>http://cpsr.org/issues/ethics/cei/</a:t>
            </a:r>
            <a:endParaRPr lang="en-US" b="1" dirty="0" smtClean="0"/>
          </a:p>
          <a:p>
            <a:pPr>
              <a:buNone/>
            </a:pPr>
            <a:endParaRPr lang="en-US" b="1" dirty="0" smtClean="0"/>
          </a:p>
          <a:p>
            <a:r>
              <a:rPr lang="en-US" b="1" dirty="0" smtClean="0"/>
              <a:t>Discuss</a:t>
            </a:r>
            <a:r>
              <a:rPr lang="en-US" dirty="0" smtClean="0"/>
              <a:t> &amp; </a:t>
            </a:r>
            <a:r>
              <a:rPr lang="en-US" b="1" dirty="0" smtClean="0"/>
              <a:t>critique</a:t>
            </a:r>
            <a:r>
              <a:rPr lang="en-US" dirty="0" smtClean="0"/>
              <a:t> these commandments using what you’ve learned about ethics thus far from the textbook and other resources, as well as your own experience with using computers. </a:t>
            </a:r>
          </a:p>
          <a:p>
            <a:r>
              <a:rPr lang="en-US" b="1" dirty="0" smtClean="0"/>
              <a:t>Make</a:t>
            </a:r>
            <a:r>
              <a:rPr lang="en-US" dirty="0" smtClean="0"/>
              <a:t> a </a:t>
            </a:r>
            <a:r>
              <a:rPr lang="en-US" b="1" dirty="0" smtClean="0"/>
              <a:t>list</a:t>
            </a:r>
            <a:r>
              <a:rPr lang="en-US" dirty="0" smtClean="0"/>
              <a:t> of any exceptions you can think of to the codes and any ethical considerations you think have been left out.</a:t>
            </a:r>
            <a:br>
              <a:rPr lang="en-US" dirty="0" smtClean="0"/>
            </a:b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464</TotalTime>
  <Words>1048</Words>
  <Application>Microsoft Macintosh PowerPoint</Application>
  <PresentationFormat>On-screen Show (4:3)</PresentationFormat>
  <Paragraphs>100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Apothecary</vt:lpstr>
      <vt:lpstr>Considering Communication Models</vt:lpstr>
      <vt:lpstr>Agenda</vt:lpstr>
      <vt:lpstr>Ethics</vt:lpstr>
      <vt:lpstr>Key Definitions</vt:lpstr>
      <vt:lpstr>Sources of ethical behavior</vt:lpstr>
      <vt:lpstr>Ethical dilemmas</vt:lpstr>
      <vt:lpstr>Steps to Resolution</vt:lpstr>
      <vt:lpstr>How is ethical behavior determined?</vt:lpstr>
      <vt:lpstr>Discussion Activity</vt:lpstr>
      <vt:lpstr>Other Ethical considerations</vt:lpstr>
      <vt:lpstr>Copyright Law</vt:lpstr>
      <vt:lpstr>Laws governing use of information</vt:lpstr>
      <vt:lpstr>Trademarks &amp; Patents</vt:lpstr>
      <vt:lpstr>Trademarks &amp; Patents</vt:lpstr>
      <vt:lpstr>Copyright law &amp; Tech Comm</vt:lpstr>
      <vt:lpstr>Ethical Dilemma Activity</vt:lpstr>
      <vt:lpstr>Next Time…for F2F 314</vt:lpstr>
      <vt:lpstr>Next Time…for Online 314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Considering Communication Models</dc:title>
  <dc:creator>ISU</dc:creator>
  <cp:lastModifiedBy>ISU</cp:lastModifiedBy>
  <cp:revision>20</cp:revision>
  <dcterms:created xsi:type="dcterms:W3CDTF">2013-09-03T15:25:00Z</dcterms:created>
  <dcterms:modified xsi:type="dcterms:W3CDTF">2013-09-05T17:15:30Z</dcterms:modified>
</cp:coreProperties>
</file>