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256" r:id="rId2"/>
    <p:sldId id="257" r:id="rId3"/>
    <p:sldId id="277" r:id="rId4"/>
    <p:sldId id="278" r:id="rId5"/>
    <p:sldId id="265" r:id="rId6"/>
    <p:sldId id="280" r:id="rId7"/>
    <p:sldId id="270" r:id="rId8"/>
    <p:sldId id="290" r:id="rId9"/>
    <p:sldId id="281" r:id="rId10"/>
    <p:sldId id="289" r:id="rId11"/>
    <p:sldId id="291" r:id="rId12"/>
    <p:sldId id="282" r:id="rId13"/>
    <p:sldId id="292" r:id="rId14"/>
    <p:sldId id="293" r:id="rId15"/>
    <p:sldId id="283" r:id="rId16"/>
    <p:sldId id="284" r:id="rId17"/>
    <p:sldId id="285" r:id="rId18"/>
    <p:sldId id="287" r:id="rId19"/>
    <p:sldId id="294" r:id="rId20"/>
    <p:sldId id="295" r:id="rId21"/>
    <p:sldId id="286" r:id="rId22"/>
    <p:sldId id="288" r:id="rId23"/>
    <p:sldId id="296" r:id="rId24"/>
    <p:sldId id="297" r:id="rId25"/>
    <p:sldId id="305" r:id="rId26"/>
    <p:sldId id="299" r:id="rId27"/>
    <p:sldId id="300" r:id="rId28"/>
    <p:sldId id="298" r:id="rId29"/>
    <p:sldId id="303" r:id="rId30"/>
    <p:sldId id="301" r:id="rId31"/>
    <p:sldId id="302" r:id="rId32"/>
    <p:sldId id="30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REILER" initials="U" lastIdx="1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81" autoAdjust="0"/>
  </p:normalViewPr>
  <p:slideViewPr>
    <p:cSldViewPr>
      <p:cViewPr varScale="1">
        <p:scale>
          <a:sx n="112" d="100"/>
          <a:sy n="112" d="100"/>
        </p:scale>
        <p:origin x="-2352"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CA567-10A4-AB44-8BC0-E0C10C8EA872}" type="doc">
      <dgm:prSet loTypeId="urn:microsoft.com/office/officeart/2005/8/layout/radial1" loCatId="" qsTypeId="urn:microsoft.com/office/officeart/2005/8/quickstyle/simple4" qsCatId="simple" csTypeId="urn:microsoft.com/office/officeart/2005/8/colors/accent1_2" csCatId="accent1" phldr="1"/>
      <dgm:spPr/>
      <dgm:t>
        <a:bodyPr/>
        <a:lstStyle/>
        <a:p>
          <a:endParaRPr lang="en-US"/>
        </a:p>
      </dgm:t>
    </dgm:pt>
    <dgm:pt modelId="{73BC8D88-9963-9241-B199-E1C6F33BE694}">
      <dgm:prSet phldrT="[Text]"/>
      <dgm:spPr/>
      <dgm:t>
        <a:bodyPr/>
        <a:lstStyle/>
        <a:p>
          <a:r>
            <a:rPr lang="en-US" dirty="0" smtClean="0"/>
            <a:t>Document</a:t>
          </a:r>
          <a:endParaRPr lang="en-US" dirty="0"/>
        </a:p>
      </dgm:t>
    </dgm:pt>
    <dgm:pt modelId="{5540C927-B143-9847-9C9B-248DF28C1EDA}" type="parTrans" cxnId="{D30E334A-A5BF-BF43-AA6C-52732EAFAC08}">
      <dgm:prSet/>
      <dgm:spPr/>
      <dgm:t>
        <a:bodyPr/>
        <a:lstStyle/>
        <a:p>
          <a:endParaRPr lang="en-US"/>
        </a:p>
      </dgm:t>
    </dgm:pt>
    <dgm:pt modelId="{5137D470-C2E6-E844-A0B7-D0ACB386379F}" type="sibTrans" cxnId="{D30E334A-A5BF-BF43-AA6C-52732EAFAC08}">
      <dgm:prSet/>
      <dgm:spPr/>
      <dgm:t>
        <a:bodyPr/>
        <a:lstStyle/>
        <a:p>
          <a:endParaRPr lang="en-US"/>
        </a:p>
      </dgm:t>
    </dgm:pt>
    <dgm:pt modelId="{0998F305-3E05-AD49-8B97-7C49FAC1F179}">
      <dgm:prSet phldrT="[Text]"/>
      <dgm:spPr/>
      <dgm:t>
        <a:bodyPr/>
        <a:lstStyle/>
        <a:p>
          <a:r>
            <a:rPr lang="en-US" dirty="0" smtClean="0"/>
            <a:t>Can they find important information?</a:t>
          </a:r>
          <a:endParaRPr lang="en-US" dirty="0"/>
        </a:p>
      </dgm:t>
    </dgm:pt>
    <dgm:pt modelId="{D2293F45-0457-1047-A93B-0242AD9EC9ED}" type="parTrans" cxnId="{DC3C9391-455A-7C42-9D7F-BD710E468FD2}">
      <dgm:prSet/>
      <dgm:spPr/>
      <dgm:t>
        <a:bodyPr/>
        <a:lstStyle/>
        <a:p>
          <a:endParaRPr lang="en-US"/>
        </a:p>
      </dgm:t>
    </dgm:pt>
    <dgm:pt modelId="{D2C6DB8A-C9A8-FC41-91FE-6D5DD8A0FBCB}" type="sibTrans" cxnId="{DC3C9391-455A-7C42-9D7F-BD710E468FD2}">
      <dgm:prSet/>
      <dgm:spPr/>
      <dgm:t>
        <a:bodyPr/>
        <a:lstStyle/>
        <a:p>
          <a:endParaRPr lang="en-US"/>
        </a:p>
      </dgm:t>
    </dgm:pt>
    <dgm:pt modelId="{D31FCA8C-2AD2-9240-B4FD-2EA764E81CA2}">
      <dgm:prSet phldrT="[Text]"/>
      <dgm:spPr/>
      <dgm:t>
        <a:bodyPr/>
        <a:lstStyle/>
        <a:p>
          <a:r>
            <a:rPr lang="en-US" dirty="0" smtClean="0"/>
            <a:t>Are the activities described in the document safe?</a:t>
          </a:r>
          <a:endParaRPr lang="en-US" dirty="0"/>
        </a:p>
      </dgm:t>
    </dgm:pt>
    <dgm:pt modelId="{B7A26CD9-A6E8-B14F-B51A-78FCA74CEE62}" type="parTrans" cxnId="{D9ACEBC7-B4AE-1A4D-9CF6-F3D49AD2E453}">
      <dgm:prSet/>
      <dgm:spPr/>
      <dgm:t>
        <a:bodyPr/>
        <a:lstStyle/>
        <a:p>
          <a:endParaRPr lang="en-US"/>
        </a:p>
      </dgm:t>
    </dgm:pt>
    <dgm:pt modelId="{F30A620A-6BEE-4E45-8A32-72DD05ECF20D}" type="sibTrans" cxnId="{D9ACEBC7-B4AE-1A4D-9CF6-F3D49AD2E453}">
      <dgm:prSet/>
      <dgm:spPr/>
      <dgm:t>
        <a:bodyPr/>
        <a:lstStyle/>
        <a:p>
          <a:endParaRPr lang="en-US"/>
        </a:p>
      </dgm:t>
    </dgm:pt>
    <dgm:pt modelId="{500919D6-835F-F74F-B7C4-62DB8C2E7684}">
      <dgm:prSet phldrT="[Text]"/>
      <dgm:spPr/>
      <dgm:t>
        <a:bodyPr/>
        <a:lstStyle/>
        <a:p>
          <a:r>
            <a:rPr lang="en-US" dirty="0" smtClean="0"/>
            <a:t>Can they understand the meaning of the document?</a:t>
          </a:r>
          <a:endParaRPr lang="en-US" dirty="0"/>
        </a:p>
      </dgm:t>
    </dgm:pt>
    <dgm:pt modelId="{704D6B9B-9A7D-6445-95A6-B9DC49363ABD}" type="parTrans" cxnId="{51453BDC-C2A7-3C4E-AF10-12A7E79BF513}">
      <dgm:prSet/>
      <dgm:spPr/>
      <dgm:t>
        <a:bodyPr/>
        <a:lstStyle/>
        <a:p>
          <a:endParaRPr lang="en-US"/>
        </a:p>
      </dgm:t>
    </dgm:pt>
    <dgm:pt modelId="{FD48A2D8-93D5-C949-A890-B8DBC62C157C}" type="sibTrans" cxnId="{51453BDC-C2A7-3C4E-AF10-12A7E79BF513}">
      <dgm:prSet/>
      <dgm:spPr/>
      <dgm:t>
        <a:bodyPr/>
        <a:lstStyle/>
        <a:p>
          <a:endParaRPr lang="en-US"/>
        </a:p>
      </dgm:t>
    </dgm:pt>
    <dgm:pt modelId="{AD81D3F2-2107-B941-95AF-00DCBB8685B8}">
      <dgm:prSet phldrT="[Text]"/>
      <dgm:spPr/>
      <dgm:t>
        <a:bodyPr/>
        <a:lstStyle/>
        <a:p>
          <a:r>
            <a:rPr lang="en-US" dirty="0" smtClean="0"/>
            <a:t>Can they do what’s asked?</a:t>
          </a:r>
          <a:endParaRPr lang="en-US" dirty="0"/>
        </a:p>
      </dgm:t>
    </dgm:pt>
    <dgm:pt modelId="{E1EFD734-080C-D847-8A8A-EF8BFCDEE474}" type="parTrans" cxnId="{55780359-1CD9-4A43-BCE4-7125C6EA87D6}">
      <dgm:prSet/>
      <dgm:spPr/>
      <dgm:t>
        <a:bodyPr/>
        <a:lstStyle/>
        <a:p>
          <a:endParaRPr lang="en-US"/>
        </a:p>
      </dgm:t>
    </dgm:pt>
    <dgm:pt modelId="{D6C03FBD-F810-D74B-BF3E-04D46CD69584}" type="sibTrans" cxnId="{55780359-1CD9-4A43-BCE4-7125C6EA87D6}">
      <dgm:prSet/>
      <dgm:spPr/>
      <dgm:t>
        <a:bodyPr/>
        <a:lstStyle/>
        <a:p>
          <a:endParaRPr lang="en-US"/>
        </a:p>
      </dgm:t>
    </dgm:pt>
    <dgm:pt modelId="{D11F66A3-157F-9345-AA12-4C833284A3D3}" type="pres">
      <dgm:prSet presAssocID="{565CA567-10A4-AB44-8BC0-E0C10C8EA872}" presName="cycle" presStyleCnt="0">
        <dgm:presLayoutVars>
          <dgm:chMax val="1"/>
          <dgm:dir/>
          <dgm:animLvl val="ctr"/>
          <dgm:resizeHandles val="exact"/>
        </dgm:presLayoutVars>
      </dgm:prSet>
      <dgm:spPr/>
    </dgm:pt>
    <dgm:pt modelId="{943A9628-A582-AE42-BA9C-20631F4750B7}" type="pres">
      <dgm:prSet presAssocID="{73BC8D88-9963-9241-B199-E1C6F33BE694}" presName="centerShape" presStyleLbl="node0" presStyleIdx="0" presStyleCnt="1"/>
      <dgm:spPr/>
    </dgm:pt>
    <dgm:pt modelId="{FE504861-A52B-FE43-BD6A-DB977BA200D3}" type="pres">
      <dgm:prSet presAssocID="{D2293F45-0457-1047-A93B-0242AD9EC9ED}" presName="Name9" presStyleLbl="parChTrans1D2" presStyleIdx="0" presStyleCnt="4"/>
      <dgm:spPr/>
    </dgm:pt>
    <dgm:pt modelId="{3890A3EB-545F-6A4C-9D8D-32A2352420F8}" type="pres">
      <dgm:prSet presAssocID="{D2293F45-0457-1047-A93B-0242AD9EC9ED}" presName="connTx" presStyleLbl="parChTrans1D2" presStyleIdx="0" presStyleCnt="4"/>
      <dgm:spPr/>
    </dgm:pt>
    <dgm:pt modelId="{F83470FC-AA2A-F842-8D5D-32EE057BFC63}" type="pres">
      <dgm:prSet presAssocID="{0998F305-3E05-AD49-8B97-7C49FAC1F179}" presName="node" presStyleLbl="node1" presStyleIdx="0" presStyleCnt="4">
        <dgm:presLayoutVars>
          <dgm:bulletEnabled val="1"/>
        </dgm:presLayoutVars>
      </dgm:prSet>
      <dgm:spPr/>
      <dgm:t>
        <a:bodyPr/>
        <a:lstStyle/>
        <a:p>
          <a:endParaRPr lang="en-US"/>
        </a:p>
      </dgm:t>
    </dgm:pt>
    <dgm:pt modelId="{4203209C-A8F8-6443-BEC6-401D9B456A13}" type="pres">
      <dgm:prSet presAssocID="{B7A26CD9-A6E8-B14F-B51A-78FCA74CEE62}" presName="Name9" presStyleLbl="parChTrans1D2" presStyleIdx="1" presStyleCnt="4"/>
      <dgm:spPr/>
    </dgm:pt>
    <dgm:pt modelId="{661B6802-CCB0-8F4E-813C-BB1B3D8221AB}" type="pres">
      <dgm:prSet presAssocID="{B7A26CD9-A6E8-B14F-B51A-78FCA74CEE62}" presName="connTx" presStyleLbl="parChTrans1D2" presStyleIdx="1" presStyleCnt="4"/>
      <dgm:spPr/>
    </dgm:pt>
    <dgm:pt modelId="{2A7D53BC-11B9-844E-B6A6-094015495192}" type="pres">
      <dgm:prSet presAssocID="{D31FCA8C-2AD2-9240-B4FD-2EA764E81CA2}" presName="node" presStyleLbl="node1" presStyleIdx="1" presStyleCnt="4">
        <dgm:presLayoutVars>
          <dgm:bulletEnabled val="1"/>
        </dgm:presLayoutVars>
      </dgm:prSet>
      <dgm:spPr/>
      <dgm:t>
        <a:bodyPr/>
        <a:lstStyle/>
        <a:p>
          <a:endParaRPr lang="en-US"/>
        </a:p>
      </dgm:t>
    </dgm:pt>
    <dgm:pt modelId="{D79BB7B0-DFD9-FF42-8B5B-B3C96192C0A7}" type="pres">
      <dgm:prSet presAssocID="{704D6B9B-9A7D-6445-95A6-B9DC49363ABD}" presName="Name9" presStyleLbl="parChTrans1D2" presStyleIdx="2" presStyleCnt="4"/>
      <dgm:spPr/>
    </dgm:pt>
    <dgm:pt modelId="{790763FC-8835-F34C-9545-24EB60AED325}" type="pres">
      <dgm:prSet presAssocID="{704D6B9B-9A7D-6445-95A6-B9DC49363ABD}" presName="connTx" presStyleLbl="parChTrans1D2" presStyleIdx="2" presStyleCnt="4"/>
      <dgm:spPr/>
    </dgm:pt>
    <dgm:pt modelId="{79DA7E8C-046F-4244-93E6-1D027773411A}" type="pres">
      <dgm:prSet presAssocID="{500919D6-835F-F74F-B7C4-62DB8C2E7684}" presName="node" presStyleLbl="node1" presStyleIdx="2" presStyleCnt="4">
        <dgm:presLayoutVars>
          <dgm:bulletEnabled val="1"/>
        </dgm:presLayoutVars>
      </dgm:prSet>
      <dgm:spPr/>
      <dgm:t>
        <a:bodyPr/>
        <a:lstStyle/>
        <a:p>
          <a:endParaRPr lang="en-US"/>
        </a:p>
      </dgm:t>
    </dgm:pt>
    <dgm:pt modelId="{741799A1-97C6-0E4A-B9F6-DB0B88E80A83}" type="pres">
      <dgm:prSet presAssocID="{E1EFD734-080C-D847-8A8A-EF8BFCDEE474}" presName="Name9" presStyleLbl="parChTrans1D2" presStyleIdx="3" presStyleCnt="4"/>
      <dgm:spPr/>
    </dgm:pt>
    <dgm:pt modelId="{5AC3D68C-DDEF-F64C-8821-8414DD27959E}" type="pres">
      <dgm:prSet presAssocID="{E1EFD734-080C-D847-8A8A-EF8BFCDEE474}" presName="connTx" presStyleLbl="parChTrans1D2" presStyleIdx="3" presStyleCnt="4"/>
      <dgm:spPr/>
    </dgm:pt>
    <dgm:pt modelId="{30546017-64C5-F147-A235-4480D53C8359}" type="pres">
      <dgm:prSet presAssocID="{AD81D3F2-2107-B941-95AF-00DCBB8685B8}" presName="node" presStyleLbl="node1" presStyleIdx="3" presStyleCnt="4">
        <dgm:presLayoutVars>
          <dgm:bulletEnabled val="1"/>
        </dgm:presLayoutVars>
      </dgm:prSet>
      <dgm:spPr/>
    </dgm:pt>
  </dgm:ptLst>
  <dgm:cxnLst>
    <dgm:cxn modelId="{1191D905-3EB5-BD45-8B14-716822EBB43B}" type="presOf" srcId="{D2293F45-0457-1047-A93B-0242AD9EC9ED}" destId="{FE504861-A52B-FE43-BD6A-DB977BA200D3}" srcOrd="0" destOrd="0" presId="urn:microsoft.com/office/officeart/2005/8/layout/radial1"/>
    <dgm:cxn modelId="{25DFFD71-AE98-DC4B-A7F9-3DB3BE3C183C}" type="presOf" srcId="{704D6B9B-9A7D-6445-95A6-B9DC49363ABD}" destId="{D79BB7B0-DFD9-FF42-8B5B-B3C96192C0A7}" srcOrd="0" destOrd="0" presId="urn:microsoft.com/office/officeart/2005/8/layout/radial1"/>
    <dgm:cxn modelId="{8E068600-CA90-134F-967B-2F83FFBD68F0}" type="presOf" srcId="{B7A26CD9-A6E8-B14F-B51A-78FCA74CEE62}" destId="{4203209C-A8F8-6443-BEC6-401D9B456A13}" srcOrd="0" destOrd="0" presId="urn:microsoft.com/office/officeart/2005/8/layout/radial1"/>
    <dgm:cxn modelId="{A5DFDE58-D2EA-EE49-BBF5-C79A78839F46}" type="presOf" srcId="{565CA567-10A4-AB44-8BC0-E0C10C8EA872}" destId="{D11F66A3-157F-9345-AA12-4C833284A3D3}" srcOrd="0" destOrd="0" presId="urn:microsoft.com/office/officeart/2005/8/layout/radial1"/>
    <dgm:cxn modelId="{F60E3AE9-EEDE-084D-B7ED-FA4A33EC6B34}" type="presOf" srcId="{73BC8D88-9963-9241-B199-E1C6F33BE694}" destId="{943A9628-A582-AE42-BA9C-20631F4750B7}" srcOrd="0" destOrd="0" presId="urn:microsoft.com/office/officeart/2005/8/layout/radial1"/>
    <dgm:cxn modelId="{799C25BC-6BC2-5B43-8DC2-D01294FE2E6C}" type="presOf" srcId="{AD81D3F2-2107-B941-95AF-00DCBB8685B8}" destId="{30546017-64C5-F147-A235-4480D53C8359}" srcOrd="0" destOrd="0" presId="urn:microsoft.com/office/officeart/2005/8/layout/radial1"/>
    <dgm:cxn modelId="{AE53C409-692E-8049-B874-1F63C5F7C7BB}" type="presOf" srcId="{0998F305-3E05-AD49-8B97-7C49FAC1F179}" destId="{F83470FC-AA2A-F842-8D5D-32EE057BFC63}" srcOrd="0" destOrd="0" presId="urn:microsoft.com/office/officeart/2005/8/layout/radial1"/>
    <dgm:cxn modelId="{55780359-1CD9-4A43-BCE4-7125C6EA87D6}" srcId="{73BC8D88-9963-9241-B199-E1C6F33BE694}" destId="{AD81D3F2-2107-B941-95AF-00DCBB8685B8}" srcOrd="3" destOrd="0" parTransId="{E1EFD734-080C-D847-8A8A-EF8BFCDEE474}" sibTransId="{D6C03FBD-F810-D74B-BF3E-04D46CD69584}"/>
    <dgm:cxn modelId="{DC3C9391-455A-7C42-9D7F-BD710E468FD2}" srcId="{73BC8D88-9963-9241-B199-E1C6F33BE694}" destId="{0998F305-3E05-AD49-8B97-7C49FAC1F179}" srcOrd="0" destOrd="0" parTransId="{D2293F45-0457-1047-A93B-0242AD9EC9ED}" sibTransId="{D2C6DB8A-C9A8-FC41-91FE-6D5DD8A0FBCB}"/>
    <dgm:cxn modelId="{51453BDC-C2A7-3C4E-AF10-12A7E79BF513}" srcId="{73BC8D88-9963-9241-B199-E1C6F33BE694}" destId="{500919D6-835F-F74F-B7C4-62DB8C2E7684}" srcOrd="2" destOrd="0" parTransId="{704D6B9B-9A7D-6445-95A6-B9DC49363ABD}" sibTransId="{FD48A2D8-93D5-C949-A890-B8DBC62C157C}"/>
    <dgm:cxn modelId="{40CD21DE-CFB7-A748-84AF-465540924385}" type="presOf" srcId="{D31FCA8C-2AD2-9240-B4FD-2EA764E81CA2}" destId="{2A7D53BC-11B9-844E-B6A6-094015495192}" srcOrd="0" destOrd="0" presId="urn:microsoft.com/office/officeart/2005/8/layout/radial1"/>
    <dgm:cxn modelId="{B74D1CFF-756D-A142-875C-4261EBAC17F2}" type="presOf" srcId="{D2293F45-0457-1047-A93B-0242AD9EC9ED}" destId="{3890A3EB-545F-6A4C-9D8D-32A2352420F8}" srcOrd="1" destOrd="0" presId="urn:microsoft.com/office/officeart/2005/8/layout/radial1"/>
    <dgm:cxn modelId="{EFEBE55C-FA86-D84F-9865-FB36A274FFEC}" type="presOf" srcId="{E1EFD734-080C-D847-8A8A-EF8BFCDEE474}" destId="{5AC3D68C-DDEF-F64C-8821-8414DD27959E}" srcOrd="1" destOrd="0" presId="urn:microsoft.com/office/officeart/2005/8/layout/radial1"/>
    <dgm:cxn modelId="{96794FF2-B12F-8F4C-948F-36F706254508}" type="presOf" srcId="{E1EFD734-080C-D847-8A8A-EF8BFCDEE474}" destId="{741799A1-97C6-0E4A-B9F6-DB0B88E80A83}" srcOrd="0" destOrd="0" presId="urn:microsoft.com/office/officeart/2005/8/layout/radial1"/>
    <dgm:cxn modelId="{0ADD6107-FD59-AA45-AB25-ADB4B1DC3652}" type="presOf" srcId="{500919D6-835F-F74F-B7C4-62DB8C2E7684}" destId="{79DA7E8C-046F-4244-93E6-1D027773411A}" srcOrd="0" destOrd="0" presId="urn:microsoft.com/office/officeart/2005/8/layout/radial1"/>
    <dgm:cxn modelId="{D30E334A-A5BF-BF43-AA6C-52732EAFAC08}" srcId="{565CA567-10A4-AB44-8BC0-E0C10C8EA872}" destId="{73BC8D88-9963-9241-B199-E1C6F33BE694}" srcOrd="0" destOrd="0" parTransId="{5540C927-B143-9847-9C9B-248DF28C1EDA}" sibTransId="{5137D470-C2E6-E844-A0B7-D0ACB386379F}"/>
    <dgm:cxn modelId="{46A325CE-0D31-0F40-8BB9-49F0286C58E5}" type="presOf" srcId="{704D6B9B-9A7D-6445-95A6-B9DC49363ABD}" destId="{790763FC-8835-F34C-9545-24EB60AED325}" srcOrd="1" destOrd="0" presId="urn:microsoft.com/office/officeart/2005/8/layout/radial1"/>
    <dgm:cxn modelId="{1541994B-2EFD-0F4A-89F1-56852963A317}" type="presOf" srcId="{B7A26CD9-A6E8-B14F-B51A-78FCA74CEE62}" destId="{661B6802-CCB0-8F4E-813C-BB1B3D8221AB}" srcOrd="1" destOrd="0" presId="urn:microsoft.com/office/officeart/2005/8/layout/radial1"/>
    <dgm:cxn modelId="{D9ACEBC7-B4AE-1A4D-9CF6-F3D49AD2E453}" srcId="{73BC8D88-9963-9241-B199-E1C6F33BE694}" destId="{D31FCA8C-2AD2-9240-B4FD-2EA764E81CA2}" srcOrd="1" destOrd="0" parTransId="{B7A26CD9-A6E8-B14F-B51A-78FCA74CEE62}" sibTransId="{F30A620A-6BEE-4E45-8A32-72DD05ECF20D}"/>
    <dgm:cxn modelId="{6392E503-B006-8C4D-9E16-DAFF2D48B9C6}" type="presParOf" srcId="{D11F66A3-157F-9345-AA12-4C833284A3D3}" destId="{943A9628-A582-AE42-BA9C-20631F4750B7}" srcOrd="0" destOrd="0" presId="urn:microsoft.com/office/officeart/2005/8/layout/radial1"/>
    <dgm:cxn modelId="{7D8F681F-1590-3E46-A55F-C8007F2AA2DF}" type="presParOf" srcId="{D11F66A3-157F-9345-AA12-4C833284A3D3}" destId="{FE504861-A52B-FE43-BD6A-DB977BA200D3}" srcOrd="1" destOrd="0" presId="urn:microsoft.com/office/officeart/2005/8/layout/radial1"/>
    <dgm:cxn modelId="{C50B0847-CCFD-4046-B79A-C3311858FEF6}" type="presParOf" srcId="{FE504861-A52B-FE43-BD6A-DB977BA200D3}" destId="{3890A3EB-545F-6A4C-9D8D-32A2352420F8}" srcOrd="0" destOrd="0" presId="urn:microsoft.com/office/officeart/2005/8/layout/radial1"/>
    <dgm:cxn modelId="{F1E29A73-2EA9-D148-99C6-D4CE9E6C19D2}" type="presParOf" srcId="{D11F66A3-157F-9345-AA12-4C833284A3D3}" destId="{F83470FC-AA2A-F842-8D5D-32EE057BFC63}" srcOrd="2" destOrd="0" presId="urn:microsoft.com/office/officeart/2005/8/layout/radial1"/>
    <dgm:cxn modelId="{562DEECD-5DF1-C140-ABF5-766B6CC949A6}" type="presParOf" srcId="{D11F66A3-157F-9345-AA12-4C833284A3D3}" destId="{4203209C-A8F8-6443-BEC6-401D9B456A13}" srcOrd="3" destOrd="0" presId="urn:microsoft.com/office/officeart/2005/8/layout/radial1"/>
    <dgm:cxn modelId="{BF170D4A-18ED-7F4C-905D-46C5C744A387}" type="presParOf" srcId="{4203209C-A8F8-6443-BEC6-401D9B456A13}" destId="{661B6802-CCB0-8F4E-813C-BB1B3D8221AB}" srcOrd="0" destOrd="0" presId="urn:microsoft.com/office/officeart/2005/8/layout/radial1"/>
    <dgm:cxn modelId="{50656F01-8F31-C84E-B829-1AF3A148FAF1}" type="presParOf" srcId="{D11F66A3-157F-9345-AA12-4C833284A3D3}" destId="{2A7D53BC-11B9-844E-B6A6-094015495192}" srcOrd="4" destOrd="0" presId="urn:microsoft.com/office/officeart/2005/8/layout/radial1"/>
    <dgm:cxn modelId="{B42EA30F-0F1C-4946-BB90-26433DCA1FD2}" type="presParOf" srcId="{D11F66A3-157F-9345-AA12-4C833284A3D3}" destId="{D79BB7B0-DFD9-FF42-8B5B-B3C96192C0A7}" srcOrd="5" destOrd="0" presId="urn:microsoft.com/office/officeart/2005/8/layout/radial1"/>
    <dgm:cxn modelId="{0418A535-BFE5-684F-A278-C4F8367536C0}" type="presParOf" srcId="{D79BB7B0-DFD9-FF42-8B5B-B3C96192C0A7}" destId="{790763FC-8835-F34C-9545-24EB60AED325}" srcOrd="0" destOrd="0" presId="urn:microsoft.com/office/officeart/2005/8/layout/radial1"/>
    <dgm:cxn modelId="{910EAB67-6C05-9E46-ACA1-50C8EC8688E0}" type="presParOf" srcId="{D11F66A3-157F-9345-AA12-4C833284A3D3}" destId="{79DA7E8C-046F-4244-93E6-1D027773411A}" srcOrd="6" destOrd="0" presId="urn:microsoft.com/office/officeart/2005/8/layout/radial1"/>
    <dgm:cxn modelId="{388E3246-C02C-4B42-B999-D9690FD5202E}" type="presParOf" srcId="{D11F66A3-157F-9345-AA12-4C833284A3D3}" destId="{741799A1-97C6-0E4A-B9F6-DB0B88E80A83}" srcOrd="7" destOrd="0" presId="urn:microsoft.com/office/officeart/2005/8/layout/radial1"/>
    <dgm:cxn modelId="{120FA807-80A2-3A4C-A0EB-5CDFA47B6B45}" type="presParOf" srcId="{741799A1-97C6-0E4A-B9F6-DB0B88E80A83}" destId="{5AC3D68C-DDEF-F64C-8821-8414DD27959E}" srcOrd="0" destOrd="0" presId="urn:microsoft.com/office/officeart/2005/8/layout/radial1"/>
    <dgm:cxn modelId="{7550A865-39E6-C045-84D8-6CF7028E38E7}" type="presParOf" srcId="{D11F66A3-157F-9345-AA12-4C833284A3D3}" destId="{30546017-64C5-F147-A235-4480D53C8359}"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3A9628-A582-AE42-BA9C-20631F4750B7}">
      <dsp:nvSpPr>
        <dsp:cNvPr id="0" name=""/>
        <dsp:cNvSpPr/>
      </dsp:nvSpPr>
      <dsp:spPr>
        <a:xfrm>
          <a:off x="3087912" y="1739172"/>
          <a:ext cx="1322255" cy="1322255"/>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Document</a:t>
          </a:r>
          <a:endParaRPr lang="en-US" sz="1600" kern="1200" dirty="0"/>
        </a:p>
      </dsp:txBody>
      <dsp:txXfrm>
        <a:off x="3281552" y="1932812"/>
        <a:ext cx="934975" cy="934975"/>
      </dsp:txXfrm>
    </dsp:sp>
    <dsp:sp modelId="{FE504861-A52B-FE43-BD6A-DB977BA200D3}">
      <dsp:nvSpPr>
        <dsp:cNvPr id="0" name=""/>
        <dsp:cNvSpPr/>
      </dsp:nvSpPr>
      <dsp:spPr>
        <a:xfrm rot="16200000">
          <a:off x="3549206" y="1523467"/>
          <a:ext cx="399667" cy="31742"/>
        </a:xfrm>
        <a:custGeom>
          <a:avLst/>
          <a:gdLst/>
          <a:ahLst/>
          <a:cxnLst/>
          <a:rect l="0" t="0" r="0" b="0"/>
          <a:pathLst>
            <a:path>
              <a:moveTo>
                <a:pt x="0" y="15871"/>
              </a:moveTo>
              <a:lnTo>
                <a:pt x="399667" y="158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39048" y="1529347"/>
        <a:ext cx="19983" cy="19983"/>
      </dsp:txXfrm>
    </dsp:sp>
    <dsp:sp modelId="{F83470FC-AA2A-F842-8D5D-32EE057BFC63}">
      <dsp:nvSpPr>
        <dsp:cNvPr id="0" name=""/>
        <dsp:cNvSpPr/>
      </dsp:nvSpPr>
      <dsp:spPr>
        <a:xfrm>
          <a:off x="3087912" y="17249"/>
          <a:ext cx="1322255" cy="1322255"/>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Can they find important information?</a:t>
          </a:r>
          <a:endParaRPr lang="en-US" sz="1200" kern="1200" dirty="0"/>
        </a:p>
      </dsp:txBody>
      <dsp:txXfrm>
        <a:off x="3281552" y="210889"/>
        <a:ext cx="934975" cy="934975"/>
      </dsp:txXfrm>
    </dsp:sp>
    <dsp:sp modelId="{4203209C-A8F8-6443-BEC6-401D9B456A13}">
      <dsp:nvSpPr>
        <dsp:cNvPr id="0" name=""/>
        <dsp:cNvSpPr/>
      </dsp:nvSpPr>
      <dsp:spPr>
        <a:xfrm>
          <a:off x="4410167" y="2384428"/>
          <a:ext cx="399667" cy="31742"/>
        </a:xfrm>
        <a:custGeom>
          <a:avLst/>
          <a:gdLst/>
          <a:ahLst/>
          <a:cxnLst/>
          <a:rect l="0" t="0" r="0" b="0"/>
          <a:pathLst>
            <a:path>
              <a:moveTo>
                <a:pt x="0" y="15871"/>
              </a:moveTo>
              <a:lnTo>
                <a:pt x="399667" y="158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00009" y="2390308"/>
        <a:ext cx="19983" cy="19983"/>
      </dsp:txXfrm>
    </dsp:sp>
    <dsp:sp modelId="{2A7D53BC-11B9-844E-B6A6-094015495192}">
      <dsp:nvSpPr>
        <dsp:cNvPr id="0" name=""/>
        <dsp:cNvSpPr/>
      </dsp:nvSpPr>
      <dsp:spPr>
        <a:xfrm>
          <a:off x="4809835" y="1739172"/>
          <a:ext cx="1322255" cy="1322255"/>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Are the activities described in the document safe?</a:t>
          </a:r>
          <a:endParaRPr lang="en-US" sz="1200" kern="1200" dirty="0"/>
        </a:p>
      </dsp:txBody>
      <dsp:txXfrm>
        <a:off x="5003475" y="1932812"/>
        <a:ext cx="934975" cy="934975"/>
      </dsp:txXfrm>
    </dsp:sp>
    <dsp:sp modelId="{D79BB7B0-DFD9-FF42-8B5B-B3C96192C0A7}">
      <dsp:nvSpPr>
        <dsp:cNvPr id="0" name=""/>
        <dsp:cNvSpPr/>
      </dsp:nvSpPr>
      <dsp:spPr>
        <a:xfrm rot="5400000">
          <a:off x="3549206" y="3245390"/>
          <a:ext cx="399667" cy="31742"/>
        </a:xfrm>
        <a:custGeom>
          <a:avLst/>
          <a:gdLst/>
          <a:ahLst/>
          <a:cxnLst/>
          <a:rect l="0" t="0" r="0" b="0"/>
          <a:pathLst>
            <a:path>
              <a:moveTo>
                <a:pt x="0" y="15871"/>
              </a:moveTo>
              <a:lnTo>
                <a:pt x="399667" y="158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739048" y="3251269"/>
        <a:ext cx="19983" cy="19983"/>
      </dsp:txXfrm>
    </dsp:sp>
    <dsp:sp modelId="{79DA7E8C-046F-4244-93E6-1D027773411A}">
      <dsp:nvSpPr>
        <dsp:cNvPr id="0" name=""/>
        <dsp:cNvSpPr/>
      </dsp:nvSpPr>
      <dsp:spPr>
        <a:xfrm>
          <a:off x="3087912" y="3461095"/>
          <a:ext cx="1322255" cy="1322255"/>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Can they understand the meaning of the document?</a:t>
          </a:r>
          <a:endParaRPr lang="en-US" sz="1200" kern="1200" dirty="0"/>
        </a:p>
      </dsp:txBody>
      <dsp:txXfrm>
        <a:off x="3281552" y="3654735"/>
        <a:ext cx="934975" cy="934975"/>
      </dsp:txXfrm>
    </dsp:sp>
    <dsp:sp modelId="{741799A1-97C6-0E4A-B9F6-DB0B88E80A83}">
      <dsp:nvSpPr>
        <dsp:cNvPr id="0" name=""/>
        <dsp:cNvSpPr/>
      </dsp:nvSpPr>
      <dsp:spPr>
        <a:xfrm rot="10800000">
          <a:off x="2688244" y="2384428"/>
          <a:ext cx="399667" cy="31742"/>
        </a:xfrm>
        <a:custGeom>
          <a:avLst/>
          <a:gdLst/>
          <a:ahLst/>
          <a:cxnLst/>
          <a:rect l="0" t="0" r="0" b="0"/>
          <a:pathLst>
            <a:path>
              <a:moveTo>
                <a:pt x="0" y="15871"/>
              </a:moveTo>
              <a:lnTo>
                <a:pt x="399667" y="1587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78087" y="2390308"/>
        <a:ext cx="19983" cy="19983"/>
      </dsp:txXfrm>
    </dsp:sp>
    <dsp:sp modelId="{30546017-64C5-F147-A235-4480D53C8359}">
      <dsp:nvSpPr>
        <dsp:cNvPr id="0" name=""/>
        <dsp:cNvSpPr/>
      </dsp:nvSpPr>
      <dsp:spPr>
        <a:xfrm>
          <a:off x="1365989" y="1739172"/>
          <a:ext cx="1322255" cy="1322255"/>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smtClean="0"/>
            <a:t>Can they do what’s asked?</a:t>
          </a:r>
          <a:endParaRPr lang="en-US" sz="1200" kern="1200" dirty="0"/>
        </a:p>
      </dsp:txBody>
      <dsp:txXfrm>
        <a:off x="1559629" y="1932812"/>
        <a:ext cx="934975" cy="93497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63957B-070E-4CEF-83B9-90562B50CA18}" type="datetimeFigureOut">
              <a:rPr lang="en-US" smtClean="0"/>
              <a:pPr/>
              <a:t>11/12/13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D2C84-60D0-4F6E-A2F3-F83081A98116}" type="slidenum">
              <a:rPr lang="en-US" smtClean="0"/>
              <a:pPr/>
              <a:t>‹#›</a:t>
            </a:fld>
            <a:endParaRPr lang="en-US"/>
          </a:p>
        </p:txBody>
      </p:sp>
    </p:spTree>
    <p:extLst>
      <p:ext uri="{BB962C8B-B14F-4D97-AF65-F5344CB8AC3E}">
        <p14:creationId xmlns:p14="http://schemas.microsoft.com/office/powerpoint/2010/main" val="2888826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a:t>
            </a:fld>
            <a:endParaRPr lang="en-US"/>
          </a:p>
        </p:txBody>
      </p:sp>
    </p:spTree>
    <p:extLst>
      <p:ext uri="{BB962C8B-B14F-4D97-AF65-F5344CB8AC3E}">
        <p14:creationId xmlns:p14="http://schemas.microsoft.com/office/powerpoint/2010/main" val="425009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10</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11</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“Track Changes” feature of a word processor can be helpful to show where changes have been made to the text.</a:t>
            </a:r>
          </a:p>
          <a:p>
            <a:endParaRPr lang="en-US" baseline="0" dirty="0" smtClean="0"/>
          </a:p>
          <a:p>
            <a:r>
              <a:rPr lang="en-US" dirty="0" smtClean="0"/>
              <a:t>Sentences – make sure they are clear and concise.</a:t>
            </a:r>
          </a:p>
          <a:p>
            <a:pPr marL="171450" indent="-171450">
              <a:buFont typeface="Arial" pitchFamily="34" charset="0"/>
              <a:buChar char="•"/>
            </a:pPr>
            <a:r>
              <a:rPr lang="en-US" dirty="0" smtClean="0"/>
              <a:t>Are the subjects easy to locate?; Do verbs express actions? Can you eliminate prepositional phrases? Are sentences breathing length?</a:t>
            </a:r>
          </a:p>
          <a:p>
            <a:pPr marL="0" indent="0">
              <a:buFont typeface="Arial" pitchFamily="34" charset="0"/>
              <a:buNone/>
            </a:pPr>
            <a:r>
              <a:rPr lang="en-US" dirty="0" smtClean="0"/>
              <a:t>Paragraphs – should</a:t>
            </a:r>
            <a:r>
              <a:rPr lang="en-US" baseline="0" dirty="0" smtClean="0"/>
              <a:t> support specific claims.  Improve the flow of the text.</a:t>
            </a:r>
          </a:p>
          <a:p>
            <a:pPr marL="171450" indent="-171450">
              <a:buFont typeface="Arial" pitchFamily="34" charset="0"/>
              <a:buChar char="•"/>
            </a:pPr>
            <a:r>
              <a:rPr lang="en-US" dirty="0" smtClean="0"/>
              <a:t>Does each paragraph have a clear topic sentence (a claim) and support? Do paragraphs need transitions or a point sentence? Are subjects aligned? </a:t>
            </a:r>
            <a:r>
              <a:rPr lang="en-US" baseline="0" dirty="0" smtClean="0"/>
              <a:t>Would transitions or transitional phrases help bridge gaps?</a:t>
            </a:r>
          </a:p>
          <a:p>
            <a:pPr marL="0" indent="0">
              <a:buFont typeface="Arial" pitchFamily="34" charset="0"/>
              <a:buNone/>
            </a:pPr>
            <a:r>
              <a:rPr lang="en-US" baseline="0" dirty="0" smtClean="0"/>
              <a:t>Headings – should be easy to understand and consistently used</a:t>
            </a:r>
          </a:p>
          <a:p>
            <a:pPr marL="171450" indent="-171450">
              <a:buFont typeface="Arial" pitchFamily="34" charset="0"/>
              <a:buChar char="•"/>
            </a:pPr>
            <a:r>
              <a:rPr lang="en-US" baseline="0" dirty="0" smtClean="0"/>
              <a:t>Do headings reflect information that follows? Do headings make document </a:t>
            </a:r>
            <a:r>
              <a:rPr lang="en-US" baseline="0" dirty="0" err="1" smtClean="0"/>
              <a:t>scannable</a:t>
            </a:r>
            <a:r>
              <a:rPr lang="en-US" baseline="0" dirty="0" smtClean="0"/>
              <a:t> and highlight important information? Are there clear levels of headings?</a:t>
            </a:r>
          </a:p>
          <a:p>
            <a:pPr marL="0" indent="0">
              <a:buFont typeface="Arial" pitchFamily="34" charset="0"/>
              <a:buNone/>
            </a:pPr>
            <a:r>
              <a:rPr lang="en-US" baseline="0" dirty="0" smtClean="0"/>
              <a:t>Graphics – make sure graphics support the written text. Check graphics for accuracy.</a:t>
            </a:r>
          </a:p>
          <a:p>
            <a:pPr marL="171450" indent="-171450">
              <a:buFont typeface="Arial" pitchFamily="34" charset="0"/>
              <a:buChar char="•"/>
            </a:pPr>
            <a:r>
              <a:rPr lang="en-US" baseline="0" dirty="0" smtClean="0"/>
              <a:t>Does each graphic tell a simple story? Does each graphic support written text without replacing it; Are graphics clearly titled and referred to by number in the written text?</a:t>
            </a:r>
          </a:p>
          <a:p>
            <a:pPr marL="0" indent="0">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12</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13</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14</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Grammar</a:t>
            </a:r>
          </a:p>
          <a:p>
            <a:pPr marL="171450" indent="-171450">
              <a:buFont typeface="Arial" pitchFamily="34" charset="0"/>
              <a:buChar char="•"/>
            </a:pPr>
            <a:r>
              <a:rPr lang="en-US" dirty="0" smtClean="0"/>
              <a:t>In technical documents, correct grammar and punctuation are expected.</a:t>
            </a:r>
          </a:p>
          <a:p>
            <a:pPr marL="171450" indent="-171450">
              <a:buFont typeface="Arial" pitchFamily="34" charset="0"/>
              <a:buChar char="•"/>
            </a:pPr>
            <a:r>
              <a:rPr lang="en-US" dirty="0" smtClean="0"/>
              <a:t>Use grammar checkers cautiously.</a:t>
            </a:r>
          </a:p>
          <a:p>
            <a:r>
              <a:rPr lang="en-US" dirty="0" smtClean="0"/>
              <a:t>Punctuation</a:t>
            </a:r>
          </a:p>
          <a:p>
            <a:pPr marL="171450" indent="-171450">
              <a:buFont typeface="Arial" pitchFamily="34" charset="0"/>
              <a:buChar char="•"/>
            </a:pPr>
            <a:r>
              <a:rPr lang="en-US" dirty="0" smtClean="0"/>
              <a:t>Understand the physical</a:t>
            </a:r>
            <a:r>
              <a:rPr lang="en-US" baseline="0" dirty="0" smtClean="0"/>
              <a:t> characteristics of punctuation. The marks reflect the way we speak.</a:t>
            </a:r>
          </a:p>
          <a:p>
            <a:pPr marL="171450" indent="-171450">
              <a:buFont typeface="Arial" pitchFamily="34" charset="0"/>
              <a:buChar char="•"/>
            </a:pPr>
            <a:r>
              <a:rPr lang="en-US" baseline="0" dirty="0" smtClean="0"/>
              <a:t>Misused punctuation marks cause confusion.</a:t>
            </a:r>
            <a:endParaRPr lang="en-US" dirty="0" smtClean="0"/>
          </a:p>
          <a:p>
            <a:r>
              <a:rPr lang="en-US" dirty="0" smtClean="0"/>
              <a:t>Spelling and Typos</a:t>
            </a:r>
          </a:p>
          <a:p>
            <a:pPr marL="171450" indent="-171450">
              <a:buFont typeface="Arial" pitchFamily="34" charset="0"/>
              <a:buChar char="•"/>
            </a:pPr>
            <a:r>
              <a:rPr lang="en-US" dirty="0" smtClean="0"/>
              <a:t>Use spell checker, but beware</a:t>
            </a:r>
            <a:r>
              <a:rPr lang="en-US" baseline="0" dirty="0" smtClean="0"/>
              <a:t> of limitations.</a:t>
            </a:r>
          </a:p>
          <a:p>
            <a:pPr marL="171450" indent="-171450">
              <a:buFont typeface="Arial" pitchFamily="34" charset="0"/>
              <a:buChar char="•"/>
            </a:pPr>
            <a:r>
              <a:rPr lang="en-US" baseline="0" dirty="0" smtClean="0"/>
              <a:t>Keep a dictionary close by – computer spell checkers aren’t as complete as a dictionary.</a:t>
            </a:r>
            <a:endParaRPr lang="en-US" dirty="0" smtClean="0"/>
          </a:p>
          <a:p>
            <a:r>
              <a:rPr lang="en-US" dirty="0" smtClean="0"/>
              <a:t>Word Usage</a:t>
            </a:r>
          </a:p>
          <a:p>
            <a:pPr marL="171450" indent="-171450">
              <a:buFont typeface="Arial" pitchFamily="34" charset="0"/>
              <a:buChar char="•"/>
            </a:pPr>
            <a:r>
              <a:rPr lang="en-US" dirty="0" smtClean="0"/>
              <a:t>Usage guides explain subtle</a:t>
            </a:r>
            <a:r>
              <a:rPr lang="en-US" baseline="0" dirty="0" smtClean="0"/>
              <a:t> differences among words.</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15</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16</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Translation Software Makes Mistakes</a:t>
            </a:r>
          </a:p>
          <a:p>
            <a:pPr marL="0" indent="0">
              <a:buFont typeface="Arial" pitchFamily="34" charset="0"/>
              <a:buNone/>
            </a:pPr>
            <a:endParaRPr lang="en-US" sz="1200" dirty="0" smtClean="0"/>
          </a:p>
          <a:p>
            <a:pPr marL="0" indent="0">
              <a:buFont typeface="Arial" pitchFamily="34" charset="0"/>
              <a:buNone/>
            </a:pPr>
            <a:r>
              <a:rPr lang="en-US" sz="1200" dirty="0" smtClean="0"/>
              <a:t>Use short, direct sentences that follow subject, verb, object order</a:t>
            </a:r>
          </a:p>
          <a:p>
            <a:pPr marL="171450" indent="-171450">
              <a:buFont typeface="Arial" pitchFamily="34" charset="0"/>
              <a:buChar char="•"/>
            </a:pPr>
            <a:r>
              <a:rPr lang="en-US" sz="1200" dirty="0" smtClean="0"/>
              <a:t>Cut long sentences into short ones. Make sure subjects and verbs are easy to locate.</a:t>
            </a:r>
          </a:p>
          <a:p>
            <a:pPr marL="0" indent="0">
              <a:buFont typeface="Arial" pitchFamily="34" charset="0"/>
              <a:buNone/>
            </a:pPr>
            <a:r>
              <a:rPr lang="en-US" sz="1200" dirty="0" smtClean="0"/>
              <a:t>Use positive sentences and minimize negative sentences</a:t>
            </a:r>
          </a:p>
          <a:p>
            <a:pPr marL="171450" indent="-171450">
              <a:buFont typeface="Arial" pitchFamily="34" charset="0"/>
              <a:buChar char="•"/>
            </a:pPr>
            <a:r>
              <a:rPr lang="en-US" sz="1200" dirty="0" smtClean="0"/>
              <a:t>Negative sentences may translate more harshly than intended.</a:t>
            </a:r>
          </a:p>
          <a:p>
            <a:pPr marL="0" indent="0">
              <a:buFont typeface="Arial" pitchFamily="34" charset="0"/>
              <a:buNone/>
            </a:pPr>
            <a:r>
              <a:rPr lang="en-US" sz="1200" dirty="0" smtClean="0"/>
              <a:t>Use a limited set of words</a:t>
            </a:r>
          </a:p>
          <a:p>
            <a:pPr marL="171450" indent="-171450">
              <a:buFont typeface="Arial" pitchFamily="34" charset="0"/>
              <a:buChar char="•"/>
            </a:pPr>
            <a:r>
              <a:rPr lang="en-US" sz="1200" dirty="0" smtClean="0"/>
              <a:t>Some companies</a:t>
            </a:r>
            <a:r>
              <a:rPr lang="en-US" sz="1200" baseline="0" dirty="0" smtClean="0"/>
              <a:t> have standard language guides for international documents.</a:t>
            </a:r>
            <a:endParaRPr lang="en-US" sz="1200" dirty="0" smtClean="0"/>
          </a:p>
          <a:p>
            <a:pPr marL="0" indent="0">
              <a:buFont typeface="Arial" pitchFamily="34" charset="0"/>
              <a:buNone/>
            </a:pPr>
            <a:r>
              <a:rPr lang="en-US" sz="1200" dirty="0" smtClean="0"/>
              <a:t>Avoid humor or jokes</a:t>
            </a:r>
          </a:p>
          <a:p>
            <a:pPr marL="171450" indent="-171450">
              <a:buFont typeface="Arial" pitchFamily="34" charset="0"/>
              <a:buChar char="•"/>
            </a:pPr>
            <a:r>
              <a:rPr lang="en-US" sz="1200" dirty="0" smtClean="0"/>
              <a:t>Jokes are culture-specific and situational, so they rarely translate</a:t>
            </a:r>
            <a:r>
              <a:rPr lang="en-US" sz="1200" baseline="0" dirty="0" smtClean="0"/>
              <a:t> well.</a:t>
            </a:r>
            <a:endParaRPr lang="en-US" sz="1200" dirty="0" smtClean="0"/>
          </a:p>
          <a:p>
            <a:endParaRPr lang="en-US" sz="1200"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17</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sz="1100" dirty="0" smtClean="0"/>
              <a:t>Minimize jargon and slang</a:t>
            </a:r>
          </a:p>
          <a:p>
            <a:pPr marL="171450" indent="-171450">
              <a:buFont typeface="Arial" pitchFamily="34" charset="0"/>
              <a:buChar char="•"/>
            </a:pPr>
            <a:r>
              <a:rPr lang="en-US" sz="1100" dirty="0" smtClean="0"/>
              <a:t>Jargon and slang</a:t>
            </a:r>
            <a:r>
              <a:rPr lang="en-US" sz="1100" baseline="0" dirty="0" smtClean="0"/>
              <a:t> are culturally dependent and difficult to translate.</a:t>
            </a:r>
            <a:endParaRPr lang="en-US" sz="1100" dirty="0" smtClean="0"/>
          </a:p>
          <a:p>
            <a:pPr marL="0" indent="0">
              <a:buFont typeface="Arial" pitchFamily="34" charset="0"/>
              <a:buNone/>
            </a:pPr>
            <a:r>
              <a:rPr lang="en-US" sz="1100" dirty="0" smtClean="0"/>
              <a:t>Check any sayings, clichés, or idioms</a:t>
            </a:r>
          </a:p>
          <a:p>
            <a:pPr marL="171450" indent="-171450">
              <a:buFont typeface="Arial" pitchFamily="34" charset="0"/>
              <a:buChar char="•"/>
            </a:pPr>
            <a:r>
              <a:rPr lang="en-US" sz="1100" dirty="0" smtClean="0"/>
              <a:t>Turns of phrase</a:t>
            </a:r>
            <a:r>
              <a:rPr lang="en-US" sz="1100" baseline="0" dirty="0" smtClean="0"/>
              <a:t> don’t translate well.</a:t>
            </a:r>
            <a:endParaRPr lang="en-US" sz="1100" dirty="0" smtClean="0"/>
          </a:p>
          <a:p>
            <a:pPr marL="0" indent="0">
              <a:buFont typeface="Arial" pitchFamily="34" charset="0"/>
              <a:buNone/>
            </a:pPr>
            <a:r>
              <a:rPr lang="en-US" sz="1100" dirty="0" smtClean="0"/>
              <a:t>Avoid obvious metaphors</a:t>
            </a:r>
          </a:p>
          <a:p>
            <a:pPr marL="171450" indent="-171450">
              <a:buFont typeface="Arial" pitchFamily="34" charset="0"/>
              <a:buChar char="•"/>
            </a:pPr>
            <a:r>
              <a:rPr lang="en-US" sz="1100" dirty="0" smtClean="0"/>
              <a:t>Metaphors can have different meanings when translated.</a:t>
            </a:r>
          </a:p>
          <a:p>
            <a:pPr marL="0" indent="0">
              <a:buFont typeface="Arial" pitchFamily="34" charset="0"/>
              <a:buNone/>
            </a:pPr>
            <a:r>
              <a:rPr lang="en-US" sz="1100" dirty="0" smtClean="0"/>
              <a:t>Check slogans</a:t>
            </a:r>
          </a:p>
          <a:p>
            <a:pPr marL="171450" indent="-171450">
              <a:buFont typeface="Arial" pitchFamily="34" charset="0"/>
              <a:buChar char="•"/>
            </a:pPr>
            <a:r>
              <a:rPr lang="en-US" sz="1100" dirty="0" smtClean="0"/>
              <a:t>Slogans rely on cultural twists of words, so they are risky when translated.</a:t>
            </a:r>
          </a:p>
          <a:p>
            <a:pPr marL="0" indent="0">
              <a:buFont typeface="Arial" pitchFamily="34" charset="0"/>
              <a:buNone/>
            </a:pPr>
            <a:r>
              <a:rPr lang="en-US" sz="1100" dirty="0" smtClean="0"/>
              <a:t>Check product names</a:t>
            </a:r>
          </a:p>
          <a:p>
            <a:pPr marL="171450" indent="-171450">
              <a:buFont typeface="Arial" pitchFamily="34" charset="0"/>
              <a:buChar char="•"/>
            </a:pPr>
            <a:r>
              <a:rPr lang="en-US" sz="1100" dirty="0" smtClean="0"/>
              <a:t>Names of products can translate in embarrassing ways.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18</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19</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D2C84-60D0-4F6E-A2F3-F83081A98116}" type="slidenum">
              <a:rPr lang="en-US" smtClean="0"/>
              <a:pPr/>
              <a:t>2</a:t>
            </a:fld>
            <a:endParaRPr lang="en-US"/>
          </a:p>
        </p:txBody>
      </p:sp>
    </p:spTree>
    <p:extLst>
      <p:ext uri="{BB962C8B-B14F-4D97-AF65-F5344CB8AC3E}">
        <p14:creationId xmlns:p14="http://schemas.microsoft.com/office/powerpoint/2010/main" val="2681527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20</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Informal</a:t>
            </a:r>
            <a:r>
              <a:rPr lang="en-US" baseline="0" dirty="0" smtClean="0"/>
              <a:t> usability testing – should at least ask other people to look over the document and mark places where they stumble or find it difficult to understand your meaning.</a:t>
            </a:r>
          </a:p>
          <a:p>
            <a:pPr marL="171450" indent="-171450">
              <a:buFont typeface="Arial" pitchFamily="34" charset="0"/>
              <a:buChar char="•"/>
            </a:pPr>
            <a:r>
              <a:rPr lang="en-US" baseline="0" dirty="0" smtClean="0"/>
              <a:t>Formal usability testing – you can run experiments with sample readers to measure how well they can understand and use your document.</a:t>
            </a:r>
          </a:p>
          <a:p>
            <a:pPr marL="628650" lvl="1" indent="-171450">
              <a:buFont typeface="Arial" pitchFamily="34" charset="0"/>
              <a:buChar char="•"/>
            </a:pPr>
            <a:r>
              <a:rPr lang="en-US" baseline="0" dirty="0" smtClean="0"/>
              <a:t>Usability laboratories are often used to observe reactions of readers as they use documents.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21</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baseline="0" dirty="0" smtClean="0"/>
              <a:t>“Can they find it?”</a:t>
            </a:r>
          </a:p>
          <a:p>
            <a:pPr marL="171450" indent="-171450">
              <a:buFont typeface="Arial" pitchFamily="34" charset="0"/>
              <a:buChar char="•"/>
            </a:pPr>
            <a:r>
              <a:rPr lang="en-US" baseline="0" dirty="0" smtClean="0"/>
              <a:t>Read and locate tests – used to determine whether users can locate important parts of the document and how quickly they can do so.</a:t>
            </a:r>
          </a:p>
          <a:p>
            <a:pPr marL="0" indent="0">
              <a:buFont typeface="Arial" pitchFamily="34" charset="0"/>
              <a:buNone/>
            </a:pPr>
            <a:r>
              <a:rPr lang="en-US" baseline="0" dirty="0" smtClean="0"/>
              <a:t>Can they understand it?</a:t>
            </a:r>
          </a:p>
          <a:p>
            <a:pPr marL="171450" indent="-171450">
              <a:buFont typeface="Arial" pitchFamily="34" charset="0"/>
              <a:buChar char="•"/>
            </a:pPr>
            <a:r>
              <a:rPr lang="en-US" baseline="0" dirty="0" smtClean="0"/>
              <a:t>Understandability tests – used to determine if the users retain important concepts and remember key terms.</a:t>
            </a:r>
          </a:p>
          <a:p>
            <a:pPr marL="0" indent="0">
              <a:buFont typeface="Arial" pitchFamily="34" charset="0"/>
              <a:buNone/>
            </a:pPr>
            <a:r>
              <a:rPr lang="en-US" baseline="0" dirty="0" smtClean="0"/>
              <a:t>Can they do it?</a:t>
            </a:r>
          </a:p>
          <a:p>
            <a:pPr marL="171450" indent="-171450">
              <a:buFont typeface="Arial" pitchFamily="34" charset="0"/>
              <a:buChar char="•"/>
            </a:pPr>
            <a:r>
              <a:rPr lang="en-US" baseline="0" dirty="0" smtClean="0"/>
              <a:t>Performance tests – used to determine whether users can perform the actions the document describes.</a:t>
            </a:r>
          </a:p>
          <a:p>
            <a:pPr marL="0" indent="0">
              <a:buFont typeface="Arial" pitchFamily="34" charset="0"/>
              <a:buNone/>
            </a:pPr>
            <a:r>
              <a:rPr lang="en-US" baseline="0" dirty="0" smtClean="0"/>
              <a:t>Is it safe?</a:t>
            </a:r>
          </a:p>
          <a:p>
            <a:pPr marL="171450" indent="-171450">
              <a:buFont typeface="Arial" pitchFamily="34" charset="0"/>
              <a:buChar char="•"/>
            </a:pPr>
            <a:r>
              <a:rPr lang="en-US" baseline="0" dirty="0" smtClean="0"/>
              <a:t>Safety tests – used to study whether the activities described in the document, especially in instructions or user’s manuals are safe.</a:t>
            </a:r>
          </a:p>
        </p:txBody>
      </p:sp>
      <p:sp>
        <p:nvSpPr>
          <p:cNvPr id="4" name="Slide Number Placeholder 3"/>
          <p:cNvSpPr>
            <a:spLocks noGrp="1"/>
          </p:cNvSpPr>
          <p:nvPr>
            <p:ph type="sldNum" sz="quarter" idx="10"/>
          </p:nvPr>
        </p:nvSpPr>
        <p:spPr/>
        <p:txBody>
          <a:bodyPr/>
          <a:lstStyle/>
          <a:p>
            <a:fld id="{A26D2C84-60D0-4F6E-A2F3-F83081A98116}" type="slidenum">
              <a:rPr lang="en-US" smtClean="0"/>
              <a:pPr/>
              <a:t>22</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23</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24</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Can they find it?</a:t>
            </a:r>
            <a:r>
              <a:rPr lang="en-US" dirty="0" smtClean="0"/>
              <a:t>—</a:t>
            </a:r>
            <a:r>
              <a:rPr lang="en-US" i="1" dirty="0" smtClean="0"/>
              <a:t>Read-and-locate</a:t>
            </a:r>
            <a:r>
              <a:rPr lang="en-US" i="1" baseline="0" dirty="0" smtClean="0"/>
              <a:t> tests</a:t>
            </a:r>
            <a:r>
              <a:rPr lang="en-US" i="0" baseline="0" dirty="0" smtClean="0"/>
              <a:t> are used to determine whether users can locate important parts of the document and how quickly they can do so. Often, the users are videotaped and timed while using the document.</a:t>
            </a:r>
          </a:p>
          <a:p>
            <a:r>
              <a:rPr lang="en-US" b="1" i="0" baseline="0" dirty="0" smtClean="0"/>
              <a:t>Can they understand it?</a:t>
            </a:r>
            <a:r>
              <a:rPr lang="en-US" i="0" baseline="0" dirty="0" smtClean="0"/>
              <a:t>—</a:t>
            </a:r>
            <a:r>
              <a:rPr lang="en-US" i="1" baseline="0" dirty="0" smtClean="0"/>
              <a:t>Understandability</a:t>
            </a:r>
            <a:r>
              <a:rPr lang="en-US" i="0" baseline="0" dirty="0" smtClean="0"/>
              <a:t> tests are used to determine if the users retain important concepts and remember key terms. Users are often asked to summarize parts of the document or define concepts.</a:t>
            </a:r>
          </a:p>
          <a:p>
            <a:r>
              <a:rPr lang="en-US" b="1" i="0" baseline="0" dirty="0" smtClean="0"/>
              <a:t>Can they do it?</a:t>
            </a:r>
            <a:r>
              <a:rPr lang="en-US" i="0" baseline="0" dirty="0" smtClean="0"/>
              <a:t>—</a:t>
            </a:r>
            <a:r>
              <a:rPr lang="en-US" i="1" baseline="0" dirty="0" smtClean="0"/>
              <a:t>Performance tests</a:t>
            </a:r>
            <a:r>
              <a:rPr lang="en-US" i="0" baseline="0" dirty="0" smtClean="0"/>
              <a:t> are used to determine whether users can perform the actions the document describes. These tests are often used with instructions and procedures.</a:t>
            </a:r>
          </a:p>
          <a:p>
            <a:r>
              <a:rPr lang="en-US" b="1" i="0" baseline="0" dirty="0" smtClean="0"/>
              <a:t>Is it safe?</a:t>
            </a:r>
            <a:r>
              <a:rPr lang="en-US" i="0" baseline="0" dirty="0" smtClean="0"/>
              <a:t>—</a:t>
            </a:r>
            <a:r>
              <a:rPr lang="en-US" i="1" baseline="0" dirty="0" smtClean="0"/>
              <a:t>Safety tests</a:t>
            </a:r>
            <a:r>
              <a:rPr lang="en-US" i="0" baseline="0" dirty="0" smtClean="0"/>
              <a:t> are used to study whether the activities described in the document, especially in instructions or user’s manuals, are safe. These tests carefully watch for possible safety problems by having sample readers use the product documentation.</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25</a:t>
            </a:fld>
            <a:endParaRPr lang="en-US"/>
          </a:p>
        </p:txBody>
      </p:sp>
    </p:spTree>
    <p:extLst>
      <p:ext uri="{BB962C8B-B14F-4D97-AF65-F5344CB8AC3E}">
        <p14:creationId xmlns:p14="http://schemas.microsoft.com/office/powerpoint/2010/main" val="29407741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32</a:t>
            </a:fld>
            <a:endParaRPr lang="en-US"/>
          </a:p>
        </p:txBody>
      </p:sp>
    </p:spTree>
    <p:extLst>
      <p:ext uri="{BB962C8B-B14F-4D97-AF65-F5344CB8AC3E}">
        <p14:creationId xmlns:p14="http://schemas.microsoft.com/office/powerpoint/2010/main" val="379313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D2C84-60D0-4F6E-A2F3-F83081A98116}" type="slidenum">
              <a:rPr lang="en-US" smtClean="0"/>
              <a:pPr/>
              <a:t>3</a:t>
            </a:fld>
            <a:endParaRPr lang="en-US"/>
          </a:p>
        </p:txBody>
      </p:sp>
    </p:spTree>
    <p:extLst>
      <p:ext uri="{BB962C8B-B14F-4D97-AF65-F5344CB8AC3E}">
        <p14:creationId xmlns:p14="http://schemas.microsoft.com/office/powerpoint/2010/main" val="636597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6D2C84-60D0-4F6E-A2F3-F83081A98116}" type="slidenum">
              <a:rPr lang="en-US" smtClean="0"/>
              <a:pPr/>
              <a:t>4</a:t>
            </a:fld>
            <a:endParaRPr lang="en-US"/>
          </a:p>
        </p:txBody>
      </p:sp>
    </p:spTree>
    <p:extLst>
      <p:ext uri="{BB962C8B-B14F-4D97-AF65-F5344CB8AC3E}">
        <p14:creationId xmlns:p14="http://schemas.microsoft.com/office/powerpoint/2010/main" val="636597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 by determining what level of editing is possible within time constraints</a:t>
            </a:r>
            <a:r>
              <a:rPr lang="en-US" baseline="0" dirty="0" smtClean="0"/>
              <a:t> to produce the desired quality of document.</a:t>
            </a:r>
          </a:p>
          <a:p>
            <a:endParaRPr lang="en-US" baseline="0" dirty="0" smtClean="0"/>
          </a:p>
          <a:p>
            <a:r>
              <a:rPr lang="en-US" baseline="0" dirty="0" smtClean="0"/>
              <a:t>Level 1: Revision</a:t>
            </a:r>
          </a:p>
          <a:p>
            <a:pPr marL="171450" indent="-171450">
              <a:buFont typeface="Arial" pitchFamily="34" charset="0"/>
              <a:buChar char="•"/>
            </a:pPr>
            <a:r>
              <a:rPr lang="en-US" baseline="0" dirty="0" smtClean="0"/>
              <a:t>Revises the document as a whole. Often called “global editing.”</a:t>
            </a:r>
          </a:p>
          <a:p>
            <a:pPr marL="171450" indent="-171450">
              <a:buFont typeface="Arial" pitchFamily="34" charset="0"/>
              <a:buChar char="•"/>
            </a:pPr>
            <a:r>
              <a:rPr lang="en-US" baseline="0" dirty="0" smtClean="0"/>
              <a:t>Pays attention to document’s subject, purpose, readers, and context of use.</a:t>
            </a:r>
          </a:p>
          <a:p>
            <a:pPr marL="0" indent="0">
              <a:buFont typeface="Arial" pitchFamily="34" charset="0"/>
              <a:buNone/>
            </a:pPr>
            <a:r>
              <a:rPr lang="en-US" baseline="0" dirty="0" smtClean="0"/>
              <a:t>Level 2: Substantive editing</a:t>
            </a:r>
          </a:p>
          <a:p>
            <a:pPr marL="171450" indent="-171450">
              <a:buFont typeface="Arial" pitchFamily="34" charset="0"/>
              <a:buChar char="•"/>
            </a:pPr>
            <a:r>
              <a:rPr lang="en-US" baseline="0" dirty="0" smtClean="0"/>
              <a:t>Pays attention to content, organization, and design of the document.</a:t>
            </a:r>
          </a:p>
          <a:p>
            <a:pPr marL="0" indent="0">
              <a:buFont typeface="Arial" pitchFamily="34" charset="0"/>
              <a:buNone/>
            </a:pPr>
            <a:r>
              <a:rPr lang="en-US" baseline="0" dirty="0" smtClean="0"/>
              <a:t>Level 3: Copyediting</a:t>
            </a:r>
          </a:p>
          <a:p>
            <a:pPr marL="171450" indent="-171450">
              <a:buFont typeface="Arial" pitchFamily="34" charset="0"/>
              <a:buChar char="•"/>
            </a:pPr>
            <a:r>
              <a:rPr lang="en-US" baseline="0" dirty="0" smtClean="0"/>
              <a:t>Concentrates on revising the style for clarity, persuasion, and consistency at the sentence and paragraph levels.</a:t>
            </a:r>
          </a:p>
          <a:p>
            <a:pPr marL="0" indent="0">
              <a:buFont typeface="Arial" pitchFamily="34" charset="0"/>
              <a:buNone/>
            </a:pPr>
            <a:r>
              <a:rPr lang="en-US" baseline="0" dirty="0" smtClean="0"/>
              <a:t>Level 4: Proofreading</a:t>
            </a:r>
          </a:p>
          <a:p>
            <a:pPr marL="171450" indent="-171450">
              <a:buFont typeface="Arial" pitchFamily="34" charset="0"/>
              <a:buChar char="•"/>
            </a:pPr>
            <a:r>
              <a:rPr lang="en-US" baseline="0" dirty="0" smtClean="0"/>
              <a:t>Catches grammar mistakes, misspellings, and usage problems</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5</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Subject – does your subject need to be narrowed or broadened?</a:t>
            </a:r>
          </a:p>
          <a:p>
            <a:pPr marL="171450" indent="-171450">
              <a:buFont typeface="Arial" pitchFamily="34" charset="0"/>
              <a:buChar char="•"/>
            </a:pPr>
            <a:r>
              <a:rPr lang="en-US" dirty="0" smtClean="0"/>
              <a:t>Has your subject</a:t>
            </a:r>
            <a:r>
              <a:rPr lang="en-US" baseline="0" dirty="0" smtClean="0"/>
              <a:t> changed or evolved? Did you limit or expand the scope of your subject? Has your document strayed from the subject anywhere?</a:t>
            </a:r>
            <a:endParaRPr lang="en-US" dirty="0" smtClean="0"/>
          </a:p>
          <a:p>
            <a:r>
              <a:rPr lang="en-US" dirty="0" smtClean="0"/>
              <a:t>Purpose – Make sure the document is achieving its purpose</a:t>
            </a:r>
          </a:p>
          <a:p>
            <a:pPr marL="171450" indent="-171450">
              <a:buFont typeface="Arial" pitchFamily="34" charset="0"/>
              <a:buChar char="•"/>
            </a:pPr>
            <a:r>
              <a:rPr lang="en-US" dirty="0" smtClean="0"/>
              <a:t>What do you want the document to achieve? Is your document’s purpose still the same? Has your purpose become more specific or has it broadened?</a:t>
            </a:r>
          </a:p>
          <a:p>
            <a:r>
              <a:rPr lang="en-US" dirty="0" smtClean="0"/>
              <a:t>Readers – Consider your readers’ characteristics.</a:t>
            </a:r>
          </a:p>
          <a:p>
            <a:pPr marL="171450" indent="-171450">
              <a:buFont typeface="Arial" pitchFamily="34" charset="0"/>
              <a:buChar char="•"/>
            </a:pPr>
            <a:r>
              <a:rPr lang="en-US" dirty="0" smtClean="0"/>
              <a:t>Do you now know more about your primary readers’ needs? Have</a:t>
            </a:r>
            <a:r>
              <a:rPr lang="en-US" baseline="0" dirty="0" smtClean="0"/>
              <a:t> you fully anticipated your readers’ values and attitudes? Have you thought about the secondary, tertiary, and gatekeeper readers?</a:t>
            </a:r>
            <a:endParaRPr lang="en-US" dirty="0" smtClean="0"/>
          </a:p>
          <a:p>
            <a:r>
              <a:rPr lang="en-US" dirty="0" smtClean="0"/>
              <a:t>Context of use</a:t>
            </a:r>
          </a:p>
          <a:p>
            <a:pPr marL="171450" indent="-171450">
              <a:buFont typeface="Arial" pitchFamily="34" charset="0"/>
              <a:buChar char="•"/>
            </a:pPr>
            <a:r>
              <a:rPr lang="en-US" dirty="0" smtClean="0"/>
              <a:t>Consider the contexts in which</a:t>
            </a:r>
            <a:r>
              <a:rPr lang="en-US" baseline="0" dirty="0" smtClean="0"/>
              <a:t> your document might be read or used. Consider the physical, economic, political, ethical, personal, corporate, and industry-related issues that will influence your readers.</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See if your text stays focused on the subject and achieves its purpose.</a:t>
            </a:r>
            <a:endParaRPr lang="en-US" dirty="0"/>
          </a:p>
        </p:txBody>
      </p:sp>
      <p:sp>
        <p:nvSpPr>
          <p:cNvPr id="4" name="Slide Number Placeholder 3"/>
          <p:cNvSpPr>
            <a:spLocks noGrp="1"/>
          </p:cNvSpPr>
          <p:nvPr>
            <p:ph type="sldNum" sz="quarter" idx="10"/>
          </p:nvPr>
        </p:nvSpPr>
        <p:spPr/>
        <p:txBody>
          <a:bodyPr/>
          <a:lstStyle/>
          <a:p>
            <a:fld id="{A26D2C84-60D0-4F6E-A2F3-F83081A98116}" type="slidenum">
              <a:rPr lang="en-US" smtClean="0"/>
              <a:pPr/>
              <a:t>6</a:t>
            </a:fld>
            <a:endParaRPr lang="en-US"/>
          </a:p>
        </p:txBody>
      </p:sp>
    </p:spTree>
    <p:extLst>
      <p:ext uri="{BB962C8B-B14F-4D97-AF65-F5344CB8AC3E}">
        <p14:creationId xmlns:p14="http://schemas.microsoft.com/office/powerpoint/2010/main" val="112610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7</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A26D2C84-60D0-4F6E-A2F3-F83081A98116}" type="slidenum">
              <a:rPr lang="en-US" smtClean="0"/>
              <a:pPr/>
              <a:t>8</a:t>
            </a:fld>
            <a:endParaRPr lang="en-US"/>
          </a:p>
        </p:txBody>
      </p:sp>
    </p:spTree>
    <p:extLst>
      <p:ext uri="{BB962C8B-B14F-4D97-AF65-F5344CB8AC3E}">
        <p14:creationId xmlns:p14="http://schemas.microsoft.com/office/powerpoint/2010/main" val="2800174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Content – look for gaps</a:t>
            </a:r>
            <a:r>
              <a:rPr lang="en-US" baseline="0" dirty="0" smtClean="0"/>
              <a:t> or discretions in content</a:t>
            </a:r>
          </a:p>
          <a:p>
            <a:pPr marL="171450" indent="-171450">
              <a:buFont typeface="Arial" pitchFamily="34" charset="0"/>
              <a:buChar char="•"/>
            </a:pPr>
            <a:r>
              <a:rPr lang="en-US" baseline="0" dirty="0" smtClean="0"/>
              <a:t>Are there gaps where you are lacking proof or support for your claims? Do you need to do more research to support your points? Do you have unnecessary information?</a:t>
            </a:r>
            <a:endParaRPr lang="en-US" dirty="0" smtClean="0"/>
          </a:p>
          <a:p>
            <a:pPr marL="0" indent="0">
              <a:buFont typeface="Arial" pitchFamily="34" charset="0"/>
              <a:buNone/>
            </a:pPr>
            <a:r>
              <a:rPr lang="en-US" dirty="0" smtClean="0"/>
              <a:t>Organization – a document should conform to a genre</a:t>
            </a:r>
            <a:r>
              <a:rPr lang="en-US" baseline="0" dirty="0" smtClean="0"/>
              <a:t> and have an introduction, body, and conclusion</a:t>
            </a:r>
          </a:p>
          <a:p>
            <a:pPr marL="171450" indent="-171450">
              <a:buFont typeface="Arial" pitchFamily="34" charset="0"/>
              <a:buChar char="•"/>
            </a:pPr>
            <a:r>
              <a:rPr lang="en-US" baseline="0" dirty="0" smtClean="0"/>
              <a:t>Have you deviated from the organizational pattern of your genre? Does the introduction identify the subject, purpose, and main point? Does the conclusion restate your main point, re-emphasize the importance of the subject, and look to the future?</a:t>
            </a:r>
            <a:endParaRPr lang="en-US" dirty="0" smtClean="0"/>
          </a:p>
          <a:p>
            <a:pPr marL="0" indent="0">
              <a:buFont typeface="Arial" pitchFamily="34" charset="0"/>
              <a:buNone/>
            </a:pPr>
            <a:r>
              <a:rPr lang="en-US" dirty="0" smtClean="0"/>
              <a:t>Design – the document should be designed for its readers and the contexts in which it will be used</a:t>
            </a:r>
          </a:p>
          <a:p>
            <a:pPr marL="171450" indent="-171450">
              <a:buFont typeface="Arial" pitchFamily="34" charset="0"/>
              <a:buChar char="•"/>
            </a:pPr>
            <a:r>
              <a:rPr lang="en-US" dirty="0" smtClean="0"/>
              <a:t>Is the text readable in the situations and places where people will use it? </a:t>
            </a:r>
            <a:r>
              <a:rPr lang="en-US" baseline="0" dirty="0" smtClean="0"/>
              <a:t>Does the design reflect your readers’ values and attitudes? Does the design properly use principles of balance, alignment, grouping, consistency, and contrast? Does the design clarify the structure of the text with titles and subheads? Do the graphics support the text and clarify difficult points?</a:t>
            </a:r>
          </a:p>
        </p:txBody>
      </p:sp>
      <p:sp>
        <p:nvSpPr>
          <p:cNvPr id="4" name="Slide Number Placeholder 3"/>
          <p:cNvSpPr>
            <a:spLocks noGrp="1"/>
          </p:cNvSpPr>
          <p:nvPr>
            <p:ph type="sldNum" sz="quarter" idx="10"/>
          </p:nvPr>
        </p:nvSpPr>
        <p:spPr/>
        <p:txBody>
          <a:bodyPr/>
          <a:lstStyle/>
          <a:p>
            <a:fld id="{A26D2C84-60D0-4F6E-A2F3-F83081A98116}" type="slidenum">
              <a:rPr lang="en-US" smtClean="0"/>
              <a:pPr/>
              <a:t>9</a:t>
            </a:fld>
            <a:endParaRPr lang="en-US"/>
          </a:p>
        </p:txBody>
      </p:sp>
    </p:spTree>
    <p:extLst>
      <p:ext uri="{BB962C8B-B14F-4D97-AF65-F5344CB8AC3E}">
        <p14:creationId xmlns:p14="http://schemas.microsoft.com/office/powerpoint/2010/main" val="112610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8982B0DB-80C5-4623-93B0-2170A142D14A}" type="datetime1">
              <a:rPr lang="en-US" smtClean="0"/>
              <a:pPr/>
              <a:t>11/12/13</a:t>
            </a:fld>
            <a:endParaRPr lang="en-US"/>
          </a:p>
        </p:txBody>
      </p:sp>
      <p:sp>
        <p:nvSpPr>
          <p:cNvPr id="20" name="Footer Placeholder 19"/>
          <p:cNvSpPr>
            <a:spLocks noGrp="1"/>
          </p:cNvSpPr>
          <p:nvPr>
            <p:ph type="ftr" sz="quarter" idx="11"/>
          </p:nvPr>
        </p:nvSpPr>
        <p:spPr/>
        <p:txBody>
          <a:bodyPr/>
          <a:lstStyle/>
          <a:p>
            <a:r>
              <a:rPr lang="en-US" smtClean="0"/>
              <a:t>Copyright 2011 © by Pearson Education, Inc.</a:t>
            </a:r>
            <a:endParaRPr lang="en-US"/>
          </a:p>
        </p:txBody>
      </p:sp>
      <p:sp>
        <p:nvSpPr>
          <p:cNvPr id="10" name="Slide Number Placeholder 9"/>
          <p:cNvSpPr>
            <a:spLocks noGrp="1"/>
          </p:cNvSpPr>
          <p:nvPr>
            <p:ph type="sldNum" sz="quarter" idx="12"/>
          </p:nvPr>
        </p:nvSpPr>
        <p:spPr/>
        <p:txBody>
          <a:bodyPr/>
          <a:lstStyle/>
          <a:p>
            <a:fld id="{EDE2E38E-ED03-45C8-9A46-39BFF1773B73}"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189DCF-9772-49FC-B733-DEBE55B175AE}" type="datetime1">
              <a:rPr lang="en-US" smtClean="0"/>
              <a:pPr/>
              <a:t>11/12/13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724DAF-2E65-48FD-AE15-AA67A1D408E6}" type="datetime1">
              <a:rPr lang="en-US" smtClean="0"/>
              <a:pPr/>
              <a:t>11/12/13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C393A8-A039-453F-BA19-92601B588FBE}" type="datetime1">
              <a:rPr lang="en-US" smtClean="0"/>
              <a:pPr/>
              <a:t>11/12/13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377609-F718-423E-A573-41E9C25AB042}" type="datetime1">
              <a:rPr lang="en-US" smtClean="0"/>
              <a:pPr/>
              <a:t>11/12/13</a:t>
            </a:fld>
            <a:endParaRPr lang="en-US"/>
          </a:p>
        </p:txBody>
      </p:sp>
      <p:sp>
        <p:nvSpPr>
          <p:cNvPr id="5" name="Footer Placeholder 4"/>
          <p:cNvSpPr>
            <a:spLocks noGrp="1"/>
          </p:cNvSpPr>
          <p:nvPr>
            <p:ph type="ftr" sz="quarter" idx="11"/>
          </p:nvPr>
        </p:nvSpPr>
        <p:spPr/>
        <p:txBody>
          <a:bodyPr/>
          <a:lstStyle/>
          <a:p>
            <a:r>
              <a:rPr lang="en-US" smtClean="0"/>
              <a:t>Copyright 2011 © by Pearson Education, Inc.</a:t>
            </a:r>
            <a:endParaRPr lang="en-US"/>
          </a:p>
        </p:txBody>
      </p:sp>
      <p:sp>
        <p:nvSpPr>
          <p:cNvPr id="6" name="Slide Number Placeholder 5"/>
          <p:cNvSpPr>
            <a:spLocks noGrp="1"/>
          </p:cNvSpPr>
          <p:nvPr>
            <p:ph type="sldNum" sz="quarter" idx="12"/>
          </p:nvPr>
        </p:nvSpPr>
        <p:spPr/>
        <p:txBody>
          <a:bodyPr/>
          <a:lstStyle/>
          <a:p>
            <a:fld id="{EDE2E38E-ED03-45C8-9A46-39BFF1773B73}"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E31F85-3BB1-4308-A74C-ABCA10515117}" type="datetime1">
              <a:rPr lang="en-US" smtClean="0"/>
              <a:pPr/>
              <a:t>11/12/13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765EC6-9C7A-44F3-9AA9-A8F978776A6C}" type="datetime1">
              <a:rPr lang="en-US" smtClean="0"/>
              <a:pPr/>
              <a:t>11/12/13</a:t>
            </a:fld>
            <a:endParaRPr lang="en-US"/>
          </a:p>
        </p:txBody>
      </p:sp>
      <p:sp>
        <p:nvSpPr>
          <p:cNvPr id="8" name="Footer Placeholder 7"/>
          <p:cNvSpPr>
            <a:spLocks noGrp="1"/>
          </p:cNvSpPr>
          <p:nvPr>
            <p:ph type="ftr" sz="quarter" idx="11"/>
          </p:nvPr>
        </p:nvSpPr>
        <p:spPr/>
        <p:txBody>
          <a:bodyPr/>
          <a:lstStyle/>
          <a:p>
            <a:r>
              <a:rPr lang="en-US" smtClean="0"/>
              <a:t>Copyright 2011 © by Pearson Education, Inc.</a:t>
            </a:r>
            <a:endParaRPr lang="en-US"/>
          </a:p>
        </p:txBody>
      </p:sp>
      <p:sp>
        <p:nvSpPr>
          <p:cNvPr id="9" name="Slide Number Placeholder 8"/>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93458B-5B37-4264-8903-15349569CA9C}" type="datetime1">
              <a:rPr lang="en-US" smtClean="0"/>
              <a:pPr/>
              <a:t>11/12/13</a:t>
            </a:fld>
            <a:endParaRPr lang="en-US"/>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
        <p:nvSpPr>
          <p:cNvPr id="5" name="Slide Number Placeholder 4"/>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A978CBE-80F8-4A91-B640-F5C7ACC20161}" type="datetime1">
              <a:rPr lang="en-US" smtClean="0"/>
              <a:pPr/>
              <a:t>11/12/13</a:t>
            </a:fld>
            <a:endParaRPr lang="en-US"/>
          </a:p>
        </p:txBody>
      </p:sp>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
        <p:nvSpPr>
          <p:cNvPr id="4" name="Slide Number Placeholder 3"/>
          <p:cNvSpPr>
            <a:spLocks noGrp="1"/>
          </p:cNvSpPr>
          <p:nvPr>
            <p:ph type="sldNum" sz="quarter" idx="12"/>
          </p:nvPr>
        </p:nvSpPr>
        <p:spPr/>
        <p:txBody>
          <a:bodyPr/>
          <a:lstStyle/>
          <a:p>
            <a:fld id="{EDE2E38E-ED03-45C8-9A46-39BFF1773B73}"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A03535-DB57-4B0A-AFDA-3815A5AF2D9E}" type="datetime1">
              <a:rPr lang="en-US" smtClean="0"/>
              <a:pPr/>
              <a:t>11/12/13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79425F-0D0E-4365-8BA9-DE934B0E59E7}" type="datetime1">
              <a:rPr lang="en-US" smtClean="0"/>
              <a:pPr/>
              <a:t>11/12/13</a:t>
            </a:fld>
            <a:endParaRPr lang="en-US"/>
          </a:p>
        </p:txBody>
      </p:sp>
      <p:sp>
        <p:nvSpPr>
          <p:cNvPr id="6" name="Footer Placeholder 5"/>
          <p:cNvSpPr>
            <a:spLocks noGrp="1"/>
          </p:cNvSpPr>
          <p:nvPr>
            <p:ph type="ftr" sz="quarter" idx="11"/>
          </p:nvPr>
        </p:nvSpPr>
        <p:spPr/>
        <p:txBody>
          <a:bodyPr/>
          <a:lstStyle/>
          <a:p>
            <a:r>
              <a:rPr lang="en-US" smtClean="0"/>
              <a:t>Copyright 2011 © by Pearson Education, Inc.</a:t>
            </a:r>
            <a:endParaRPr lang="en-US"/>
          </a:p>
        </p:txBody>
      </p:sp>
      <p:sp>
        <p:nvSpPr>
          <p:cNvPr id="7" name="Slide Number Placeholder 6"/>
          <p:cNvSpPr>
            <a:spLocks noGrp="1"/>
          </p:cNvSpPr>
          <p:nvPr>
            <p:ph type="sldNum" sz="quarter" idx="12"/>
          </p:nvPr>
        </p:nvSpPr>
        <p:spPr/>
        <p:txBody>
          <a:bodyPr/>
          <a:lstStyle/>
          <a:p>
            <a:fld id="{EDE2E38E-ED03-45C8-9A46-39BFF1773B73}"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49181F93-98BF-4486-B8CA-6A67B25E8685}" type="datetime1">
              <a:rPr lang="en-US" smtClean="0"/>
              <a:pPr/>
              <a:t>11/12/13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r>
              <a:rPr lang="en-US" smtClean="0"/>
              <a:t>Copyright 2011 © by Pearson Education, Inc.</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EDE2E38E-ED03-45C8-9A46-39BFF1773B73}"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hepm-highered.pearsoned.com/mdb/bigcovers/2/0205171192_i.jpg"/>
          <p:cNvPicPr>
            <a:picLocks noChangeAspect="1" noChangeArrowheads="1"/>
          </p:cNvPicPr>
          <p:nvPr/>
        </p:nvPicPr>
        <p:blipFill>
          <a:blip r:embed="rId3" cstate="print"/>
          <a:srcRect/>
          <a:stretch>
            <a:fillRect/>
          </a:stretch>
        </p:blipFill>
        <p:spPr bwMode="auto">
          <a:xfrm>
            <a:off x="2133600" y="0"/>
            <a:ext cx="5562600" cy="6858000"/>
          </a:xfrm>
          <a:prstGeom prst="rect">
            <a:avLst/>
          </a:prstGeom>
          <a:noFill/>
        </p:spPr>
      </p:pic>
      <p:sp>
        <p:nvSpPr>
          <p:cNvPr id="4" name="Footer Placeholder 3"/>
          <p:cNvSpPr>
            <a:spLocks noGrp="1"/>
          </p:cNvSpPr>
          <p:nvPr>
            <p:ph type="ftr" sz="quarter" idx="11"/>
          </p:nvPr>
        </p:nvSpPr>
        <p:spPr>
          <a:xfrm rot="16200000">
            <a:off x="6981825" y="4752975"/>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65139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of the following statements is true of level 2 editing?</a:t>
            </a:r>
            <a:endParaRPr lang="en-US" dirty="0"/>
          </a:p>
        </p:txBody>
      </p:sp>
      <p:sp>
        <p:nvSpPr>
          <p:cNvPr id="4" name="TextBox 3"/>
          <p:cNvSpPr txBox="1"/>
          <p:nvPr/>
        </p:nvSpPr>
        <p:spPr>
          <a:xfrm>
            <a:off x="1524000" y="2438400"/>
            <a:ext cx="6705600" cy="3108543"/>
          </a:xfrm>
          <a:prstGeom prst="rect">
            <a:avLst/>
          </a:prstGeom>
          <a:noFill/>
        </p:spPr>
        <p:txBody>
          <a:bodyPr wrap="square" rtlCol="0">
            <a:spAutoFit/>
          </a:bodyPr>
          <a:lstStyle/>
          <a:p>
            <a:pPr marL="514350" indent="-514350">
              <a:buAutoNum type="alphaUcPeriod"/>
            </a:pPr>
            <a:r>
              <a:rPr lang="en-US" sz="2800" dirty="0" smtClean="0"/>
              <a:t>You should focus on grammar</a:t>
            </a:r>
          </a:p>
          <a:p>
            <a:pPr marL="514350" indent="-514350">
              <a:buAutoNum type="alphaUcPeriod"/>
            </a:pPr>
            <a:r>
              <a:rPr lang="en-US" sz="2800" dirty="0" smtClean="0"/>
              <a:t>You should consider whether you need more support</a:t>
            </a:r>
          </a:p>
          <a:p>
            <a:pPr marL="514350" indent="-514350">
              <a:buAutoNum type="alphaUcPeriod"/>
            </a:pPr>
            <a:r>
              <a:rPr lang="en-US" sz="2800" dirty="0" smtClean="0"/>
              <a:t>Level 2 editing focuses on body paragraphs only</a:t>
            </a:r>
          </a:p>
          <a:p>
            <a:pPr marL="514350" indent="-514350">
              <a:buAutoNum type="alphaUcPeriod"/>
            </a:pPr>
            <a:r>
              <a:rPr lang="en-US" sz="2800" dirty="0" smtClean="0"/>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31019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of the following statements is true of level 2 editing?</a:t>
            </a:r>
            <a:endParaRPr lang="en-US" dirty="0"/>
          </a:p>
        </p:txBody>
      </p:sp>
      <p:sp>
        <p:nvSpPr>
          <p:cNvPr id="4" name="TextBox 3"/>
          <p:cNvSpPr txBox="1"/>
          <p:nvPr/>
        </p:nvSpPr>
        <p:spPr>
          <a:xfrm>
            <a:off x="1524000" y="2438400"/>
            <a:ext cx="6705600" cy="3108543"/>
          </a:xfrm>
          <a:prstGeom prst="rect">
            <a:avLst/>
          </a:prstGeom>
          <a:noFill/>
        </p:spPr>
        <p:txBody>
          <a:bodyPr wrap="square" rtlCol="0">
            <a:spAutoFit/>
          </a:bodyPr>
          <a:lstStyle/>
          <a:p>
            <a:pPr marL="514350" indent="-514350">
              <a:buAutoNum type="alphaUcPeriod"/>
            </a:pPr>
            <a:r>
              <a:rPr lang="en-US" sz="2800" dirty="0" smtClean="0"/>
              <a:t>You should focus on grammar</a:t>
            </a:r>
          </a:p>
          <a:p>
            <a:pPr marL="514350" indent="-514350">
              <a:buAutoNum type="alphaUcPeriod"/>
            </a:pPr>
            <a:r>
              <a:rPr lang="en-US" sz="2800" dirty="0" smtClean="0">
                <a:solidFill>
                  <a:srgbClr val="FF0000"/>
                </a:solidFill>
              </a:rPr>
              <a:t>You should consider whether you need more support</a:t>
            </a:r>
          </a:p>
          <a:p>
            <a:pPr marL="514350" indent="-514350">
              <a:buAutoNum type="alphaUcPeriod"/>
            </a:pPr>
            <a:r>
              <a:rPr lang="en-US" sz="2800" dirty="0" smtClean="0"/>
              <a:t>Level 2 editing focuses on body paragraphs only</a:t>
            </a:r>
          </a:p>
          <a:p>
            <a:pPr marL="514350" indent="-514350">
              <a:buAutoNum type="alphaUcPeriod"/>
            </a:pPr>
            <a:r>
              <a:rPr lang="en-US" sz="2800" dirty="0" smtClean="0"/>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06612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557" y="179614"/>
            <a:ext cx="7498080" cy="1143000"/>
          </a:xfrm>
        </p:spPr>
        <p:txBody>
          <a:bodyPr>
            <a:noAutofit/>
          </a:bodyPr>
          <a:lstStyle/>
          <a:p>
            <a:pPr algn="ctr"/>
            <a:r>
              <a:rPr lang="en-US" dirty="0" smtClean="0"/>
              <a:t>Copyediting:  Level 3 Editing</a:t>
            </a:r>
            <a:endParaRPr lang="en-US" dirty="0"/>
          </a:p>
        </p:txBody>
      </p:sp>
      <p:sp>
        <p:nvSpPr>
          <p:cNvPr id="5" name="TextBox 4"/>
          <p:cNvSpPr txBox="1"/>
          <p:nvPr/>
        </p:nvSpPr>
        <p:spPr>
          <a:xfrm>
            <a:off x="1137557" y="1524000"/>
            <a:ext cx="7848600" cy="3785652"/>
          </a:xfrm>
          <a:prstGeom prst="rect">
            <a:avLst/>
          </a:prstGeom>
          <a:noFill/>
        </p:spPr>
        <p:txBody>
          <a:bodyPr wrap="square" rtlCol="0">
            <a:spAutoFit/>
          </a:bodyPr>
          <a:lstStyle/>
          <a:p>
            <a:r>
              <a:rPr lang="en-US" sz="3200" dirty="0" smtClean="0"/>
              <a:t>The Goal Is to Improve Style and Consistency</a:t>
            </a:r>
            <a:endParaRPr lang="en-US" sz="3200" dirty="0"/>
          </a:p>
          <a:p>
            <a:endParaRPr lang="en-US" sz="3200" dirty="0" smtClean="0"/>
          </a:p>
          <a:p>
            <a:r>
              <a:rPr lang="en-US" sz="3200" dirty="0" smtClean="0"/>
              <a:t>Pay Attention to</a:t>
            </a:r>
          </a:p>
          <a:p>
            <a:endParaRPr lang="en-US" sz="3200" dirty="0"/>
          </a:p>
          <a:p>
            <a:pPr marL="457200" indent="-457200">
              <a:buFont typeface="Arial" pitchFamily="34" charset="0"/>
              <a:buChar char="•"/>
            </a:pPr>
            <a:r>
              <a:rPr lang="en-US" sz="2800" dirty="0" smtClean="0"/>
              <a:t>Sentences</a:t>
            </a:r>
          </a:p>
          <a:p>
            <a:pPr marL="457200" indent="-457200">
              <a:buFont typeface="Arial" pitchFamily="34" charset="0"/>
              <a:buChar char="•"/>
            </a:pPr>
            <a:r>
              <a:rPr lang="en-US" sz="2800" dirty="0" smtClean="0"/>
              <a:t>Paragraphs</a:t>
            </a:r>
          </a:p>
          <a:p>
            <a:pPr marL="457200" indent="-457200">
              <a:buFont typeface="Arial" pitchFamily="34" charset="0"/>
              <a:buChar char="•"/>
            </a:pPr>
            <a:r>
              <a:rPr lang="en-US" sz="2800" dirty="0" smtClean="0"/>
              <a:t>Headings</a:t>
            </a:r>
          </a:p>
          <a:p>
            <a:pPr marL="457200" indent="-457200">
              <a:buFont typeface="Arial" pitchFamily="34" charset="0"/>
              <a:buChar char="•"/>
            </a:pPr>
            <a:r>
              <a:rPr lang="en-US" sz="2800" dirty="0" smtClean="0"/>
              <a:t>Graphics</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659443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of the following statements is true of level 3 editing?</a:t>
            </a:r>
            <a:endParaRPr lang="en-US" dirty="0"/>
          </a:p>
        </p:txBody>
      </p:sp>
      <p:sp>
        <p:nvSpPr>
          <p:cNvPr id="4" name="TextBox 3"/>
          <p:cNvSpPr txBox="1"/>
          <p:nvPr/>
        </p:nvSpPr>
        <p:spPr>
          <a:xfrm>
            <a:off x="1524000" y="2438400"/>
            <a:ext cx="6705600" cy="3539430"/>
          </a:xfrm>
          <a:prstGeom prst="rect">
            <a:avLst/>
          </a:prstGeom>
          <a:noFill/>
        </p:spPr>
        <p:txBody>
          <a:bodyPr wrap="square" rtlCol="0">
            <a:spAutoFit/>
          </a:bodyPr>
          <a:lstStyle/>
          <a:p>
            <a:pPr marL="514350" indent="-514350">
              <a:buAutoNum type="alphaUcPeriod"/>
            </a:pPr>
            <a:r>
              <a:rPr lang="en-US" sz="2800" dirty="0" smtClean="0"/>
              <a:t>You should consider whether sentences are clear and concise</a:t>
            </a:r>
          </a:p>
          <a:p>
            <a:pPr marL="514350" indent="-514350">
              <a:buAutoNum type="alphaUcPeriod"/>
            </a:pPr>
            <a:r>
              <a:rPr lang="en-US" sz="2800" dirty="0" smtClean="0"/>
              <a:t>You should consider whether transitions would be helpful</a:t>
            </a:r>
          </a:p>
          <a:p>
            <a:pPr marL="514350" indent="-514350">
              <a:buAutoNum type="alphaUcPeriod"/>
            </a:pPr>
            <a:r>
              <a:rPr lang="en-US" sz="2800" dirty="0" smtClean="0"/>
              <a:t>You should consider whether headings are used consistently</a:t>
            </a:r>
          </a:p>
          <a:p>
            <a:pPr marL="514350" indent="-514350">
              <a:buAutoNum type="alphaUcPeriod"/>
            </a:pPr>
            <a:r>
              <a:rPr lang="en-US" sz="2800" dirty="0" smtClean="0"/>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948882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of the following statements is true of level 3 editing?</a:t>
            </a:r>
            <a:endParaRPr lang="en-US" dirty="0"/>
          </a:p>
        </p:txBody>
      </p:sp>
      <p:sp>
        <p:nvSpPr>
          <p:cNvPr id="4" name="TextBox 3"/>
          <p:cNvSpPr txBox="1"/>
          <p:nvPr/>
        </p:nvSpPr>
        <p:spPr>
          <a:xfrm>
            <a:off x="1524000" y="2438400"/>
            <a:ext cx="6705600" cy="3539430"/>
          </a:xfrm>
          <a:prstGeom prst="rect">
            <a:avLst/>
          </a:prstGeom>
          <a:noFill/>
        </p:spPr>
        <p:txBody>
          <a:bodyPr wrap="square" rtlCol="0">
            <a:spAutoFit/>
          </a:bodyPr>
          <a:lstStyle/>
          <a:p>
            <a:pPr marL="514350" indent="-514350">
              <a:buAutoNum type="alphaUcPeriod"/>
            </a:pPr>
            <a:r>
              <a:rPr lang="en-US" sz="2800" dirty="0" smtClean="0"/>
              <a:t>You should consider whether sentences are clear and concise</a:t>
            </a:r>
          </a:p>
          <a:p>
            <a:pPr marL="514350" indent="-514350">
              <a:buAutoNum type="alphaUcPeriod"/>
            </a:pPr>
            <a:r>
              <a:rPr lang="en-US" sz="2800" dirty="0" smtClean="0"/>
              <a:t>You should consider whether transitions would be helpful</a:t>
            </a:r>
          </a:p>
          <a:p>
            <a:pPr marL="514350" indent="-514350">
              <a:buAutoNum type="alphaUcPeriod"/>
            </a:pPr>
            <a:r>
              <a:rPr lang="en-US" sz="2800" dirty="0" smtClean="0"/>
              <a:t>You should consider whether headings are used consistently</a:t>
            </a:r>
          </a:p>
          <a:p>
            <a:pPr marL="514350" indent="-514350">
              <a:buAutoNum type="alphaUcPeriod"/>
            </a:pPr>
            <a:r>
              <a:rPr lang="en-US" sz="2800" dirty="0" smtClean="0">
                <a:solidFill>
                  <a:srgbClr val="FF0000"/>
                </a:solidFill>
              </a:rPr>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93877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Proofreading: Level 4 Editing</a:t>
            </a:r>
            <a:endParaRPr lang="en-US" dirty="0"/>
          </a:p>
        </p:txBody>
      </p:sp>
      <p:sp>
        <p:nvSpPr>
          <p:cNvPr id="5" name="TextBox 4"/>
          <p:cNvSpPr txBox="1"/>
          <p:nvPr/>
        </p:nvSpPr>
        <p:spPr>
          <a:xfrm>
            <a:off x="1143000" y="1823357"/>
            <a:ext cx="7848600" cy="2800767"/>
          </a:xfrm>
          <a:prstGeom prst="rect">
            <a:avLst/>
          </a:prstGeom>
          <a:noFill/>
        </p:spPr>
        <p:txBody>
          <a:bodyPr wrap="square" rtlCol="0">
            <a:spAutoFit/>
          </a:bodyPr>
          <a:lstStyle/>
          <a:p>
            <a:r>
              <a:rPr lang="en-US" sz="3200" dirty="0" smtClean="0"/>
              <a:t>Proofreading Focuses on Mechanical Details</a:t>
            </a:r>
          </a:p>
          <a:p>
            <a:endParaRPr lang="en-US" sz="3200" dirty="0"/>
          </a:p>
          <a:p>
            <a:pPr marL="457200" indent="-457200">
              <a:buFont typeface="Arial" pitchFamily="34" charset="0"/>
              <a:buChar char="•"/>
            </a:pPr>
            <a:r>
              <a:rPr lang="en-US" sz="2800" dirty="0" smtClean="0"/>
              <a:t>Grammar</a:t>
            </a:r>
          </a:p>
          <a:p>
            <a:pPr marL="457200" indent="-457200">
              <a:buFont typeface="Arial" pitchFamily="34" charset="0"/>
              <a:buChar char="•"/>
            </a:pPr>
            <a:r>
              <a:rPr lang="en-US" sz="2800" dirty="0" smtClean="0"/>
              <a:t>Punctuation</a:t>
            </a:r>
          </a:p>
          <a:p>
            <a:pPr marL="457200" indent="-457200">
              <a:buFont typeface="Arial" pitchFamily="34" charset="0"/>
              <a:buChar char="•"/>
            </a:pPr>
            <a:r>
              <a:rPr lang="en-US" sz="2800" dirty="0" smtClean="0"/>
              <a:t>Spelling and Typos</a:t>
            </a:r>
          </a:p>
          <a:p>
            <a:pPr marL="457200" indent="-457200">
              <a:buFont typeface="Arial" pitchFamily="34" charset="0"/>
              <a:buChar char="•"/>
            </a:pPr>
            <a:r>
              <a:rPr lang="en-US" sz="2800" dirty="0" smtClean="0"/>
              <a:t>Word Usage</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431786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22796"/>
            <a:ext cx="7498080" cy="1143000"/>
          </a:xfrm>
        </p:spPr>
        <p:txBody>
          <a:bodyPr>
            <a:noAutofit/>
          </a:bodyPr>
          <a:lstStyle/>
          <a:p>
            <a:pPr algn="ctr"/>
            <a:r>
              <a:rPr lang="en-US" dirty="0" smtClean="0"/>
              <a:t>Using Copyediting Symbols</a:t>
            </a:r>
            <a:endParaRPr lang="en-US" dirty="0"/>
          </a:p>
        </p:txBody>
      </p:sp>
      <p:sp>
        <p:nvSpPr>
          <p:cNvPr id="5" name="TextBox 4"/>
          <p:cNvSpPr txBox="1"/>
          <p:nvPr/>
        </p:nvSpPr>
        <p:spPr>
          <a:xfrm>
            <a:off x="1143000" y="1143000"/>
            <a:ext cx="7848600" cy="1077218"/>
          </a:xfrm>
          <a:prstGeom prst="rect">
            <a:avLst/>
          </a:prstGeom>
          <a:noFill/>
        </p:spPr>
        <p:txBody>
          <a:bodyPr wrap="square" rtlCol="0">
            <a:spAutoFit/>
          </a:bodyPr>
          <a:lstStyle/>
          <a:p>
            <a:r>
              <a:rPr lang="en-US" sz="3200" dirty="0" smtClean="0"/>
              <a:t>Editors Have Developed Universal Copyediting Marks</a:t>
            </a:r>
            <a:endParaRPr lang="en-US" sz="2800" dirty="0" smtClean="0"/>
          </a:p>
        </p:txBody>
      </p:sp>
      <p:pic>
        <p:nvPicPr>
          <p:cNvPr id="6" name="Picture 5"/>
          <p:cNvPicPr/>
          <p:nvPr/>
        </p:nvPicPr>
        <p:blipFill rotWithShape="1">
          <a:blip r:embed="rId3"/>
          <a:srcRect l="26602" t="21950" r="21154" b="29875"/>
          <a:stretch/>
        </p:blipFill>
        <p:spPr bwMode="auto">
          <a:xfrm>
            <a:off x="1181100" y="2359343"/>
            <a:ext cx="7543800" cy="4076699"/>
          </a:xfrm>
          <a:prstGeom prst="rect">
            <a:avLst/>
          </a:prstGeom>
          <a:ln>
            <a:noFill/>
          </a:ln>
          <a:extLst>
            <a:ext uri="{53640926-AAD7-44d8-BBD7-CCE9431645EC}">
              <a14:shadowObscured xmlns:a14="http://schemas.microsoft.com/office/drawing/2010/main"/>
            </a:ext>
          </a:extLst>
        </p:spPr>
      </p:pic>
      <p:sp>
        <p:nvSpPr>
          <p:cNvPr id="7"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755532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3" y="152400"/>
            <a:ext cx="7498080" cy="1143000"/>
          </a:xfrm>
        </p:spPr>
        <p:txBody>
          <a:bodyPr>
            <a:noAutofit/>
          </a:bodyPr>
          <a:lstStyle/>
          <a:p>
            <a:pPr algn="ctr"/>
            <a:r>
              <a:rPr lang="en-US" dirty="0" smtClean="0"/>
              <a:t>Lost in Translation:  </a:t>
            </a:r>
            <a:br>
              <a:rPr lang="en-US" dirty="0" smtClean="0"/>
            </a:br>
            <a:r>
              <a:rPr lang="en-US" dirty="0" smtClean="0"/>
              <a:t>Cross-Cultural Editing</a:t>
            </a:r>
            <a:endParaRPr lang="en-US" dirty="0"/>
          </a:p>
        </p:txBody>
      </p:sp>
      <p:sp>
        <p:nvSpPr>
          <p:cNvPr id="6" name="TextBox 5"/>
          <p:cNvSpPr txBox="1"/>
          <p:nvPr/>
        </p:nvSpPr>
        <p:spPr>
          <a:xfrm>
            <a:off x="1110343" y="1600200"/>
            <a:ext cx="7848600" cy="4093428"/>
          </a:xfrm>
          <a:prstGeom prst="rect">
            <a:avLst/>
          </a:prstGeom>
          <a:noFill/>
        </p:spPr>
        <p:txBody>
          <a:bodyPr wrap="square" rtlCol="0">
            <a:spAutoFit/>
          </a:bodyPr>
          <a:lstStyle/>
          <a:p>
            <a:r>
              <a:rPr lang="en-US" sz="3200" dirty="0" smtClean="0"/>
              <a:t>Advice for Creating and Editing Cross-Cultural Documents:</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Use short, direct sentences that follow subject, verb, object order</a:t>
            </a:r>
          </a:p>
          <a:p>
            <a:pPr marL="457200" indent="-457200">
              <a:buFont typeface="Arial" pitchFamily="34" charset="0"/>
              <a:buChar char="•"/>
            </a:pPr>
            <a:r>
              <a:rPr lang="en-US" sz="2800" dirty="0" smtClean="0"/>
              <a:t>Use positive sentences and minimize negative sentences</a:t>
            </a:r>
          </a:p>
          <a:p>
            <a:pPr marL="457200" indent="-457200">
              <a:buFont typeface="Arial" pitchFamily="34" charset="0"/>
              <a:buChar char="•"/>
            </a:pPr>
            <a:r>
              <a:rPr lang="en-US" sz="2800" dirty="0" smtClean="0"/>
              <a:t>Use a limited set of words</a:t>
            </a:r>
          </a:p>
          <a:p>
            <a:pPr marL="457200" indent="-457200">
              <a:buFont typeface="Arial" pitchFamily="34" charset="0"/>
              <a:buChar char="•"/>
            </a:pPr>
            <a:r>
              <a:rPr lang="en-US" sz="2800" dirty="0" smtClean="0"/>
              <a:t>Avoid humor or jokes</a:t>
            </a:r>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774009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343" y="152400"/>
            <a:ext cx="7498080" cy="1143000"/>
          </a:xfrm>
        </p:spPr>
        <p:txBody>
          <a:bodyPr>
            <a:noAutofit/>
          </a:bodyPr>
          <a:lstStyle/>
          <a:p>
            <a:pPr algn="ctr"/>
            <a:r>
              <a:rPr lang="en-US" dirty="0" smtClean="0"/>
              <a:t>Lost in Translation:  </a:t>
            </a:r>
            <a:br>
              <a:rPr lang="en-US" dirty="0" smtClean="0"/>
            </a:br>
            <a:r>
              <a:rPr lang="en-US" dirty="0" smtClean="0"/>
              <a:t>Cross-Cultural Editing (cont.)</a:t>
            </a:r>
            <a:endParaRPr lang="en-US" dirty="0"/>
          </a:p>
        </p:txBody>
      </p:sp>
      <p:sp>
        <p:nvSpPr>
          <p:cNvPr id="6" name="TextBox 5"/>
          <p:cNvSpPr txBox="1"/>
          <p:nvPr/>
        </p:nvSpPr>
        <p:spPr>
          <a:xfrm>
            <a:off x="1110343" y="1600200"/>
            <a:ext cx="7848600" cy="3662541"/>
          </a:xfrm>
          <a:prstGeom prst="rect">
            <a:avLst/>
          </a:prstGeom>
          <a:noFill/>
        </p:spPr>
        <p:txBody>
          <a:bodyPr wrap="square" rtlCol="0">
            <a:spAutoFit/>
          </a:bodyPr>
          <a:lstStyle/>
          <a:p>
            <a:r>
              <a:rPr lang="en-US" sz="3200" dirty="0" smtClean="0"/>
              <a:t>Advice for Creating and Editing Cross-Cultural Documents (cont.):</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Minimize jargon and slang</a:t>
            </a:r>
          </a:p>
          <a:p>
            <a:pPr marL="457200" indent="-457200">
              <a:buFont typeface="Arial" pitchFamily="34" charset="0"/>
              <a:buChar char="•"/>
            </a:pPr>
            <a:r>
              <a:rPr lang="en-US" sz="2800" dirty="0" smtClean="0"/>
              <a:t>Check any sayings, clichés, or idioms</a:t>
            </a:r>
          </a:p>
          <a:p>
            <a:pPr marL="457200" indent="-457200">
              <a:buFont typeface="Arial" pitchFamily="34" charset="0"/>
              <a:buChar char="•"/>
            </a:pPr>
            <a:r>
              <a:rPr lang="en-US" sz="2800" dirty="0" smtClean="0"/>
              <a:t>Avoid obvious metaphors</a:t>
            </a:r>
          </a:p>
          <a:p>
            <a:pPr marL="457200" indent="-457200">
              <a:buFont typeface="Arial" pitchFamily="34" charset="0"/>
              <a:buChar char="•"/>
            </a:pPr>
            <a:r>
              <a:rPr lang="en-US" sz="2800" dirty="0" smtClean="0"/>
              <a:t>Check slogans</a:t>
            </a:r>
          </a:p>
          <a:p>
            <a:pPr marL="457200" indent="-457200">
              <a:buFont typeface="Arial" pitchFamily="34" charset="0"/>
              <a:buChar char="•"/>
            </a:pPr>
            <a:r>
              <a:rPr lang="en-US" sz="2800" dirty="0" smtClean="0"/>
              <a:t>Check product names</a:t>
            </a:r>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453431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Why should jokes be avoided in cross-cultural documents?</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Other cultures don’t value humor</a:t>
            </a:r>
          </a:p>
          <a:p>
            <a:pPr marL="514350" indent="-514350">
              <a:buAutoNum type="alphaUcPeriod"/>
            </a:pPr>
            <a:r>
              <a:rPr lang="en-US" sz="2800" dirty="0" smtClean="0"/>
              <a:t>Jokes don’t generally translate well</a:t>
            </a:r>
          </a:p>
          <a:p>
            <a:pPr marL="514350" indent="-514350">
              <a:buAutoNum type="alphaUcPeriod"/>
            </a:pPr>
            <a:r>
              <a:rPr lang="en-US" sz="2800" dirty="0" smtClean="0"/>
              <a:t>Jokes are usually considered harassment </a:t>
            </a:r>
          </a:p>
          <a:p>
            <a:pPr marL="514350" indent="-514350">
              <a:buAutoNum type="alphaUcPeriod"/>
            </a:pPr>
            <a:r>
              <a:rPr lang="en-US" sz="2800" dirty="0" smtClean="0"/>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10266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447800"/>
            <a:ext cx="7406640" cy="1222482"/>
          </a:xfrm>
        </p:spPr>
        <p:txBody>
          <a:bodyPr/>
          <a:lstStyle/>
          <a:p>
            <a:r>
              <a:rPr lang="en-US" dirty="0" smtClean="0"/>
              <a:t>Chapter 20</a:t>
            </a:r>
            <a:endParaRPr lang="en-US" dirty="0"/>
          </a:p>
        </p:txBody>
      </p:sp>
      <p:sp>
        <p:nvSpPr>
          <p:cNvPr id="3" name="Subtitle 2"/>
          <p:cNvSpPr>
            <a:spLocks noGrp="1"/>
          </p:cNvSpPr>
          <p:nvPr>
            <p:ph type="subTitle" idx="1"/>
          </p:nvPr>
        </p:nvSpPr>
        <p:spPr>
          <a:xfrm>
            <a:off x="1447800" y="3048000"/>
            <a:ext cx="7406640" cy="1752600"/>
          </a:xfrm>
        </p:spPr>
        <p:txBody>
          <a:bodyPr>
            <a:normAutofit/>
          </a:bodyPr>
          <a:lstStyle/>
          <a:p>
            <a:r>
              <a:rPr lang="en-US" sz="3200" dirty="0" smtClean="0"/>
              <a:t>Revising and Editing for Usability</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900617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Why should jokes be avoided in cross-cultural documents?</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Other cultures don’t value humor</a:t>
            </a:r>
          </a:p>
          <a:p>
            <a:pPr marL="514350" indent="-514350">
              <a:buAutoNum type="alphaUcPeriod"/>
            </a:pPr>
            <a:r>
              <a:rPr lang="en-US" sz="2800" dirty="0" smtClean="0">
                <a:solidFill>
                  <a:srgbClr val="FF0000"/>
                </a:solidFill>
              </a:rPr>
              <a:t>Jokes don’t generally translate well</a:t>
            </a:r>
          </a:p>
          <a:p>
            <a:pPr marL="514350" indent="-514350">
              <a:buAutoNum type="alphaUcPeriod"/>
            </a:pPr>
            <a:r>
              <a:rPr lang="en-US" sz="2800" dirty="0" smtClean="0"/>
              <a:t>Jokes are usually considered harassment </a:t>
            </a:r>
          </a:p>
          <a:p>
            <a:pPr marL="514350" indent="-514350">
              <a:buAutoNum type="alphaUcPeriod"/>
            </a:pPr>
            <a:r>
              <a:rPr lang="en-US" sz="2800" dirty="0" smtClean="0"/>
              <a:t>All of the above</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47732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Document Cycling and </a:t>
            </a:r>
            <a:br>
              <a:rPr lang="en-US" dirty="0" smtClean="0"/>
            </a:br>
            <a:r>
              <a:rPr lang="en-US" dirty="0" smtClean="0"/>
              <a:t>Usability Testing</a:t>
            </a:r>
            <a:endParaRPr lang="en-US" dirty="0"/>
          </a:p>
        </p:txBody>
      </p:sp>
      <p:sp>
        <p:nvSpPr>
          <p:cNvPr id="5" name="TextBox 4"/>
          <p:cNvSpPr txBox="1"/>
          <p:nvPr/>
        </p:nvSpPr>
        <p:spPr>
          <a:xfrm>
            <a:off x="1143000" y="1823357"/>
            <a:ext cx="7848600" cy="3847207"/>
          </a:xfrm>
          <a:prstGeom prst="rect">
            <a:avLst/>
          </a:prstGeom>
          <a:noFill/>
        </p:spPr>
        <p:txBody>
          <a:bodyPr wrap="square" rtlCol="0">
            <a:spAutoFit/>
          </a:bodyPr>
          <a:lstStyle/>
          <a:p>
            <a:r>
              <a:rPr lang="en-US" sz="3200" dirty="0" smtClean="0"/>
              <a:t>Document Cycling Allows Others to Look </a:t>
            </a:r>
            <a:r>
              <a:rPr lang="en-US" sz="3200" dirty="0"/>
              <a:t>O</a:t>
            </a:r>
            <a:r>
              <a:rPr lang="en-US" sz="3200" dirty="0" smtClean="0"/>
              <a:t>ver Your Draft and Provide Feedback</a:t>
            </a:r>
          </a:p>
          <a:p>
            <a:endParaRPr lang="en-US" sz="3200" dirty="0"/>
          </a:p>
          <a:p>
            <a:r>
              <a:rPr lang="en-US" sz="3200" dirty="0" smtClean="0"/>
              <a:t>Usability Testing: Trying Out Your Document on Real Readers</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Informal usability testing</a:t>
            </a:r>
          </a:p>
          <a:p>
            <a:pPr marL="457200" indent="-457200">
              <a:buFont typeface="Arial" pitchFamily="34" charset="0"/>
              <a:buChar char="•"/>
            </a:pPr>
            <a:r>
              <a:rPr lang="en-US" sz="2800" dirty="0" smtClean="0"/>
              <a:t>Formal usability testing</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612541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Document Cycling and </a:t>
            </a:r>
            <a:br>
              <a:rPr lang="en-US" dirty="0" smtClean="0"/>
            </a:br>
            <a:r>
              <a:rPr lang="en-US" dirty="0" smtClean="0"/>
              <a:t>Usability Testing (cont.)</a:t>
            </a:r>
            <a:endParaRPr lang="en-US" dirty="0"/>
          </a:p>
        </p:txBody>
      </p:sp>
      <p:sp>
        <p:nvSpPr>
          <p:cNvPr id="5" name="TextBox 4"/>
          <p:cNvSpPr txBox="1"/>
          <p:nvPr/>
        </p:nvSpPr>
        <p:spPr>
          <a:xfrm>
            <a:off x="1143000" y="1823357"/>
            <a:ext cx="7848600" cy="3293209"/>
          </a:xfrm>
          <a:prstGeom prst="rect">
            <a:avLst/>
          </a:prstGeom>
          <a:noFill/>
        </p:spPr>
        <p:txBody>
          <a:bodyPr wrap="square" rtlCol="0">
            <a:spAutoFit/>
          </a:bodyPr>
          <a:lstStyle/>
          <a:p>
            <a:r>
              <a:rPr lang="en-US" sz="3200" dirty="0" smtClean="0"/>
              <a:t>Most Usability Testing is Designed to Answer Four Questions</a:t>
            </a:r>
          </a:p>
          <a:p>
            <a:endParaRPr lang="en-US" sz="3200" dirty="0"/>
          </a:p>
          <a:p>
            <a:pPr marL="457200" indent="-457200">
              <a:buFont typeface="Arial" pitchFamily="34" charset="0"/>
              <a:buChar char="•"/>
            </a:pPr>
            <a:r>
              <a:rPr lang="en-US" sz="2800" dirty="0" smtClean="0"/>
              <a:t>Can they find it?</a:t>
            </a:r>
          </a:p>
          <a:p>
            <a:pPr marL="457200" indent="-457200">
              <a:buFont typeface="Arial" pitchFamily="34" charset="0"/>
              <a:buChar char="•"/>
            </a:pPr>
            <a:r>
              <a:rPr lang="en-US" sz="2800" dirty="0" smtClean="0"/>
              <a:t>Can they understand it?</a:t>
            </a:r>
          </a:p>
          <a:p>
            <a:pPr marL="457200" indent="-457200">
              <a:buFont typeface="Arial" pitchFamily="34" charset="0"/>
              <a:buChar char="•"/>
            </a:pPr>
            <a:r>
              <a:rPr lang="en-US" sz="2800" dirty="0" smtClean="0"/>
              <a:t>Can they do it?</a:t>
            </a:r>
          </a:p>
          <a:p>
            <a:pPr marL="457200" indent="-457200">
              <a:buFont typeface="Arial" pitchFamily="34" charset="0"/>
              <a:buChar char="•"/>
            </a:pPr>
            <a:r>
              <a:rPr lang="en-US" sz="2800" dirty="0" smtClean="0"/>
              <a:t>Is it safe?</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710667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type of usability testing determines whether users remember </a:t>
            </a:r>
            <a:r>
              <a:rPr lang="en-US" smtClean="0"/>
              <a:t>key terms?</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Read and locate tests</a:t>
            </a:r>
          </a:p>
          <a:p>
            <a:pPr marL="514350" indent="-514350">
              <a:buAutoNum type="alphaUcPeriod"/>
            </a:pPr>
            <a:r>
              <a:rPr lang="en-US" sz="2800" dirty="0" smtClean="0"/>
              <a:t>Performance tests</a:t>
            </a:r>
          </a:p>
          <a:p>
            <a:pPr marL="514350" indent="-514350">
              <a:buAutoNum type="alphaUcPeriod"/>
            </a:pPr>
            <a:r>
              <a:rPr lang="en-US" sz="2800" dirty="0" smtClean="0"/>
              <a:t>Safety tests</a:t>
            </a:r>
          </a:p>
          <a:p>
            <a:pPr marL="514350" indent="-514350">
              <a:buAutoNum type="alphaUcPeriod"/>
            </a:pPr>
            <a:r>
              <a:rPr lang="en-US" sz="2800" dirty="0" smtClean="0"/>
              <a:t>Understandability tests</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3478172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848600" cy="1524000"/>
          </a:xfrm>
        </p:spPr>
        <p:txBody>
          <a:bodyPr>
            <a:noAutofit/>
          </a:bodyPr>
          <a:lstStyle/>
          <a:p>
            <a:pPr algn="ctr"/>
            <a:r>
              <a:rPr lang="en-US" dirty="0" smtClean="0"/>
              <a:t>Which type of usability testing determines whether users remember key terms?</a:t>
            </a:r>
            <a:endParaRPr lang="en-US" dirty="0"/>
          </a:p>
        </p:txBody>
      </p:sp>
      <p:sp>
        <p:nvSpPr>
          <p:cNvPr id="4" name="TextBox 3"/>
          <p:cNvSpPr txBox="1"/>
          <p:nvPr/>
        </p:nvSpPr>
        <p:spPr>
          <a:xfrm>
            <a:off x="1524000" y="2438400"/>
            <a:ext cx="6705600" cy="2246769"/>
          </a:xfrm>
          <a:prstGeom prst="rect">
            <a:avLst/>
          </a:prstGeom>
          <a:noFill/>
        </p:spPr>
        <p:txBody>
          <a:bodyPr wrap="square" rtlCol="0">
            <a:spAutoFit/>
          </a:bodyPr>
          <a:lstStyle/>
          <a:p>
            <a:pPr marL="514350" indent="-514350">
              <a:buAutoNum type="alphaUcPeriod"/>
            </a:pPr>
            <a:r>
              <a:rPr lang="en-US" sz="2800" dirty="0" smtClean="0"/>
              <a:t>Read and locate tests</a:t>
            </a:r>
          </a:p>
          <a:p>
            <a:pPr marL="514350" indent="-514350">
              <a:buAutoNum type="alphaUcPeriod"/>
            </a:pPr>
            <a:r>
              <a:rPr lang="en-US" sz="2800" dirty="0" smtClean="0"/>
              <a:t>Performance tests</a:t>
            </a:r>
          </a:p>
          <a:p>
            <a:pPr marL="514350" indent="-514350">
              <a:buAutoNum type="alphaUcPeriod"/>
            </a:pPr>
            <a:r>
              <a:rPr lang="en-US" sz="2800" dirty="0" smtClean="0"/>
              <a:t>Safety tests</a:t>
            </a:r>
          </a:p>
          <a:p>
            <a:pPr marL="514350" indent="-514350">
              <a:buAutoNum type="alphaUcPeriod"/>
            </a:pPr>
            <a:r>
              <a:rPr lang="en-US" sz="2800" dirty="0" smtClean="0">
                <a:solidFill>
                  <a:srgbClr val="FF0000"/>
                </a:solidFill>
              </a:rPr>
              <a:t>Understandability tests</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40649606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Usability Questions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18668787"/>
              </p:ext>
            </p:extLst>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37579975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943A9628-A582-AE42-BA9C-20631F4750B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graphicEl>
                                              <a:dgm id="{FE504861-A52B-FE43-BD6A-DB977BA200D3}"/>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graphicEl>
                                              <a:dgm id="{F83470FC-AA2A-F842-8D5D-32EE057BFC6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graphicEl>
                                              <a:dgm id="{4203209C-A8F8-6443-BEC6-401D9B456A1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graphicEl>
                                              <a:dgm id="{2A7D53BC-11B9-844E-B6A6-094015495192}"/>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graphicEl>
                                              <a:dgm id="{D79BB7B0-DFD9-FF42-8B5B-B3C96192C0A7}"/>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graphicEl>
                                              <a:dgm id="{79DA7E8C-046F-4244-93E6-1D027773411A}"/>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graphicEl>
                                              <a:dgm id="{741799A1-97C6-0E4A-B9F6-DB0B88E80A83}"/>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graphicEl>
                                              <a:dgm id="{30546017-64C5-F147-A235-4480D53C83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Revising Technical Definitions pt.1</a:t>
            </a:r>
            <a:endParaRPr lang="en-US" dirty="0"/>
          </a:p>
        </p:txBody>
      </p:sp>
      <p:sp>
        <p:nvSpPr>
          <p:cNvPr id="4" name="Content Placeholder 3"/>
          <p:cNvSpPr>
            <a:spLocks noGrp="1"/>
          </p:cNvSpPr>
          <p:nvPr>
            <p:ph idx="1"/>
          </p:nvPr>
        </p:nvSpPr>
        <p:spPr/>
        <p:txBody>
          <a:bodyPr/>
          <a:lstStyle/>
          <a:p>
            <a:r>
              <a:rPr lang="en-US" dirty="0" smtClean="0"/>
              <a:t>What term or concept is being defined?</a:t>
            </a:r>
          </a:p>
          <a:p>
            <a:r>
              <a:rPr lang="en-US" dirty="0" smtClean="0"/>
              <a:t>Has the term been placed into a “category” of similar items?</a:t>
            </a:r>
          </a:p>
          <a:p>
            <a:r>
              <a:rPr lang="en-US" dirty="0" smtClean="0"/>
              <a:t>Have “distinguishing characteristics” been used appropriately to separate this term from other terms in its category?</a:t>
            </a:r>
          </a:p>
          <a:p>
            <a:pPr lvl="1"/>
            <a:r>
              <a:rPr lang="en-US" dirty="0" smtClean="0"/>
              <a:t>How do the distinguishing characteristics show how the term is unique among the similar items in its category?</a:t>
            </a:r>
            <a:endParaRPr lang="en-US" dirty="0"/>
          </a:p>
        </p:txBody>
      </p:sp>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246348997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Definitions pt. 1</a:t>
            </a:r>
            <a:endParaRPr lang="en-US" dirty="0"/>
          </a:p>
        </p:txBody>
      </p:sp>
      <p:sp>
        <p:nvSpPr>
          <p:cNvPr id="3" name="Content Placeholder 2"/>
          <p:cNvSpPr>
            <a:spLocks noGrp="1"/>
          </p:cNvSpPr>
          <p:nvPr>
            <p:ph idx="1"/>
          </p:nvPr>
        </p:nvSpPr>
        <p:spPr/>
        <p:txBody>
          <a:bodyPr>
            <a:normAutofit/>
          </a:bodyPr>
          <a:lstStyle/>
          <a:p>
            <a:r>
              <a:rPr lang="en-US" sz="2800" dirty="0" smtClean="0"/>
              <a:t>Does it have an extended that begins with the sentence definition to define the term?</a:t>
            </a:r>
          </a:p>
          <a:p>
            <a:r>
              <a:rPr lang="en-US" sz="2800" dirty="0" smtClean="0"/>
              <a:t>Which of the following were used to extend the definition?</a:t>
            </a:r>
          </a:p>
          <a:p>
            <a:pPr lvl="1"/>
            <a:r>
              <a:rPr lang="en-US" sz="2400" dirty="0" smtClean="0"/>
              <a:t>Word origin/history</a:t>
            </a:r>
          </a:p>
          <a:p>
            <a:pPr lvl="1"/>
            <a:r>
              <a:rPr lang="en-US" sz="2400" dirty="0" smtClean="0"/>
              <a:t>Examples</a:t>
            </a:r>
          </a:p>
          <a:p>
            <a:pPr lvl="1"/>
            <a:r>
              <a:rPr lang="en-US" sz="2400" dirty="0" smtClean="0"/>
              <a:t>Negation</a:t>
            </a:r>
          </a:p>
          <a:p>
            <a:pPr lvl="1"/>
            <a:r>
              <a:rPr lang="en-US" sz="2400" dirty="0" smtClean="0"/>
              <a:t>Division into parts</a:t>
            </a:r>
          </a:p>
          <a:p>
            <a:pPr lvl="1"/>
            <a:r>
              <a:rPr lang="en-US" sz="2400" dirty="0" smtClean="0"/>
              <a:t>Analogy</a:t>
            </a:r>
          </a:p>
          <a:p>
            <a:pPr lvl="1"/>
            <a:r>
              <a:rPr lang="en-US" sz="2400" dirty="0" smtClean="0"/>
              <a:t>Graphics</a:t>
            </a:r>
            <a:endParaRPr lang="en-US" sz="2400"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23922956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Revising Tech Descriptions </a:t>
            </a:r>
            <a:r>
              <a:rPr lang="en-US" dirty="0" err="1" smtClean="0"/>
              <a:t>pt</a:t>
            </a:r>
            <a:r>
              <a:rPr lang="en-US" dirty="0" smtClean="0"/>
              <a:t> 1</a:t>
            </a:r>
            <a:endParaRPr lang="en-US" dirty="0"/>
          </a:p>
        </p:txBody>
      </p:sp>
      <p:sp>
        <p:nvSpPr>
          <p:cNvPr id="4" name="Content Placeholder 3"/>
          <p:cNvSpPr>
            <a:spLocks noGrp="1"/>
          </p:cNvSpPr>
          <p:nvPr>
            <p:ph idx="1"/>
          </p:nvPr>
        </p:nvSpPr>
        <p:spPr/>
        <p:txBody>
          <a:bodyPr/>
          <a:lstStyle/>
          <a:p>
            <a:r>
              <a:rPr lang="en-US" dirty="0" smtClean="0"/>
              <a:t>Is the subject of the technical description clear to readers? </a:t>
            </a:r>
          </a:p>
          <a:p>
            <a:pPr lvl="1"/>
            <a:r>
              <a:rPr lang="en-US" dirty="0" smtClean="0"/>
              <a:t>Is the item, place, or process being described clearly defined?</a:t>
            </a:r>
          </a:p>
          <a:p>
            <a:r>
              <a:rPr lang="en-US" dirty="0" smtClean="0"/>
              <a:t>Does the introduction of the description offer an overall view of the subject?</a:t>
            </a:r>
          </a:p>
          <a:p>
            <a:pPr lvl="1"/>
            <a:r>
              <a:rPr lang="en-US" dirty="0" smtClean="0"/>
              <a:t>Should more background information be included?</a:t>
            </a:r>
          </a:p>
        </p:txBody>
      </p:sp>
      <p:sp>
        <p:nvSpPr>
          <p:cNvPr id="3" name="Footer Placeholder 2"/>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20577838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Revising Tech Descriptions </a:t>
            </a:r>
            <a:r>
              <a:rPr lang="en-US" dirty="0" smtClean="0"/>
              <a:t>pt. 2</a:t>
            </a:r>
            <a:endParaRPr lang="en-US" dirty="0"/>
          </a:p>
        </p:txBody>
      </p:sp>
      <p:sp>
        <p:nvSpPr>
          <p:cNvPr id="3" name="Content Placeholder 2"/>
          <p:cNvSpPr>
            <a:spLocks noGrp="1"/>
          </p:cNvSpPr>
          <p:nvPr>
            <p:ph idx="1"/>
          </p:nvPr>
        </p:nvSpPr>
        <p:spPr/>
        <p:txBody>
          <a:bodyPr/>
          <a:lstStyle/>
          <a:p>
            <a:r>
              <a:rPr lang="en-US" dirty="0"/>
              <a:t>Can you clearly identify the </a:t>
            </a:r>
            <a:r>
              <a:rPr lang="en-US" dirty="0" smtClean="0"/>
              <a:t>“partitioning strategy” used in the description (features, functions, stages in a process)?</a:t>
            </a:r>
          </a:p>
          <a:p>
            <a:r>
              <a:rPr lang="en-US" dirty="0" smtClean="0"/>
              <a:t>Are each of the partitions handled in sufficient depth? </a:t>
            </a:r>
          </a:p>
          <a:p>
            <a:pPr lvl="1"/>
            <a:r>
              <a:rPr lang="en-US" dirty="0" smtClean="0"/>
              <a:t>Is more detail needed?</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164382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498080" cy="1143000"/>
          </a:xfrm>
        </p:spPr>
        <p:txBody>
          <a:bodyPr>
            <a:normAutofit/>
          </a:bodyPr>
          <a:lstStyle/>
          <a:p>
            <a:pPr algn="ctr"/>
            <a:r>
              <a:rPr lang="en-US" dirty="0" smtClean="0"/>
              <a:t>Chapter Outline</a:t>
            </a:r>
            <a:endParaRPr lang="en-US" dirty="0"/>
          </a:p>
        </p:txBody>
      </p:sp>
      <p:sp>
        <p:nvSpPr>
          <p:cNvPr id="4" name="TextBox 3"/>
          <p:cNvSpPr txBox="1"/>
          <p:nvPr/>
        </p:nvSpPr>
        <p:spPr>
          <a:xfrm>
            <a:off x="1295400" y="1752600"/>
            <a:ext cx="7696200" cy="4524315"/>
          </a:xfrm>
          <a:prstGeom prst="rect">
            <a:avLst/>
          </a:prstGeom>
          <a:noFill/>
        </p:spPr>
        <p:txBody>
          <a:bodyPr wrap="square" rtlCol="0">
            <a:spAutoFit/>
          </a:bodyPr>
          <a:lstStyle/>
          <a:p>
            <a:r>
              <a:rPr lang="en-US" sz="3200" dirty="0" smtClean="0"/>
              <a:t>Levels of Edit</a:t>
            </a:r>
          </a:p>
          <a:p>
            <a:endParaRPr lang="en-US" sz="3200" dirty="0"/>
          </a:p>
          <a:p>
            <a:r>
              <a:rPr lang="en-US" sz="3200" dirty="0" smtClean="0"/>
              <a:t>Revising:  Level 1 Editing</a:t>
            </a:r>
          </a:p>
          <a:p>
            <a:endParaRPr lang="en-US" sz="3200" dirty="0"/>
          </a:p>
          <a:p>
            <a:r>
              <a:rPr lang="en-US" sz="3200" dirty="0" smtClean="0"/>
              <a:t>Substantive Editing:  Level 2 Editing</a:t>
            </a:r>
          </a:p>
          <a:p>
            <a:endParaRPr lang="en-US" sz="3200" dirty="0"/>
          </a:p>
          <a:p>
            <a:r>
              <a:rPr lang="en-US" sz="3200" dirty="0" smtClean="0"/>
              <a:t>Copyediting:  Level 3 Editing</a:t>
            </a:r>
          </a:p>
          <a:p>
            <a:endParaRPr lang="en-US" sz="3200" dirty="0"/>
          </a:p>
          <a:p>
            <a:r>
              <a:rPr lang="en-US" sz="3200" dirty="0" smtClean="0"/>
              <a:t>Proofreading:  Level 4 Editing</a:t>
            </a:r>
            <a:endParaRPr lang="en-US" sz="32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679788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Revising Tech Descriptions pt. </a:t>
            </a:r>
            <a:r>
              <a:rPr lang="en-US" dirty="0" smtClean="0"/>
              <a:t>3</a:t>
            </a:r>
            <a:endParaRPr lang="en-US" dirty="0"/>
          </a:p>
        </p:txBody>
      </p:sp>
      <p:sp>
        <p:nvSpPr>
          <p:cNvPr id="3" name="Content Placeholder 2"/>
          <p:cNvSpPr>
            <a:spLocks noGrp="1"/>
          </p:cNvSpPr>
          <p:nvPr>
            <p:ph idx="1"/>
          </p:nvPr>
        </p:nvSpPr>
        <p:spPr/>
        <p:txBody>
          <a:bodyPr>
            <a:noAutofit/>
          </a:bodyPr>
          <a:lstStyle/>
          <a:p>
            <a:r>
              <a:rPr lang="en-US" dirty="0" smtClean="0"/>
              <a:t>Does the technical description have a clear beginning, middle, and end?</a:t>
            </a:r>
          </a:p>
          <a:p>
            <a:r>
              <a:rPr lang="en-US" dirty="0" smtClean="0"/>
              <a:t>Is the style appropriate?</a:t>
            </a:r>
          </a:p>
          <a:p>
            <a:pPr lvl="1"/>
            <a:r>
              <a:rPr lang="en-US" sz="2400" dirty="0" smtClean="0"/>
              <a:t>Has the author chosen plain words that the readers of the technical definition will understand?</a:t>
            </a:r>
          </a:p>
          <a:p>
            <a:pPr lvl="1"/>
            <a:r>
              <a:rPr lang="en-US" sz="2400" dirty="0" smtClean="0"/>
              <a:t>Is sentence length just right? Not too short or long?</a:t>
            </a:r>
          </a:p>
          <a:p>
            <a:r>
              <a:rPr lang="en-US" dirty="0" smtClean="0"/>
              <a:t>Is the design of the technical description appropriate?</a:t>
            </a:r>
          </a:p>
          <a:p>
            <a:pPr lvl="1"/>
            <a:r>
              <a:rPr lang="en-US" sz="2400" dirty="0" smtClean="0"/>
              <a:t>Who are the intended readers or what is the context of use for this document?</a:t>
            </a:r>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3300649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Revising Tech Descriptions pt. </a:t>
            </a:r>
            <a:r>
              <a:rPr lang="en-US" dirty="0" smtClean="0"/>
              <a:t>4</a:t>
            </a:r>
            <a:endParaRPr lang="en-US" dirty="0"/>
          </a:p>
        </p:txBody>
      </p:sp>
      <p:sp>
        <p:nvSpPr>
          <p:cNvPr id="3" name="Content Placeholder 2"/>
          <p:cNvSpPr>
            <a:spLocks noGrp="1"/>
          </p:cNvSpPr>
          <p:nvPr>
            <p:ph idx="1"/>
          </p:nvPr>
        </p:nvSpPr>
        <p:spPr/>
        <p:txBody>
          <a:bodyPr>
            <a:normAutofit/>
          </a:bodyPr>
          <a:lstStyle/>
          <a:p>
            <a:r>
              <a:rPr lang="en-US" dirty="0" smtClean="0"/>
              <a:t>Could the writers use the senses better to add details to the description?</a:t>
            </a:r>
          </a:p>
          <a:p>
            <a:r>
              <a:rPr lang="en-US" dirty="0" smtClean="0"/>
              <a:t>Are graphics used effectively to help readers visualize the subject?</a:t>
            </a:r>
          </a:p>
          <a:p>
            <a:r>
              <a:rPr lang="en-US" dirty="0" smtClean="0"/>
              <a:t>Should the author add headings to divide the technical definition into parts?</a:t>
            </a:r>
          </a:p>
          <a:p>
            <a:r>
              <a:rPr lang="en-US" dirty="0" smtClean="0"/>
              <a:t>Are there any mechanical errors—typos, spelling, grammatical problems?</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3370276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Peer Review of Tech Descriptions</a:t>
            </a:r>
            <a:endParaRPr lang="en-US" dirty="0"/>
          </a:p>
        </p:txBody>
      </p:sp>
      <p:sp>
        <p:nvSpPr>
          <p:cNvPr id="3" name="Content Placeholder 2"/>
          <p:cNvSpPr>
            <a:spLocks noGrp="1"/>
          </p:cNvSpPr>
          <p:nvPr>
            <p:ph idx="1"/>
          </p:nvPr>
        </p:nvSpPr>
        <p:spPr/>
        <p:txBody>
          <a:bodyPr/>
          <a:lstStyle/>
          <a:p>
            <a:r>
              <a:rPr lang="en-US" dirty="0" smtClean="0"/>
              <a:t>Using the question prompts on this slide deck, review another team’s technical description.</a:t>
            </a:r>
          </a:p>
          <a:p>
            <a:r>
              <a:rPr lang="en-US" dirty="0" smtClean="0"/>
              <a:t>Provide written feedback in the form of either a shared </a:t>
            </a:r>
            <a:r>
              <a:rPr lang="en-US" dirty="0" err="1" smtClean="0"/>
              <a:t>google</a:t>
            </a:r>
            <a:r>
              <a:rPr lang="en-US" dirty="0" smtClean="0"/>
              <a:t> doc or piece of paper.</a:t>
            </a:r>
            <a:endParaRPr lang="en-US" dirty="0"/>
          </a:p>
        </p:txBody>
      </p:sp>
      <p:sp>
        <p:nvSpPr>
          <p:cNvPr id="4" name="Footer Placeholder 3"/>
          <p:cNvSpPr>
            <a:spLocks noGrp="1"/>
          </p:cNvSpPr>
          <p:nvPr>
            <p:ph type="ftr" sz="quarter" idx="11"/>
          </p:nvPr>
        </p:nvSpPr>
        <p:spPr/>
        <p:txBody>
          <a:bodyPr/>
          <a:lstStyle/>
          <a:p>
            <a:r>
              <a:rPr lang="en-US" smtClean="0"/>
              <a:t>Copyright 2011 © by Pearson Education, Inc.</a:t>
            </a:r>
            <a:endParaRPr lang="en-US"/>
          </a:p>
        </p:txBody>
      </p:sp>
    </p:spTree>
    <p:extLst>
      <p:ext uri="{BB962C8B-B14F-4D97-AF65-F5344CB8AC3E}">
        <p14:creationId xmlns:p14="http://schemas.microsoft.com/office/powerpoint/2010/main" val="178745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 y="304800"/>
            <a:ext cx="7498080" cy="1143000"/>
          </a:xfrm>
        </p:spPr>
        <p:txBody>
          <a:bodyPr>
            <a:normAutofit/>
          </a:bodyPr>
          <a:lstStyle/>
          <a:p>
            <a:pPr algn="ctr"/>
            <a:r>
              <a:rPr lang="en-US" dirty="0" smtClean="0"/>
              <a:t>Chapter Outline (cont.)</a:t>
            </a:r>
            <a:endParaRPr lang="en-US" dirty="0"/>
          </a:p>
        </p:txBody>
      </p:sp>
      <p:sp>
        <p:nvSpPr>
          <p:cNvPr id="4" name="TextBox 3"/>
          <p:cNvSpPr txBox="1"/>
          <p:nvPr/>
        </p:nvSpPr>
        <p:spPr>
          <a:xfrm>
            <a:off x="1295400" y="1752600"/>
            <a:ext cx="7696200" cy="2554545"/>
          </a:xfrm>
          <a:prstGeom prst="rect">
            <a:avLst/>
          </a:prstGeom>
          <a:noFill/>
        </p:spPr>
        <p:txBody>
          <a:bodyPr wrap="square" rtlCol="0">
            <a:spAutoFit/>
          </a:bodyPr>
          <a:lstStyle/>
          <a:p>
            <a:r>
              <a:rPr lang="en-US" sz="3200" dirty="0" smtClean="0"/>
              <a:t>Using Copyediting Symbols</a:t>
            </a:r>
          </a:p>
          <a:p>
            <a:endParaRPr lang="en-US" sz="3200" dirty="0"/>
          </a:p>
          <a:p>
            <a:r>
              <a:rPr lang="en-US" sz="3200" dirty="0" smtClean="0"/>
              <a:t>Lost in Translation: Cross-Cultural Editing</a:t>
            </a:r>
          </a:p>
          <a:p>
            <a:endParaRPr lang="en-US" sz="3200" dirty="0"/>
          </a:p>
          <a:p>
            <a:r>
              <a:rPr lang="en-US" sz="3200" dirty="0" smtClean="0"/>
              <a:t>Document Cycling and Usability Testing</a:t>
            </a:r>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221687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95943"/>
            <a:ext cx="7498080" cy="1143000"/>
          </a:xfrm>
        </p:spPr>
        <p:txBody>
          <a:bodyPr>
            <a:noAutofit/>
          </a:bodyPr>
          <a:lstStyle/>
          <a:p>
            <a:pPr algn="ctr"/>
            <a:r>
              <a:rPr lang="en-US" dirty="0" smtClean="0"/>
              <a:t>Levels of Edit</a:t>
            </a:r>
            <a:endParaRPr lang="en-US" dirty="0"/>
          </a:p>
        </p:txBody>
      </p:sp>
      <p:sp>
        <p:nvSpPr>
          <p:cNvPr id="5" name="TextBox 4"/>
          <p:cNvSpPr txBox="1"/>
          <p:nvPr/>
        </p:nvSpPr>
        <p:spPr>
          <a:xfrm>
            <a:off x="1143000" y="1371600"/>
            <a:ext cx="7848600" cy="5139869"/>
          </a:xfrm>
          <a:prstGeom prst="rect">
            <a:avLst/>
          </a:prstGeom>
          <a:noFill/>
        </p:spPr>
        <p:txBody>
          <a:bodyPr wrap="square" rtlCol="0">
            <a:spAutoFit/>
          </a:bodyPr>
          <a:lstStyle/>
          <a:p>
            <a:r>
              <a:rPr lang="en-US" sz="3200" dirty="0" smtClean="0"/>
              <a:t>Revising and Editing Are Forms of </a:t>
            </a:r>
            <a:br>
              <a:rPr lang="en-US" sz="3200" dirty="0" smtClean="0"/>
            </a:br>
            <a:r>
              <a:rPr lang="en-US" sz="3200" dirty="0" smtClean="0"/>
              <a:t>Quality Control</a:t>
            </a:r>
          </a:p>
          <a:p>
            <a:endParaRPr lang="en-US" sz="3200" dirty="0"/>
          </a:p>
          <a:p>
            <a:r>
              <a:rPr lang="en-US" sz="3200" dirty="0" smtClean="0"/>
              <a:t>Approach the Document from Different Points of View</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Level 1: Revision</a:t>
            </a:r>
          </a:p>
          <a:p>
            <a:pPr marL="457200" indent="-457200">
              <a:buFont typeface="Arial" pitchFamily="34" charset="0"/>
              <a:buChar char="•"/>
            </a:pPr>
            <a:r>
              <a:rPr lang="en-US" sz="2800" dirty="0" smtClean="0"/>
              <a:t>Level 2: Substantive editing</a:t>
            </a:r>
          </a:p>
          <a:p>
            <a:pPr marL="457200" indent="-457200">
              <a:buFont typeface="Arial" pitchFamily="34" charset="0"/>
              <a:buChar char="•"/>
            </a:pPr>
            <a:r>
              <a:rPr lang="en-US" sz="2800" dirty="0" smtClean="0"/>
              <a:t>Level 3: Copyediting</a:t>
            </a:r>
          </a:p>
          <a:p>
            <a:pPr marL="457200" indent="-457200">
              <a:buFont typeface="Arial" pitchFamily="34" charset="0"/>
              <a:buChar char="•"/>
            </a:pPr>
            <a:r>
              <a:rPr lang="en-US" sz="2800" dirty="0" smtClean="0"/>
              <a:t>Level 4: Proofreading</a:t>
            </a:r>
          </a:p>
          <a:p>
            <a:endParaRPr lang="en-US" sz="2800" dirty="0" smtClean="0"/>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21739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Revising:  Level 1 Editing</a:t>
            </a:r>
            <a:endParaRPr lang="en-US" dirty="0"/>
          </a:p>
        </p:txBody>
      </p:sp>
      <p:sp>
        <p:nvSpPr>
          <p:cNvPr id="5" name="TextBox 4"/>
          <p:cNvSpPr txBox="1"/>
          <p:nvPr/>
        </p:nvSpPr>
        <p:spPr>
          <a:xfrm>
            <a:off x="1143000" y="1823357"/>
            <a:ext cx="7848600" cy="4216539"/>
          </a:xfrm>
          <a:prstGeom prst="rect">
            <a:avLst/>
          </a:prstGeom>
          <a:noFill/>
        </p:spPr>
        <p:txBody>
          <a:bodyPr wrap="square" rtlCol="0">
            <a:spAutoFit/>
          </a:bodyPr>
          <a:lstStyle/>
          <a:p>
            <a:r>
              <a:rPr lang="en-US" sz="3200" dirty="0" smtClean="0"/>
              <a:t>Revision: Process of “Re-Visioning” the Document</a:t>
            </a:r>
          </a:p>
          <a:p>
            <a:endParaRPr lang="en-US" sz="3200" dirty="0"/>
          </a:p>
          <a:p>
            <a:r>
              <a:rPr lang="en-US" sz="3200" dirty="0" smtClean="0"/>
              <a:t>Reconsider the Rhetorical Situation</a:t>
            </a:r>
          </a:p>
          <a:p>
            <a:pPr marL="457200" indent="-457200">
              <a:buFont typeface="Arial" pitchFamily="34" charset="0"/>
              <a:buChar char="•"/>
            </a:pPr>
            <a:endParaRPr lang="en-US" sz="2800" dirty="0" smtClean="0"/>
          </a:p>
          <a:p>
            <a:pPr marL="457200" indent="-457200">
              <a:buFont typeface="Arial" pitchFamily="34" charset="0"/>
              <a:buChar char="•"/>
            </a:pPr>
            <a:r>
              <a:rPr lang="en-US" sz="2800" dirty="0" smtClean="0"/>
              <a:t>Subject</a:t>
            </a:r>
          </a:p>
          <a:p>
            <a:pPr marL="457200" indent="-457200">
              <a:buFont typeface="Arial" pitchFamily="34" charset="0"/>
              <a:buChar char="•"/>
            </a:pPr>
            <a:r>
              <a:rPr lang="en-US" sz="2800" dirty="0" smtClean="0"/>
              <a:t>Purpose</a:t>
            </a:r>
          </a:p>
          <a:p>
            <a:pPr marL="457200" indent="-457200">
              <a:buFont typeface="Arial" pitchFamily="34" charset="0"/>
              <a:buChar char="•"/>
            </a:pPr>
            <a:r>
              <a:rPr lang="en-US" sz="2800" dirty="0" smtClean="0"/>
              <a:t>Readers</a:t>
            </a:r>
          </a:p>
          <a:p>
            <a:pPr marL="457200" indent="-457200">
              <a:buFont typeface="Arial" pitchFamily="34" charset="0"/>
              <a:buChar char="•"/>
            </a:pPr>
            <a:r>
              <a:rPr lang="en-US" sz="2800" dirty="0" smtClean="0"/>
              <a:t>Context of use</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428065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What is the purpose of </a:t>
            </a:r>
            <a:br>
              <a:rPr lang="en-US" dirty="0" smtClean="0"/>
            </a:br>
            <a:r>
              <a:rPr lang="en-US" dirty="0" smtClean="0"/>
              <a:t>level</a:t>
            </a:r>
            <a:r>
              <a:rPr lang="en-US" sz="1400" dirty="0" smtClean="0"/>
              <a:t> </a:t>
            </a:r>
            <a:r>
              <a:rPr lang="en-US" dirty="0" smtClean="0"/>
              <a:t>1</a:t>
            </a:r>
            <a:r>
              <a:rPr lang="en-US" sz="1800" dirty="0" smtClean="0"/>
              <a:t> </a:t>
            </a:r>
            <a:r>
              <a:rPr lang="en-US" dirty="0" smtClean="0"/>
              <a:t>editing?</a:t>
            </a:r>
            <a:endParaRPr lang="en-US" dirty="0"/>
          </a:p>
        </p:txBody>
      </p:sp>
      <p:sp>
        <p:nvSpPr>
          <p:cNvPr id="4" name="TextBox 3"/>
          <p:cNvSpPr txBox="1"/>
          <p:nvPr/>
        </p:nvSpPr>
        <p:spPr>
          <a:xfrm>
            <a:off x="1524000" y="2438400"/>
            <a:ext cx="6705600" cy="3539430"/>
          </a:xfrm>
          <a:prstGeom prst="rect">
            <a:avLst/>
          </a:prstGeom>
          <a:noFill/>
        </p:spPr>
        <p:txBody>
          <a:bodyPr wrap="square" rtlCol="0">
            <a:spAutoFit/>
          </a:bodyPr>
          <a:lstStyle/>
          <a:p>
            <a:pPr marL="514350" indent="-514350">
              <a:buAutoNum type="alphaUcPeriod"/>
            </a:pPr>
            <a:r>
              <a:rPr lang="en-US" sz="2800" dirty="0" smtClean="0"/>
              <a:t>Catch grammar mistakes, misspellings, and usage problems</a:t>
            </a:r>
          </a:p>
          <a:p>
            <a:pPr marL="514350" indent="-514350">
              <a:buAutoNum type="alphaUcPeriod"/>
            </a:pPr>
            <a:r>
              <a:rPr lang="en-US" sz="2800" dirty="0" smtClean="0"/>
              <a:t>Revise the document as a whole</a:t>
            </a:r>
          </a:p>
          <a:p>
            <a:pPr marL="514350" indent="-514350">
              <a:buAutoNum type="alphaUcPeriod"/>
            </a:pPr>
            <a:r>
              <a:rPr lang="en-US" sz="2800" dirty="0" smtClean="0"/>
              <a:t>Consider content, organization and design</a:t>
            </a:r>
          </a:p>
          <a:p>
            <a:pPr marL="514350" indent="-514350">
              <a:buAutoNum type="alphaUcPeriod"/>
            </a:pPr>
            <a:r>
              <a:rPr lang="en-US" sz="2800" dirty="0" smtClean="0"/>
              <a:t>Revise for clarity, persuasion, and consistency</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147656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524000"/>
          </a:xfrm>
        </p:spPr>
        <p:txBody>
          <a:bodyPr>
            <a:noAutofit/>
          </a:bodyPr>
          <a:lstStyle/>
          <a:p>
            <a:pPr algn="ctr"/>
            <a:r>
              <a:rPr lang="en-US" dirty="0" smtClean="0"/>
              <a:t>What is the purpose of </a:t>
            </a:r>
            <a:br>
              <a:rPr lang="en-US" dirty="0" smtClean="0"/>
            </a:br>
            <a:r>
              <a:rPr lang="en-US" dirty="0" smtClean="0"/>
              <a:t>level</a:t>
            </a:r>
            <a:r>
              <a:rPr lang="en-US" sz="1400" dirty="0" smtClean="0"/>
              <a:t> </a:t>
            </a:r>
            <a:r>
              <a:rPr lang="en-US" dirty="0" smtClean="0"/>
              <a:t>1</a:t>
            </a:r>
            <a:r>
              <a:rPr lang="en-US" sz="1800" dirty="0" smtClean="0"/>
              <a:t> </a:t>
            </a:r>
            <a:r>
              <a:rPr lang="en-US" dirty="0" smtClean="0"/>
              <a:t>editing?</a:t>
            </a:r>
            <a:endParaRPr lang="en-US" dirty="0"/>
          </a:p>
        </p:txBody>
      </p:sp>
      <p:sp>
        <p:nvSpPr>
          <p:cNvPr id="4" name="TextBox 3"/>
          <p:cNvSpPr txBox="1"/>
          <p:nvPr/>
        </p:nvSpPr>
        <p:spPr>
          <a:xfrm>
            <a:off x="1524000" y="2438400"/>
            <a:ext cx="6705600" cy="3539430"/>
          </a:xfrm>
          <a:prstGeom prst="rect">
            <a:avLst/>
          </a:prstGeom>
          <a:noFill/>
        </p:spPr>
        <p:txBody>
          <a:bodyPr wrap="square" rtlCol="0">
            <a:spAutoFit/>
          </a:bodyPr>
          <a:lstStyle/>
          <a:p>
            <a:pPr marL="514350" indent="-514350">
              <a:buAutoNum type="alphaUcPeriod"/>
            </a:pPr>
            <a:r>
              <a:rPr lang="en-US" sz="2800" dirty="0" smtClean="0"/>
              <a:t>Catch grammar mistakes, misspellings, and usage problems</a:t>
            </a:r>
          </a:p>
          <a:p>
            <a:pPr marL="514350" indent="-514350">
              <a:buAutoNum type="alphaUcPeriod"/>
            </a:pPr>
            <a:r>
              <a:rPr lang="en-US" sz="2800" dirty="0" smtClean="0">
                <a:solidFill>
                  <a:srgbClr val="FF0000"/>
                </a:solidFill>
              </a:rPr>
              <a:t>Revise the document as a whole</a:t>
            </a:r>
          </a:p>
          <a:p>
            <a:pPr marL="514350" indent="-514350">
              <a:buAutoNum type="alphaUcPeriod"/>
            </a:pPr>
            <a:r>
              <a:rPr lang="en-US" sz="2800" dirty="0" smtClean="0"/>
              <a:t>Consider content, organization and design</a:t>
            </a:r>
          </a:p>
          <a:p>
            <a:pPr marL="514350" indent="-514350">
              <a:buAutoNum type="alphaUcPeriod"/>
            </a:pPr>
            <a:r>
              <a:rPr lang="en-US" sz="2800" dirty="0" smtClean="0"/>
              <a:t>Revise for clarity, persuasion, and consistency</a:t>
            </a:r>
          </a:p>
          <a:p>
            <a:pPr marL="514350" indent="-514350">
              <a:buAutoNum type="alphaUcPeriod"/>
            </a:pPr>
            <a:endParaRPr lang="en-US" sz="2800" dirty="0"/>
          </a:p>
        </p:txBody>
      </p:sp>
      <p:sp>
        <p:nvSpPr>
          <p:cNvPr id="5"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937761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98080" cy="1143000"/>
          </a:xfrm>
        </p:spPr>
        <p:txBody>
          <a:bodyPr>
            <a:noAutofit/>
          </a:bodyPr>
          <a:lstStyle/>
          <a:p>
            <a:pPr algn="ctr"/>
            <a:r>
              <a:rPr lang="en-US" dirty="0" smtClean="0"/>
              <a:t>Substantive Editing:  </a:t>
            </a:r>
            <a:br>
              <a:rPr lang="en-US" dirty="0" smtClean="0"/>
            </a:br>
            <a:r>
              <a:rPr lang="en-US" dirty="0" smtClean="0"/>
              <a:t>Level 2 Editing</a:t>
            </a:r>
            <a:endParaRPr lang="en-US" dirty="0"/>
          </a:p>
        </p:txBody>
      </p:sp>
      <p:sp>
        <p:nvSpPr>
          <p:cNvPr id="5" name="TextBox 4"/>
          <p:cNvSpPr txBox="1"/>
          <p:nvPr/>
        </p:nvSpPr>
        <p:spPr>
          <a:xfrm>
            <a:off x="1143000" y="1823357"/>
            <a:ext cx="7848600" cy="3847207"/>
          </a:xfrm>
          <a:prstGeom prst="rect">
            <a:avLst/>
          </a:prstGeom>
          <a:noFill/>
        </p:spPr>
        <p:txBody>
          <a:bodyPr wrap="square" rtlCol="0">
            <a:spAutoFit/>
          </a:bodyPr>
          <a:lstStyle/>
          <a:p>
            <a:r>
              <a:rPr lang="en-US" sz="3200" dirty="0" smtClean="0"/>
              <a:t>Substantive Editing Should Focus on Content, Organization, and Design</a:t>
            </a:r>
          </a:p>
          <a:p>
            <a:endParaRPr lang="en-US" sz="3200" dirty="0"/>
          </a:p>
          <a:p>
            <a:r>
              <a:rPr lang="en-US" sz="3200" dirty="0" smtClean="0"/>
              <a:t>Consider Three Perspectives</a:t>
            </a:r>
          </a:p>
          <a:p>
            <a:endParaRPr lang="en-US" sz="3200" dirty="0"/>
          </a:p>
          <a:p>
            <a:pPr marL="457200" indent="-457200">
              <a:buFont typeface="Arial" pitchFamily="34" charset="0"/>
              <a:buChar char="•"/>
            </a:pPr>
            <a:r>
              <a:rPr lang="en-US" sz="2800" dirty="0" smtClean="0"/>
              <a:t>Content</a:t>
            </a:r>
          </a:p>
          <a:p>
            <a:pPr marL="457200" indent="-457200">
              <a:buFont typeface="Arial" pitchFamily="34" charset="0"/>
              <a:buChar char="•"/>
            </a:pPr>
            <a:r>
              <a:rPr lang="en-US" sz="2800" dirty="0" smtClean="0"/>
              <a:t>Organization</a:t>
            </a:r>
          </a:p>
          <a:p>
            <a:pPr marL="457200" indent="-457200">
              <a:buFont typeface="Arial" pitchFamily="34" charset="0"/>
              <a:buChar char="•"/>
            </a:pPr>
            <a:r>
              <a:rPr lang="en-US" sz="2800" dirty="0" smtClean="0"/>
              <a:t>Design </a:t>
            </a:r>
          </a:p>
        </p:txBody>
      </p:sp>
      <p:sp>
        <p:nvSpPr>
          <p:cNvPr id="6" name="Footer Placeholder 3"/>
          <p:cNvSpPr>
            <a:spLocks noGrp="1"/>
          </p:cNvSpPr>
          <p:nvPr>
            <p:ph type="ftr" sz="quarter" idx="11"/>
          </p:nvPr>
        </p:nvSpPr>
        <p:spPr>
          <a:xfrm>
            <a:off x="990600" y="6248400"/>
            <a:ext cx="3429000" cy="476250"/>
          </a:xfrm>
        </p:spPr>
        <p:txBody>
          <a:bodyPr/>
          <a:lstStyle/>
          <a:p>
            <a:r>
              <a:rPr lang="en-US" dirty="0" smtClean="0"/>
              <a:t>Copyright </a:t>
            </a:r>
            <a:r>
              <a:rPr lang="en-US" dirty="0"/>
              <a:t>© </a:t>
            </a:r>
            <a:r>
              <a:rPr lang="en-US" dirty="0" smtClean="0"/>
              <a:t>2012 Pearson Education, Inc.</a:t>
            </a:r>
            <a:endParaRPr lang="en-US" dirty="0"/>
          </a:p>
        </p:txBody>
      </p:sp>
    </p:spTree>
    <p:extLst>
      <p:ext uri="{BB962C8B-B14F-4D97-AF65-F5344CB8AC3E}">
        <p14:creationId xmlns:p14="http://schemas.microsoft.com/office/powerpoint/2010/main" val="2573077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641</TotalTime>
  <Words>2556</Words>
  <Application>Microsoft Macintosh PowerPoint</Application>
  <PresentationFormat>On-screen Show (4:3)</PresentationFormat>
  <Paragraphs>326</Paragraphs>
  <Slides>32</Slides>
  <Notes>26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Solstice</vt:lpstr>
      <vt:lpstr>PowerPoint Presentation</vt:lpstr>
      <vt:lpstr>Chapter 20</vt:lpstr>
      <vt:lpstr>Chapter Outline</vt:lpstr>
      <vt:lpstr>Chapter Outline (cont.)</vt:lpstr>
      <vt:lpstr>Levels of Edit</vt:lpstr>
      <vt:lpstr>Revising:  Level 1 Editing</vt:lpstr>
      <vt:lpstr>What is the purpose of  level 1 editing?</vt:lpstr>
      <vt:lpstr>What is the purpose of  level 1 editing?</vt:lpstr>
      <vt:lpstr>Substantive Editing:   Level 2 Editing</vt:lpstr>
      <vt:lpstr>Which of the following statements is true of level 2 editing?</vt:lpstr>
      <vt:lpstr>Which of the following statements is true of level 2 editing?</vt:lpstr>
      <vt:lpstr>Copyediting:  Level 3 Editing</vt:lpstr>
      <vt:lpstr>Which of the following statements is true of level 3 editing?</vt:lpstr>
      <vt:lpstr>Which of the following statements is true of level 3 editing?</vt:lpstr>
      <vt:lpstr>Proofreading: Level 4 Editing</vt:lpstr>
      <vt:lpstr>Using Copyediting Symbols</vt:lpstr>
      <vt:lpstr>Lost in Translation:   Cross-Cultural Editing</vt:lpstr>
      <vt:lpstr>Lost in Translation:   Cross-Cultural Editing (cont.)</vt:lpstr>
      <vt:lpstr>Why should jokes be avoided in cross-cultural documents?</vt:lpstr>
      <vt:lpstr>Why should jokes be avoided in cross-cultural documents?</vt:lpstr>
      <vt:lpstr>Document Cycling and  Usability Testing</vt:lpstr>
      <vt:lpstr>Document Cycling and  Usability Testing (cont.)</vt:lpstr>
      <vt:lpstr>Which type of usability testing determines whether users remember key terms?</vt:lpstr>
      <vt:lpstr>Which type of usability testing determines whether users remember key terms?</vt:lpstr>
      <vt:lpstr>Usability Questions</vt:lpstr>
      <vt:lpstr>Revising Technical Definitions pt.1</vt:lpstr>
      <vt:lpstr>Extended Definitions pt. 1</vt:lpstr>
      <vt:lpstr>Revising Tech Descriptions pt 1</vt:lpstr>
      <vt:lpstr>Revising Tech Descriptions pt. 2</vt:lpstr>
      <vt:lpstr>Revising Tech Descriptions pt. 3</vt:lpstr>
      <vt:lpstr>Revising Tech Descriptions pt. 4</vt:lpstr>
      <vt:lpstr>Peer Review of Tech Descriptions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Communication Today</dc:title>
  <dc:creator>Laura A. Spinks-Howe</dc:creator>
  <cp:lastModifiedBy>ISU</cp:lastModifiedBy>
  <cp:revision>69</cp:revision>
  <dcterms:created xsi:type="dcterms:W3CDTF">2012-01-09T04:34:24Z</dcterms:created>
  <dcterms:modified xsi:type="dcterms:W3CDTF">2013-11-12T18:16:24Z</dcterms:modified>
</cp:coreProperties>
</file>